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06" d="100"/>
          <a:sy n="106" d="100"/>
        </p:scale>
        <p:origin x="105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16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683068"/>
            <a:ext cx="3415665" cy="420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7828" y="1683068"/>
            <a:ext cx="3814445" cy="4135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2000" y="571500"/>
            <a:ext cx="7239000" cy="543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602207"/>
            <a:ext cx="8072119" cy="560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399" y="1727588"/>
            <a:ext cx="8077200" cy="3970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Rounded MT Bold"/>
                <a:cs typeface="Arial Rounded MT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rc@ccbh.ne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1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00">
              <a:lnSpc>
                <a:spcPct val="100000"/>
              </a:lnSpc>
            </a:pP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76356"/>
            <a:ext cx="7545070" cy="4647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 Rounded MT Bold"/>
              <a:buChar char="•"/>
              <a:tabLst>
                <a:tab pos="243204" algn="l"/>
              </a:tabLst>
            </a:pPr>
            <a:r>
              <a:rPr sz="3200" dirty="0">
                <a:latin typeface="+mj-lt"/>
                <a:cs typeface="Arial Rounded MT Bold"/>
              </a:rPr>
              <a:t>On S</a:t>
            </a:r>
            <a:r>
              <a:rPr sz="3200" spc="5" dirty="0">
                <a:latin typeface="+mj-lt"/>
                <a:cs typeface="Arial Rounded MT Bold"/>
              </a:rPr>
              <a:t>e</a:t>
            </a:r>
            <a:r>
              <a:rPr sz="3200" dirty="0">
                <a:latin typeface="+mj-lt"/>
                <a:cs typeface="Arial Rounded MT Bold"/>
              </a:rPr>
              <a:t>p</a:t>
            </a:r>
            <a:r>
              <a:rPr sz="3200" spc="5" dirty="0">
                <a:latin typeface="+mj-lt"/>
                <a:cs typeface="Arial Rounded MT Bold"/>
              </a:rPr>
              <a:t>t</a:t>
            </a:r>
            <a:r>
              <a:rPr sz="3200" spc="-5" dirty="0">
                <a:latin typeface="+mj-lt"/>
                <a:cs typeface="Arial Rounded MT Bold"/>
              </a:rPr>
              <a:t>emb</a:t>
            </a:r>
            <a:r>
              <a:rPr sz="3200" spc="5" dirty="0">
                <a:latin typeface="+mj-lt"/>
                <a:cs typeface="Arial Rounded MT Bold"/>
              </a:rPr>
              <a:t>e</a:t>
            </a:r>
            <a:r>
              <a:rPr sz="3200" dirty="0">
                <a:latin typeface="+mj-lt"/>
                <a:cs typeface="Arial Rounded MT Bold"/>
              </a:rPr>
              <a:t>r</a:t>
            </a:r>
            <a:r>
              <a:rPr sz="3200" spc="-35" dirty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1</a:t>
            </a:r>
            <a:r>
              <a:rPr sz="3200" spc="5" dirty="0">
                <a:latin typeface="+mj-lt"/>
                <a:cs typeface="Arial Rounded MT Bold"/>
              </a:rPr>
              <a:t>1</a:t>
            </a:r>
            <a:r>
              <a:rPr sz="3200" dirty="0">
                <a:latin typeface="+mj-lt"/>
                <a:cs typeface="Arial Rounded MT Bold"/>
              </a:rPr>
              <a:t>,</a:t>
            </a:r>
            <a:r>
              <a:rPr sz="3200" spc="-25" dirty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2</a:t>
            </a:r>
            <a:r>
              <a:rPr sz="3200" spc="5" dirty="0">
                <a:latin typeface="+mj-lt"/>
                <a:cs typeface="Arial Rounded MT Bold"/>
              </a:rPr>
              <a:t>0</a:t>
            </a:r>
            <a:r>
              <a:rPr sz="3200" spc="-5" dirty="0">
                <a:latin typeface="+mj-lt"/>
                <a:cs typeface="Arial Rounded MT Bold"/>
              </a:rPr>
              <a:t>0</a:t>
            </a:r>
            <a:r>
              <a:rPr sz="3200" dirty="0">
                <a:latin typeface="+mj-lt"/>
                <a:cs typeface="Arial Rounded MT Bold"/>
              </a:rPr>
              <a:t>1</a:t>
            </a:r>
            <a:r>
              <a:rPr sz="3200" spc="-25" dirty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thous</a:t>
            </a:r>
            <a:r>
              <a:rPr sz="3200" spc="5" dirty="0">
                <a:latin typeface="+mj-lt"/>
                <a:cs typeface="Arial Rounded MT Bold"/>
              </a:rPr>
              <a:t>a</a:t>
            </a:r>
            <a:r>
              <a:rPr sz="3200" dirty="0">
                <a:latin typeface="+mj-lt"/>
                <a:cs typeface="Arial Rounded MT Bold"/>
              </a:rPr>
              <a:t>nds of</a:t>
            </a:r>
          </a:p>
          <a:p>
            <a:pPr marL="242570">
              <a:lnSpc>
                <a:spcPct val="100000"/>
              </a:lnSpc>
            </a:pPr>
            <a:r>
              <a:rPr sz="3200" dirty="0">
                <a:latin typeface="+mj-lt"/>
                <a:cs typeface="Arial Rounded MT Bold"/>
              </a:rPr>
              <a:t>volunt</a:t>
            </a:r>
            <a:r>
              <a:rPr sz="3200" spc="10" dirty="0">
                <a:latin typeface="+mj-lt"/>
                <a:cs typeface="Arial Rounded MT Bold"/>
              </a:rPr>
              <a:t>e</a:t>
            </a:r>
            <a:r>
              <a:rPr sz="3200" spc="-5" dirty="0">
                <a:latin typeface="+mj-lt"/>
                <a:cs typeface="Arial Rounded MT Bold"/>
              </a:rPr>
              <a:t>e</a:t>
            </a:r>
            <a:r>
              <a:rPr sz="3200" spc="5" dirty="0">
                <a:latin typeface="+mj-lt"/>
                <a:cs typeface="Arial Rounded MT Bold"/>
              </a:rPr>
              <a:t>r</a:t>
            </a:r>
            <a:r>
              <a:rPr sz="3200" dirty="0">
                <a:latin typeface="+mj-lt"/>
                <a:cs typeface="Arial Rounded MT Bold"/>
              </a:rPr>
              <a:t>s show</a:t>
            </a:r>
            <a:r>
              <a:rPr sz="3200" spc="5" dirty="0">
                <a:latin typeface="+mj-lt"/>
                <a:cs typeface="Arial Rounded MT Bold"/>
              </a:rPr>
              <a:t>e</a:t>
            </a:r>
            <a:r>
              <a:rPr sz="3200" dirty="0">
                <a:latin typeface="+mj-lt"/>
                <a:cs typeface="Arial Rounded MT Bold"/>
              </a:rPr>
              <a:t>d up</a:t>
            </a:r>
            <a:r>
              <a:rPr sz="3200" spc="-10" dirty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to</a:t>
            </a:r>
            <a:r>
              <a:rPr sz="3200" spc="5" dirty="0">
                <a:latin typeface="+mj-lt"/>
                <a:cs typeface="Arial Rounded MT Bold"/>
              </a:rPr>
              <a:t> </a:t>
            </a:r>
            <a:r>
              <a:rPr sz="3200" dirty="0" smtClean="0">
                <a:latin typeface="+mj-lt"/>
                <a:cs typeface="Arial Rounded MT Bold"/>
              </a:rPr>
              <a:t>help</a:t>
            </a:r>
            <a:r>
              <a:rPr lang="en-US" sz="3200" dirty="0" smtClean="0">
                <a:latin typeface="+mj-lt"/>
                <a:cs typeface="Arial Rounded MT Bold"/>
              </a:rPr>
              <a:t>…but they couldn’t be utilized because</a:t>
            </a:r>
            <a:endParaRPr sz="3200" dirty="0">
              <a:latin typeface="+mj-lt"/>
              <a:cs typeface="Arial Rounded MT Bold"/>
            </a:endParaRPr>
          </a:p>
          <a:p>
            <a:pPr marL="751840" lvl="1" indent="-281940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2475" algn="l"/>
              </a:tabLst>
            </a:pPr>
            <a:r>
              <a:rPr sz="2800" spc="-20" dirty="0">
                <a:latin typeface="+mj-lt"/>
                <a:cs typeface="Arial Rounded MT Bold"/>
              </a:rPr>
              <a:t>No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way</a:t>
            </a:r>
            <a:r>
              <a:rPr sz="2800" spc="1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to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ID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or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credential</a:t>
            </a:r>
            <a:endParaRPr sz="2800" dirty="0">
              <a:latin typeface="+mj-lt"/>
              <a:cs typeface="Arial Rounded MT Bold"/>
            </a:endParaRPr>
          </a:p>
          <a:p>
            <a:pPr marL="751840" lvl="1" indent="-281940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2475" algn="l"/>
              </a:tabLst>
            </a:pPr>
            <a:r>
              <a:rPr sz="2800" spc="-20" dirty="0">
                <a:latin typeface="+mj-lt"/>
                <a:cs typeface="Arial Rounded MT Bold"/>
              </a:rPr>
              <a:t>Not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covere</a:t>
            </a:r>
            <a:r>
              <a:rPr sz="2800" spc="-20" dirty="0">
                <a:latin typeface="+mj-lt"/>
                <a:cs typeface="Arial Rounded MT Bold"/>
              </a:rPr>
              <a:t>d</a:t>
            </a:r>
            <a:r>
              <a:rPr sz="2800" spc="30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u</a:t>
            </a:r>
            <a:r>
              <a:rPr sz="2800" spc="-15" dirty="0">
                <a:latin typeface="+mj-lt"/>
                <a:cs typeface="Arial Rounded MT Bold"/>
              </a:rPr>
              <a:t>n</a:t>
            </a:r>
            <a:r>
              <a:rPr sz="2800" spc="-20" dirty="0">
                <a:latin typeface="+mj-lt"/>
                <a:cs typeface="Arial Rounded MT Bold"/>
              </a:rPr>
              <a:t>der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liability</a:t>
            </a:r>
            <a:r>
              <a:rPr sz="2800" spc="30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laws</a:t>
            </a:r>
            <a:endParaRPr sz="2800" dirty="0">
              <a:latin typeface="+mj-lt"/>
              <a:cs typeface="Arial Rounded MT Bold"/>
            </a:endParaRPr>
          </a:p>
          <a:p>
            <a:pPr marL="751840" lvl="1" indent="-281940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2475" algn="l"/>
              </a:tabLst>
            </a:pPr>
            <a:r>
              <a:rPr sz="2800" spc="-20" dirty="0">
                <a:latin typeface="+mj-lt"/>
                <a:cs typeface="Arial Rounded MT Bold"/>
              </a:rPr>
              <a:t>No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0" dirty="0">
                <a:latin typeface="+mj-lt"/>
                <a:cs typeface="Arial Rounded MT Bold"/>
              </a:rPr>
              <a:t>I</a:t>
            </a:r>
            <a:r>
              <a:rPr sz="2800" spc="-15" dirty="0">
                <a:latin typeface="+mj-lt"/>
                <a:cs typeface="Arial Rounded MT Bold"/>
              </a:rPr>
              <a:t>n</a:t>
            </a:r>
            <a:r>
              <a:rPr sz="2800" spc="-20" dirty="0">
                <a:latin typeface="+mj-lt"/>
                <a:cs typeface="Arial Rounded MT Bold"/>
              </a:rPr>
              <a:t>ciden</a:t>
            </a:r>
            <a:r>
              <a:rPr sz="2800" spc="-10" dirty="0">
                <a:latin typeface="+mj-lt"/>
                <a:cs typeface="Arial Rounded MT Bold"/>
              </a:rPr>
              <a:t>t</a:t>
            </a:r>
            <a:r>
              <a:rPr sz="2800" spc="10" dirty="0">
                <a:latin typeface="+mj-lt"/>
                <a:cs typeface="Arial Rounded MT Bold"/>
              </a:rPr>
              <a:t> </a:t>
            </a:r>
            <a:r>
              <a:rPr sz="2800" spc="-30" dirty="0">
                <a:latin typeface="+mj-lt"/>
                <a:cs typeface="Arial Rounded MT Bold"/>
              </a:rPr>
              <a:t>Comman</a:t>
            </a:r>
            <a:r>
              <a:rPr sz="2800" spc="-20" dirty="0">
                <a:latin typeface="+mj-lt"/>
                <a:cs typeface="Arial Rounded MT Bold"/>
              </a:rPr>
              <a:t>d</a:t>
            </a:r>
            <a:r>
              <a:rPr sz="2800" spc="30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Syst</a:t>
            </a:r>
            <a:r>
              <a:rPr sz="2800" spc="-35" dirty="0">
                <a:latin typeface="+mj-lt"/>
                <a:cs typeface="Arial Rounded MT Bold"/>
              </a:rPr>
              <a:t>e</a:t>
            </a:r>
            <a:r>
              <a:rPr sz="2800" spc="-25" dirty="0">
                <a:latin typeface="+mj-lt"/>
                <a:cs typeface="Arial Rounded MT Bold"/>
              </a:rPr>
              <a:t>m</a:t>
            </a:r>
            <a:r>
              <a:rPr sz="2800" spc="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training</a:t>
            </a:r>
            <a:endParaRPr sz="2800" dirty="0">
              <a:latin typeface="+mj-lt"/>
              <a:cs typeface="Arial Rounded MT Bold"/>
            </a:endParaRPr>
          </a:p>
          <a:p>
            <a:pPr marL="751840" lvl="1" indent="-281940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2475" algn="l"/>
              </a:tabLst>
            </a:pPr>
            <a:r>
              <a:rPr sz="2800" spc="-20" dirty="0">
                <a:latin typeface="+mj-lt"/>
                <a:cs typeface="Arial Rounded MT Bold"/>
              </a:rPr>
              <a:t>Difficul</a:t>
            </a:r>
            <a:r>
              <a:rPr sz="2800" spc="-10" dirty="0">
                <a:latin typeface="+mj-lt"/>
                <a:cs typeface="Arial Rounded MT Bold"/>
              </a:rPr>
              <a:t>t</a:t>
            </a:r>
            <a:r>
              <a:rPr sz="2800" spc="4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to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m</a:t>
            </a:r>
            <a:r>
              <a:rPr sz="2800" spc="-30" dirty="0">
                <a:latin typeface="+mj-lt"/>
                <a:cs typeface="Arial Rounded MT Bold"/>
              </a:rPr>
              <a:t>a</a:t>
            </a:r>
            <a:r>
              <a:rPr sz="2800" spc="-20" dirty="0">
                <a:latin typeface="+mj-lt"/>
                <a:cs typeface="Arial Rounded MT Bold"/>
              </a:rPr>
              <a:t>nage</a:t>
            </a:r>
            <a:endParaRPr sz="2800" dirty="0">
              <a:latin typeface="+mj-lt"/>
              <a:cs typeface="Arial Rounded MT Bold"/>
            </a:endParaRPr>
          </a:p>
          <a:p>
            <a:pPr marL="242570" indent="-229870">
              <a:lnSpc>
                <a:spcPct val="100000"/>
              </a:lnSpc>
              <a:spcBef>
                <a:spcPts val="760"/>
              </a:spcBef>
              <a:buFont typeface="Arial Rounded MT Bold"/>
              <a:buChar char="•"/>
              <a:tabLst>
                <a:tab pos="243204" algn="l"/>
              </a:tabLst>
            </a:pPr>
            <a:r>
              <a:rPr lang="en-US" sz="3200" dirty="0" smtClean="0">
                <a:latin typeface="+mj-lt"/>
                <a:cs typeface="Arial Rounded MT Bold"/>
              </a:rPr>
              <a:t>The tragedy exposed the lack of structure to</a:t>
            </a:r>
            <a:r>
              <a:rPr sz="3200" dirty="0" smtClean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mobilize</a:t>
            </a:r>
            <a:r>
              <a:rPr sz="3200" spc="-35" dirty="0">
                <a:latin typeface="+mj-lt"/>
                <a:cs typeface="Arial Rounded MT Bold"/>
              </a:rPr>
              <a:t> </a:t>
            </a:r>
            <a:r>
              <a:rPr sz="3200" dirty="0" smtClean="0">
                <a:latin typeface="+mj-lt"/>
                <a:cs typeface="Arial Rounded MT Bold"/>
              </a:rPr>
              <a:t>volunt</a:t>
            </a:r>
            <a:r>
              <a:rPr sz="3200" spc="10" dirty="0" smtClean="0">
                <a:latin typeface="+mj-lt"/>
                <a:cs typeface="Arial Rounded MT Bold"/>
              </a:rPr>
              <a:t>e</a:t>
            </a:r>
            <a:r>
              <a:rPr sz="3200" spc="-5" dirty="0" smtClean="0">
                <a:latin typeface="+mj-lt"/>
                <a:cs typeface="Arial Rounded MT Bold"/>
              </a:rPr>
              <a:t>e</a:t>
            </a:r>
            <a:r>
              <a:rPr sz="3200" spc="5" dirty="0" smtClean="0">
                <a:latin typeface="+mj-lt"/>
                <a:cs typeface="Arial Rounded MT Bold"/>
              </a:rPr>
              <a:t>r</a:t>
            </a:r>
            <a:r>
              <a:rPr sz="3200" dirty="0" smtClean="0">
                <a:latin typeface="+mj-lt"/>
                <a:cs typeface="Arial Rounded MT Bold"/>
              </a:rPr>
              <a:t>s</a:t>
            </a:r>
            <a:r>
              <a:rPr lang="en-US" sz="3200" dirty="0" smtClean="0">
                <a:latin typeface="+mj-lt"/>
                <a:cs typeface="Arial Rounded MT Bold"/>
              </a:rPr>
              <a:t> </a:t>
            </a:r>
            <a:r>
              <a:rPr sz="3200" dirty="0" smtClean="0">
                <a:latin typeface="+mj-lt"/>
                <a:cs typeface="Arial Rounded MT Bold"/>
              </a:rPr>
              <a:t>s</a:t>
            </a:r>
            <a:r>
              <a:rPr sz="3200" spc="5" dirty="0" smtClean="0">
                <a:latin typeface="+mj-lt"/>
                <a:cs typeface="Arial Rounded MT Bold"/>
              </a:rPr>
              <a:t>a</a:t>
            </a:r>
            <a:r>
              <a:rPr sz="3200" dirty="0" smtClean="0">
                <a:latin typeface="+mj-lt"/>
                <a:cs typeface="Arial Rounded MT Bold"/>
              </a:rPr>
              <a:t>fely</a:t>
            </a:r>
            <a:r>
              <a:rPr sz="3200" spc="-25" dirty="0" smtClean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an</a:t>
            </a:r>
            <a:r>
              <a:rPr sz="3200" dirty="0">
                <a:latin typeface="+mj-lt"/>
                <a:cs typeface="Arial Rounded MT Bold"/>
              </a:rPr>
              <a:t>d </a:t>
            </a:r>
            <a:r>
              <a:rPr sz="3200" spc="-5" dirty="0">
                <a:latin typeface="+mj-lt"/>
                <a:cs typeface="Arial Rounded MT Bold"/>
              </a:rPr>
              <a:t>eff</a:t>
            </a:r>
            <a:r>
              <a:rPr sz="3200" spc="10" dirty="0">
                <a:latin typeface="+mj-lt"/>
                <a:cs typeface="Arial Rounded MT Bold"/>
              </a:rPr>
              <a:t>e</a:t>
            </a:r>
            <a:r>
              <a:rPr sz="3200" spc="-5" dirty="0">
                <a:latin typeface="+mj-lt"/>
                <a:cs typeface="Arial Rounded MT Bold"/>
              </a:rPr>
              <a:t>c</a:t>
            </a:r>
            <a:r>
              <a:rPr sz="3200" spc="5" dirty="0">
                <a:latin typeface="+mj-lt"/>
                <a:cs typeface="Arial Rounded MT Bold"/>
              </a:rPr>
              <a:t>t</a:t>
            </a:r>
            <a:r>
              <a:rPr sz="3200" dirty="0">
                <a:latin typeface="+mj-lt"/>
                <a:cs typeface="Arial Rounded MT Bold"/>
              </a:rPr>
              <a:t>ive</a:t>
            </a:r>
            <a:r>
              <a:rPr sz="3200" spc="-15" dirty="0">
                <a:latin typeface="+mj-lt"/>
                <a:cs typeface="Arial Rounded MT Bold"/>
              </a:rPr>
              <a:t>l</a:t>
            </a:r>
            <a:r>
              <a:rPr sz="3200" dirty="0">
                <a:latin typeface="+mj-lt"/>
                <a:cs typeface="Arial Rounded MT Bold"/>
              </a:rPr>
              <a:t>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>
              <a:lnSpc>
                <a:spcPct val="100000"/>
              </a:lnSpc>
            </a:pPr>
            <a:r>
              <a:rPr dirty="0">
                <a:latin typeface="+mj-lt"/>
              </a:rPr>
              <a:t>Mission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72951" y="1752600"/>
            <a:ext cx="8077200" cy="4650755"/>
          </a:xfrm>
          <a:prstGeom prst="rect">
            <a:avLst/>
          </a:prstGeom>
        </p:spPr>
        <p:txBody>
          <a:bodyPr vert="horz" wrap="square" lIns="0" tIns="582417" rIns="0" bIns="0" rtlCol="0">
            <a:spAutoFit/>
          </a:bodyPr>
          <a:lstStyle/>
          <a:p>
            <a:pPr fontAlgn="ctr"/>
            <a:r>
              <a:rPr lang="en-US" sz="4400" dirty="0">
                <a:latin typeface="+mn-lt"/>
              </a:rPr>
              <a:t> The </a:t>
            </a:r>
            <a:r>
              <a:rPr lang="en-US" sz="4400" dirty="0" smtClean="0">
                <a:latin typeface="+mn-lt"/>
              </a:rPr>
              <a:t>Cuyahoga County MRC's </a:t>
            </a:r>
            <a:r>
              <a:rPr lang="en-US" sz="4400" dirty="0">
                <a:latin typeface="+mn-lt"/>
              </a:rPr>
              <a:t>mission is </a:t>
            </a:r>
            <a:r>
              <a:rPr lang="en-US" sz="4400" dirty="0" smtClean="0">
                <a:latin typeface="+mn-lt"/>
              </a:rPr>
              <a:t>to </a:t>
            </a:r>
            <a:r>
              <a:rPr lang="en-US" sz="4400" dirty="0" smtClean="0">
                <a:latin typeface="+mn-lt"/>
              </a:rPr>
              <a:t>prepare volunteers to respond to emergencies</a:t>
            </a:r>
            <a:r>
              <a:rPr lang="en-US" sz="4400" dirty="0" smtClean="0">
                <a:latin typeface="+mn-lt"/>
              </a:rPr>
              <a:t>, build </a:t>
            </a:r>
            <a:r>
              <a:rPr lang="en-US" sz="4400" dirty="0" smtClean="0">
                <a:latin typeface="+mn-lt"/>
              </a:rPr>
              <a:t>community resiliency with prepared people, </a:t>
            </a:r>
            <a:r>
              <a:rPr lang="en-US" sz="4400" dirty="0" smtClean="0">
                <a:latin typeface="+mn-lt"/>
              </a:rPr>
              <a:t>and strengthen </a:t>
            </a:r>
            <a:r>
              <a:rPr lang="en-US" sz="4400" dirty="0">
                <a:latin typeface="+mn-lt"/>
              </a:rPr>
              <a:t>public </a:t>
            </a:r>
            <a:r>
              <a:rPr lang="en-US" sz="4400" dirty="0" smtClean="0">
                <a:latin typeface="+mn-lt"/>
              </a:rPr>
              <a:t>health in Cuyahoga County.</a:t>
            </a:r>
            <a:endParaRPr lang="en-US" sz="440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dirty="0">
                <a:latin typeface="+mj-lt"/>
              </a:rPr>
              <a:t>MRC</a:t>
            </a:r>
            <a:r>
              <a:rPr spc="-5" dirty="0">
                <a:latin typeface="+mj-lt"/>
              </a:rPr>
              <a:t> Af</a:t>
            </a:r>
            <a:r>
              <a:rPr spc="-15" dirty="0">
                <a:latin typeface="+mj-lt"/>
              </a:rPr>
              <a:t>f</a:t>
            </a:r>
            <a:r>
              <a:rPr dirty="0">
                <a:latin typeface="+mj-lt"/>
              </a:rPr>
              <a:t>il</a:t>
            </a:r>
            <a:r>
              <a:rPr spc="-20" dirty="0">
                <a:latin typeface="+mj-lt"/>
              </a:rPr>
              <a:t>i</a:t>
            </a:r>
            <a:r>
              <a:rPr spc="-5" dirty="0">
                <a:latin typeface="+mj-lt"/>
              </a:rPr>
              <a:t>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8068" y="1776356"/>
            <a:ext cx="7200265" cy="3934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5600" algn="l"/>
              </a:tabLst>
            </a:pPr>
            <a:r>
              <a:rPr sz="3200" spc="-5" dirty="0">
                <a:latin typeface="+mj-lt"/>
                <a:cs typeface="Arial Rounded MT Bold"/>
              </a:rPr>
              <a:t>Dep</a:t>
            </a:r>
            <a:r>
              <a:rPr sz="3200" spc="5" dirty="0">
                <a:latin typeface="+mj-lt"/>
                <a:cs typeface="Arial Rounded MT Bold"/>
              </a:rPr>
              <a:t>a</a:t>
            </a:r>
            <a:r>
              <a:rPr sz="3200" dirty="0">
                <a:latin typeface="+mj-lt"/>
                <a:cs typeface="Arial Rounded MT Bold"/>
              </a:rPr>
              <a:t>rtment</a:t>
            </a:r>
            <a:r>
              <a:rPr sz="3200" spc="-35" dirty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of Health</a:t>
            </a:r>
            <a:r>
              <a:rPr sz="3200" spc="-20" dirty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an</a:t>
            </a:r>
            <a:r>
              <a:rPr sz="3200" dirty="0">
                <a:latin typeface="+mj-lt"/>
                <a:cs typeface="Arial Rounded MT Bold"/>
              </a:rPr>
              <a:t>d</a:t>
            </a:r>
            <a:r>
              <a:rPr sz="3200" spc="-10" dirty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Hu</a:t>
            </a:r>
            <a:r>
              <a:rPr sz="3200" spc="-10" dirty="0">
                <a:latin typeface="+mj-lt"/>
                <a:cs typeface="Arial Rounded MT Bold"/>
              </a:rPr>
              <a:t>m</a:t>
            </a:r>
            <a:r>
              <a:rPr sz="3200" spc="-5" dirty="0">
                <a:latin typeface="+mj-lt"/>
                <a:cs typeface="Arial Rounded MT Bold"/>
              </a:rPr>
              <a:t>an</a:t>
            </a:r>
            <a:endParaRPr sz="3200" dirty="0">
              <a:latin typeface="+mj-lt"/>
              <a:cs typeface="Arial Rounded MT Bold"/>
            </a:endParaRPr>
          </a:p>
          <a:p>
            <a:pPr marL="355600">
              <a:lnSpc>
                <a:spcPct val="100000"/>
              </a:lnSpc>
            </a:pPr>
            <a:r>
              <a:rPr sz="3200" dirty="0">
                <a:latin typeface="+mj-lt"/>
                <a:cs typeface="Arial Rounded MT Bold"/>
              </a:rPr>
              <a:t>Servic</a:t>
            </a:r>
            <a:r>
              <a:rPr sz="3200" spc="5" dirty="0">
                <a:latin typeface="+mj-lt"/>
                <a:cs typeface="Arial Rounded MT Bold"/>
              </a:rPr>
              <a:t>e</a:t>
            </a:r>
            <a:r>
              <a:rPr sz="3200" dirty="0">
                <a:latin typeface="+mj-lt"/>
                <a:cs typeface="Arial Rounded MT Bold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 Rounded MT Bold"/>
              <a:buChar char="•"/>
              <a:tabLst>
                <a:tab pos="355600" algn="l"/>
                <a:tab pos="1316990" algn="l"/>
              </a:tabLst>
            </a:pPr>
            <a:r>
              <a:rPr lang="en-US" sz="3200" dirty="0" smtClean="0">
                <a:latin typeface="+mj-lt"/>
                <a:cs typeface="Arial Rounded MT Bold"/>
              </a:rPr>
              <a:t>Agency for Strategic Preparedness and Response (ASPR)</a:t>
            </a:r>
            <a:endParaRPr sz="3200" dirty="0">
              <a:latin typeface="+mj-lt"/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3200" dirty="0" smtClean="0">
                <a:latin typeface="+mj-lt"/>
                <a:cs typeface="Arial Rounded MT Bold"/>
              </a:rPr>
              <a:t>Part</a:t>
            </a:r>
            <a:r>
              <a:rPr sz="3200" spc="5" dirty="0" smtClean="0">
                <a:latin typeface="+mj-lt"/>
                <a:cs typeface="Arial Rounded MT Bold"/>
              </a:rPr>
              <a:t> </a:t>
            </a:r>
            <a:r>
              <a:rPr sz="3200" spc="-15" dirty="0">
                <a:latin typeface="+mj-lt"/>
                <a:cs typeface="Arial Rounded MT Bold"/>
              </a:rPr>
              <a:t>o</a:t>
            </a:r>
            <a:r>
              <a:rPr sz="3200" dirty="0">
                <a:latin typeface="+mj-lt"/>
                <a:cs typeface="Arial Rounded MT Bold"/>
              </a:rPr>
              <a:t>f USA</a:t>
            </a:r>
            <a:r>
              <a:rPr sz="3200" spc="-5" dirty="0">
                <a:latin typeface="+mj-lt"/>
                <a:cs typeface="Arial Rounded MT Bold"/>
              </a:rPr>
              <a:t> </a:t>
            </a:r>
            <a:r>
              <a:rPr sz="3200" dirty="0">
                <a:latin typeface="+mj-lt"/>
                <a:cs typeface="Arial Rounded MT Bold"/>
              </a:rPr>
              <a:t>Freedom</a:t>
            </a:r>
            <a:r>
              <a:rPr sz="3200" spc="-15" dirty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Corp</a:t>
            </a:r>
            <a:r>
              <a:rPr sz="3200" dirty="0">
                <a:latin typeface="+mj-lt"/>
                <a:cs typeface="Arial Rounded MT Bold"/>
              </a:rPr>
              <a:t>s</a:t>
            </a:r>
            <a:r>
              <a:rPr sz="3200" spc="5" dirty="0">
                <a:latin typeface="+mj-lt"/>
                <a:cs typeface="Arial Rounded MT Bold"/>
              </a:rPr>
              <a:t> </a:t>
            </a:r>
            <a:r>
              <a:rPr sz="3200" spc="-5" dirty="0">
                <a:latin typeface="+mj-lt"/>
                <a:cs typeface="Arial Rounded MT Bold"/>
              </a:rPr>
              <a:t>and</a:t>
            </a:r>
            <a:endParaRPr sz="3200" dirty="0">
              <a:latin typeface="+mj-lt"/>
              <a:cs typeface="Arial Rounded MT Bold"/>
            </a:endParaRPr>
          </a:p>
          <a:p>
            <a:pPr marL="355600">
              <a:lnSpc>
                <a:spcPct val="100000"/>
              </a:lnSpc>
            </a:pPr>
            <a:r>
              <a:rPr sz="3200" spc="-5" dirty="0">
                <a:latin typeface="+mj-lt"/>
                <a:cs typeface="Arial Rounded MT Bold"/>
              </a:rPr>
              <a:t>Citize</a:t>
            </a:r>
            <a:r>
              <a:rPr sz="3200" dirty="0">
                <a:latin typeface="+mj-lt"/>
                <a:cs typeface="Arial Rounded MT Bold"/>
              </a:rPr>
              <a:t>n</a:t>
            </a:r>
            <a:r>
              <a:rPr sz="3200" spc="-20" dirty="0">
                <a:latin typeface="+mj-lt"/>
                <a:cs typeface="Arial Rounded MT Bold"/>
              </a:rPr>
              <a:t> </a:t>
            </a:r>
            <a:r>
              <a:rPr sz="3200" spc="-5" dirty="0" smtClean="0">
                <a:latin typeface="+mj-lt"/>
                <a:cs typeface="Arial Rounded MT Bold"/>
              </a:rPr>
              <a:t>Corps</a:t>
            </a:r>
            <a:endParaRPr lang="en-US" sz="3200" spc="-5" dirty="0" smtClean="0">
              <a:latin typeface="+mj-lt"/>
              <a:cs typeface="Arial Rounded MT Bold"/>
            </a:endParaRPr>
          </a:p>
          <a:p>
            <a:pPr marL="355600">
              <a:lnSpc>
                <a:spcPct val="100000"/>
              </a:lnSpc>
            </a:pPr>
            <a:endParaRPr sz="3200" dirty="0">
              <a:latin typeface="Arial Rounded MT Bold"/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00">
              <a:lnSpc>
                <a:spcPts val="5205"/>
              </a:lnSpc>
            </a:pPr>
            <a:r>
              <a:rPr dirty="0">
                <a:latin typeface="+mj-lt"/>
              </a:rPr>
              <a:t>MRC</a:t>
            </a:r>
            <a:r>
              <a:rPr spc="-5" dirty="0">
                <a:latin typeface="+mj-lt"/>
              </a:rPr>
              <a:t> Concept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941269"/>
            <a:ext cx="7185659" cy="413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r>
              <a:rPr sz="2800" dirty="0">
                <a:cs typeface="Arial Rounded MT Bold"/>
              </a:rPr>
              <a:t>A po</a:t>
            </a:r>
            <a:r>
              <a:rPr sz="2800" spc="-10" dirty="0">
                <a:cs typeface="Arial Rounded MT Bold"/>
              </a:rPr>
              <a:t>o</a:t>
            </a:r>
            <a:r>
              <a:rPr sz="2800" dirty="0">
                <a:cs typeface="Arial Rounded MT Bold"/>
              </a:rPr>
              <a:t>l of</a:t>
            </a:r>
            <a:r>
              <a:rPr sz="2800" spc="355" dirty="0">
                <a:cs typeface="Arial Rounded MT Bold"/>
              </a:rPr>
              <a:t> </a:t>
            </a:r>
            <a:r>
              <a:rPr sz="2800" dirty="0">
                <a:cs typeface="Arial Rounded MT Bold"/>
              </a:rPr>
              <a:t>medical</a:t>
            </a:r>
            <a:r>
              <a:rPr sz="2800" spc="-25" dirty="0">
                <a:cs typeface="Arial Rounded MT Bold"/>
              </a:rPr>
              <a:t> </a:t>
            </a:r>
            <a:r>
              <a:rPr sz="2800" spc="-5" dirty="0">
                <a:cs typeface="Arial Rounded MT Bold"/>
              </a:rPr>
              <a:t>an</a:t>
            </a:r>
            <a:r>
              <a:rPr sz="2800" dirty="0">
                <a:cs typeface="Arial Rounded MT Bold"/>
              </a:rPr>
              <a:t>d </a:t>
            </a:r>
            <a:r>
              <a:rPr sz="2800" dirty="0" smtClean="0">
                <a:cs typeface="Arial Rounded MT Bold"/>
              </a:rPr>
              <a:t>no</a:t>
            </a:r>
            <a:r>
              <a:rPr sz="2800" spc="-45" dirty="0" smtClean="0">
                <a:cs typeface="Arial Rounded MT Bold"/>
              </a:rPr>
              <a:t>n</a:t>
            </a:r>
            <a:r>
              <a:rPr sz="2800" dirty="0" smtClean="0">
                <a:cs typeface="Arial Rounded MT Bold"/>
              </a:rPr>
              <a:t>-medical</a:t>
            </a:r>
            <a:r>
              <a:rPr lang="en-US" sz="2800" dirty="0" smtClean="0">
                <a:cs typeface="Arial Rounded MT Bold"/>
              </a:rPr>
              <a:t> </a:t>
            </a:r>
            <a:r>
              <a:rPr sz="2800" spc="-30" dirty="0" smtClean="0">
                <a:cs typeface="Arial Rounded MT Bold"/>
              </a:rPr>
              <a:t>v</a:t>
            </a:r>
            <a:r>
              <a:rPr sz="2800" dirty="0" smtClean="0">
                <a:cs typeface="Arial Rounded MT Bold"/>
              </a:rPr>
              <a:t>olunte</a:t>
            </a:r>
            <a:r>
              <a:rPr sz="2800" spc="10" dirty="0" smtClean="0">
                <a:cs typeface="Arial Rounded MT Bold"/>
              </a:rPr>
              <a:t>e</a:t>
            </a:r>
            <a:r>
              <a:rPr sz="2800" spc="-80" dirty="0" smtClean="0">
                <a:cs typeface="Arial Rounded MT Bold"/>
              </a:rPr>
              <a:t>r</a:t>
            </a:r>
            <a:r>
              <a:rPr sz="2800" dirty="0" smtClean="0">
                <a:cs typeface="Arial Rounded MT Bold"/>
              </a:rPr>
              <a:t>s</a:t>
            </a:r>
            <a:r>
              <a:rPr lang="en-US" sz="2800" dirty="0" smtClean="0">
                <a:cs typeface="Arial Rounded MT Bold"/>
              </a:rPr>
              <a:t> with emergency response and other specialized training</a:t>
            </a:r>
            <a:endParaRPr sz="2800" dirty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690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z="2800" dirty="0">
                <a:cs typeface="Arial Rounded MT Bold"/>
              </a:rPr>
              <a:t>O</a:t>
            </a:r>
            <a:r>
              <a:rPr sz="2800" spc="-90" dirty="0">
                <a:cs typeface="Arial Rounded MT Bold"/>
              </a:rPr>
              <a:t>r</a:t>
            </a:r>
            <a:r>
              <a:rPr sz="2800" spc="-85" dirty="0">
                <a:cs typeface="Arial Rounded MT Bold"/>
              </a:rPr>
              <a:t>g</a:t>
            </a:r>
            <a:r>
              <a:rPr sz="2800" spc="-5" dirty="0">
                <a:cs typeface="Arial Rounded MT Bold"/>
              </a:rPr>
              <a:t>ani</a:t>
            </a:r>
            <a:r>
              <a:rPr sz="2800" spc="-40" dirty="0">
                <a:cs typeface="Arial Rounded MT Bold"/>
              </a:rPr>
              <a:t>z</a:t>
            </a:r>
            <a:r>
              <a:rPr sz="2800" spc="-5" dirty="0">
                <a:cs typeface="Arial Rounded MT Bold"/>
              </a:rPr>
              <a:t>e</a:t>
            </a:r>
            <a:r>
              <a:rPr sz="2800" dirty="0">
                <a:cs typeface="Arial Rounded MT Bold"/>
              </a:rPr>
              <a:t>d</a:t>
            </a:r>
            <a:r>
              <a:rPr sz="2800" spc="-15" dirty="0">
                <a:cs typeface="Arial Rounded MT Bold"/>
              </a:rPr>
              <a:t> </a:t>
            </a:r>
            <a:r>
              <a:rPr sz="2800" spc="-5" dirty="0">
                <a:cs typeface="Arial Rounded MT Bold"/>
              </a:rPr>
              <a:t>an</a:t>
            </a:r>
            <a:r>
              <a:rPr sz="2800" dirty="0">
                <a:cs typeface="Arial Rounded MT Bold"/>
              </a:rPr>
              <a:t>d util</a:t>
            </a:r>
            <a:r>
              <a:rPr sz="2800" spc="-15" dirty="0">
                <a:cs typeface="Arial Rounded MT Bold"/>
              </a:rPr>
              <a:t>i</a:t>
            </a:r>
            <a:r>
              <a:rPr sz="2800" spc="-40" dirty="0">
                <a:cs typeface="Arial Rounded MT Bold"/>
              </a:rPr>
              <a:t>z</a:t>
            </a:r>
            <a:r>
              <a:rPr sz="2800" spc="-5" dirty="0">
                <a:cs typeface="Arial Rounded MT Bold"/>
              </a:rPr>
              <a:t>e</a:t>
            </a:r>
            <a:r>
              <a:rPr sz="2800" dirty="0">
                <a:cs typeface="Arial Rounded MT Bold"/>
              </a:rPr>
              <a:t>d</a:t>
            </a:r>
            <a:r>
              <a:rPr sz="2800" spc="-15" dirty="0">
                <a:cs typeface="Arial Rounded MT Bold"/>
              </a:rPr>
              <a:t> </a:t>
            </a:r>
            <a:r>
              <a:rPr sz="2800" dirty="0" smtClean="0">
                <a:cs typeface="Arial Rounded MT Bold"/>
              </a:rPr>
              <a:t>locally</a:t>
            </a:r>
            <a:r>
              <a:rPr lang="en-US" sz="2800" dirty="0" smtClean="0">
                <a:cs typeface="Arial Rounded MT Bold"/>
              </a:rPr>
              <a:t>; </a:t>
            </a:r>
            <a:r>
              <a:rPr lang="en-US" sz="2800" dirty="0" smtClean="0">
                <a:cs typeface="Arial Rounded MT Bold"/>
              </a:rPr>
              <a:t>appropriately trained members may be deployed to disasters outside NE Ohio</a:t>
            </a:r>
            <a:endParaRPr sz="2800" dirty="0">
              <a:cs typeface="Arial Rounded MT Bold"/>
            </a:endParaRPr>
          </a:p>
          <a:p>
            <a:pPr marL="355600" marR="212725" indent="-342900">
              <a:lnSpc>
                <a:spcPct val="100000"/>
              </a:lnSpc>
              <a:spcBef>
                <a:spcPts val="268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lang="en-US" sz="2800" spc="-200" dirty="0" smtClean="0">
                <a:cs typeface="Arial Rounded MT Bold"/>
              </a:rPr>
              <a:t>S</a:t>
            </a:r>
            <a:r>
              <a:rPr sz="2800" dirty="0" smtClean="0">
                <a:cs typeface="Arial Rounded MT Bold"/>
              </a:rPr>
              <a:t>u</a:t>
            </a:r>
            <a:r>
              <a:rPr sz="2800" spc="5" dirty="0" smtClean="0">
                <a:cs typeface="Arial Rounded MT Bold"/>
              </a:rPr>
              <a:t>p</a:t>
            </a:r>
            <a:r>
              <a:rPr sz="2800" dirty="0" smtClean="0">
                <a:cs typeface="Arial Rounded MT Bold"/>
              </a:rPr>
              <a:t>po</a:t>
            </a:r>
            <a:r>
              <a:rPr sz="2800" spc="35" dirty="0" smtClean="0">
                <a:cs typeface="Arial Rounded MT Bold"/>
              </a:rPr>
              <a:t>r</a:t>
            </a:r>
            <a:r>
              <a:rPr sz="2800" dirty="0" smtClean="0">
                <a:cs typeface="Arial Rounded MT Bold"/>
              </a:rPr>
              <a:t>t</a:t>
            </a:r>
            <a:r>
              <a:rPr lang="en-US" sz="2800" dirty="0">
                <a:cs typeface="Arial Rounded MT Bold"/>
              </a:rPr>
              <a:t> </a:t>
            </a:r>
            <a:r>
              <a:rPr lang="en-US" sz="2800" dirty="0" smtClean="0">
                <a:cs typeface="Arial Rounded MT Bold"/>
              </a:rPr>
              <a:t>public health programming and </a:t>
            </a:r>
            <a:r>
              <a:rPr lang="en-US" sz="2800" spc="-15" dirty="0" smtClean="0">
                <a:cs typeface="Arial Rounded MT Bold"/>
              </a:rPr>
              <a:t>local preparedness and response</a:t>
            </a:r>
            <a:endParaRPr sz="2800" dirty="0"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13063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+mj-lt"/>
              </a:rPr>
              <a:t>Volunteers</a:t>
            </a:r>
            <a:r>
              <a:rPr spc="-30" dirty="0">
                <a:latin typeface="+mj-lt"/>
              </a:rPr>
              <a:t> </a:t>
            </a:r>
            <a:r>
              <a:rPr dirty="0">
                <a:latin typeface="+mj-lt"/>
              </a:rPr>
              <a:t>Needed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535940" y="1683068"/>
            <a:ext cx="3415665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r>
              <a:rPr dirty="0">
                <a:latin typeface="+mn-lt"/>
              </a:rPr>
              <a:t>Ph</a:t>
            </a:r>
            <a:r>
              <a:rPr spc="-15" dirty="0">
                <a:latin typeface="+mn-lt"/>
              </a:rPr>
              <a:t>y</a:t>
            </a:r>
            <a:r>
              <a:rPr dirty="0">
                <a:latin typeface="+mn-lt"/>
              </a:rPr>
              <a:t>s</a:t>
            </a:r>
            <a:r>
              <a:rPr spc="-10" dirty="0">
                <a:latin typeface="+mn-lt"/>
              </a:rPr>
              <a:t>i</a:t>
            </a:r>
            <a:r>
              <a:rPr spc="-5" dirty="0">
                <a:latin typeface="+mn-lt"/>
              </a:rPr>
              <a:t>cians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pc="-20" dirty="0">
                <a:latin typeface="+mn-lt"/>
              </a:rPr>
              <a:t>Ph</a:t>
            </a:r>
            <a:r>
              <a:rPr spc="-25" dirty="0">
                <a:latin typeface="+mn-lt"/>
              </a:rPr>
              <a:t>y</a:t>
            </a:r>
            <a:r>
              <a:rPr dirty="0">
                <a:latin typeface="+mn-lt"/>
              </a:rPr>
              <a:t>sic</a:t>
            </a:r>
            <a:r>
              <a:rPr spc="-10" dirty="0">
                <a:latin typeface="+mn-lt"/>
              </a:rPr>
              <a:t>i</a:t>
            </a:r>
            <a:r>
              <a:rPr spc="-5" dirty="0">
                <a:latin typeface="+mn-lt"/>
              </a:rPr>
              <a:t>a</a:t>
            </a:r>
            <a:r>
              <a:rPr dirty="0">
                <a:latin typeface="+mn-lt"/>
              </a:rPr>
              <a:t>n A</a:t>
            </a:r>
            <a:r>
              <a:rPr spc="-15" dirty="0">
                <a:latin typeface="+mn-lt"/>
              </a:rPr>
              <a:t>s</a:t>
            </a:r>
            <a:r>
              <a:rPr spc="-25" dirty="0">
                <a:latin typeface="+mn-lt"/>
              </a:rPr>
              <a:t>s</a:t>
            </a:r>
            <a:r>
              <a:rPr dirty="0">
                <a:latin typeface="+mn-lt"/>
              </a:rPr>
              <a:t>istants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pc="-15" dirty="0">
                <a:latin typeface="+mn-lt"/>
              </a:rPr>
              <a:t>Nurse </a:t>
            </a:r>
            <a:r>
              <a:rPr dirty="0">
                <a:latin typeface="+mn-lt"/>
              </a:rPr>
              <a:t>Practitione</a:t>
            </a:r>
            <a:r>
              <a:rPr spc="5" dirty="0">
                <a:latin typeface="+mn-lt"/>
              </a:rPr>
              <a:t>r</a:t>
            </a:r>
            <a:r>
              <a:rPr spc="-15" dirty="0">
                <a:latin typeface="+mn-lt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pc="-5" dirty="0">
                <a:latin typeface="+mn-lt"/>
              </a:rPr>
              <a:t>RN</a:t>
            </a:r>
            <a:r>
              <a:rPr spc="-10" dirty="0">
                <a:latin typeface="+mn-lt"/>
              </a:rPr>
              <a:t>s</a:t>
            </a:r>
            <a:r>
              <a:rPr dirty="0">
                <a:latin typeface="+mn-lt"/>
              </a:rPr>
              <a:t>, LPNs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dirty="0">
                <a:latin typeface="+mn-lt"/>
              </a:rPr>
              <a:t>Paramedics,</a:t>
            </a:r>
            <a:r>
              <a:rPr spc="-15" dirty="0">
                <a:latin typeface="+mn-lt"/>
              </a:rPr>
              <a:t> </a:t>
            </a:r>
            <a:r>
              <a:rPr spc="-20" dirty="0">
                <a:latin typeface="+mn-lt"/>
              </a:rPr>
              <a:t>EMTs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dirty="0">
                <a:latin typeface="+mn-lt"/>
              </a:rPr>
              <a:t>Pharma</a:t>
            </a:r>
            <a:r>
              <a:rPr spc="-5" dirty="0">
                <a:latin typeface="+mn-lt"/>
              </a:rPr>
              <a:t>cists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dirty="0">
                <a:latin typeface="+mn-lt"/>
              </a:rPr>
              <a:t>Pharmacy</a:t>
            </a:r>
            <a:r>
              <a:rPr spc="-20" dirty="0">
                <a:latin typeface="+mn-lt"/>
              </a:rPr>
              <a:t> </a:t>
            </a:r>
            <a:r>
              <a:rPr dirty="0">
                <a:latin typeface="+mn-lt"/>
              </a:rPr>
              <a:t>Interns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pc="-5" dirty="0">
                <a:latin typeface="+mn-lt"/>
              </a:rPr>
              <a:t>Den</a:t>
            </a:r>
            <a:r>
              <a:rPr spc="5" dirty="0">
                <a:latin typeface="+mn-lt"/>
              </a:rPr>
              <a:t>t</a:t>
            </a:r>
            <a:r>
              <a:rPr spc="-15" dirty="0">
                <a:latin typeface="+mn-lt"/>
              </a:rPr>
              <a:t>ists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pc="-5" dirty="0">
                <a:latin typeface="+mn-lt"/>
              </a:rPr>
              <a:t>Be</a:t>
            </a:r>
            <a:r>
              <a:rPr dirty="0">
                <a:latin typeface="+mn-lt"/>
              </a:rPr>
              <a:t>h</a:t>
            </a:r>
            <a:r>
              <a:rPr spc="-5" dirty="0">
                <a:latin typeface="+mn-lt"/>
              </a:rPr>
              <a:t>aviora</a:t>
            </a:r>
            <a:r>
              <a:rPr dirty="0">
                <a:latin typeface="+mn-lt"/>
              </a:rPr>
              <a:t>l</a:t>
            </a:r>
            <a:r>
              <a:rPr spc="-5" dirty="0">
                <a:latin typeface="+mn-lt"/>
              </a:rPr>
              <a:t> </a:t>
            </a:r>
            <a:r>
              <a:rPr dirty="0">
                <a:latin typeface="+mn-lt"/>
              </a:rPr>
              <a:t>Health</a:t>
            </a:r>
          </a:p>
          <a:p>
            <a:pPr marL="355600">
              <a:lnSpc>
                <a:spcPct val="100000"/>
              </a:lnSpc>
            </a:pPr>
            <a:r>
              <a:rPr dirty="0">
                <a:latin typeface="+mn-lt"/>
              </a:rPr>
              <a:t>Profes</a:t>
            </a:r>
            <a:r>
              <a:rPr spc="-15" dirty="0">
                <a:latin typeface="+mn-lt"/>
              </a:rPr>
              <a:t>s</a:t>
            </a:r>
            <a:r>
              <a:rPr dirty="0">
                <a:latin typeface="+mn-lt"/>
              </a:rPr>
              <a:t>ionals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4727828" y="1683068"/>
            <a:ext cx="3814445" cy="3862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5600" algn="l"/>
              </a:tabLst>
            </a:pPr>
            <a:r>
              <a:rPr dirty="0">
                <a:latin typeface="+mn-lt"/>
              </a:rPr>
              <a:t>Midwi</a:t>
            </a:r>
            <a:r>
              <a:rPr spc="-10" dirty="0">
                <a:latin typeface="+mn-lt"/>
              </a:rPr>
              <a:t>v</a:t>
            </a:r>
            <a:r>
              <a:rPr spc="-5" dirty="0">
                <a:latin typeface="+mn-lt"/>
              </a:rPr>
              <a:t>es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dirty="0">
                <a:latin typeface="+mn-lt"/>
              </a:rPr>
              <a:t>Public</a:t>
            </a:r>
            <a:r>
              <a:rPr spc="-5" dirty="0">
                <a:latin typeface="+mn-lt"/>
              </a:rPr>
              <a:t> </a:t>
            </a:r>
            <a:r>
              <a:rPr dirty="0">
                <a:latin typeface="+mn-lt"/>
              </a:rPr>
              <a:t>Health</a:t>
            </a:r>
            <a:r>
              <a:rPr spc="-10" dirty="0">
                <a:latin typeface="+mn-lt"/>
              </a:rPr>
              <a:t> </a:t>
            </a:r>
            <a:r>
              <a:rPr spc="-25" dirty="0">
                <a:latin typeface="+mn-lt"/>
              </a:rPr>
              <a:t>W</a:t>
            </a:r>
            <a:r>
              <a:rPr spc="-10" dirty="0">
                <a:latin typeface="+mn-lt"/>
              </a:rPr>
              <a:t>o</a:t>
            </a:r>
            <a:r>
              <a:rPr dirty="0">
                <a:latin typeface="+mn-lt"/>
              </a:rPr>
              <a:t>r</a:t>
            </a:r>
            <a:r>
              <a:rPr spc="5" dirty="0">
                <a:latin typeface="+mn-lt"/>
              </a:rPr>
              <a:t>k</a:t>
            </a:r>
            <a:r>
              <a:rPr spc="-5" dirty="0">
                <a:latin typeface="+mn-lt"/>
              </a:rPr>
              <a:t>e</a:t>
            </a:r>
            <a:r>
              <a:rPr dirty="0">
                <a:latin typeface="+mn-lt"/>
              </a:rPr>
              <a:t>r</a:t>
            </a:r>
            <a:r>
              <a:rPr spc="-15" dirty="0">
                <a:latin typeface="+mn-lt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pc="-5" dirty="0">
                <a:latin typeface="+mn-lt"/>
              </a:rPr>
              <a:t>Radiolog</a:t>
            </a:r>
            <a:r>
              <a:rPr dirty="0">
                <a:latin typeface="+mn-lt"/>
              </a:rPr>
              <a:t>y</a:t>
            </a:r>
            <a:r>
              <a:rPr spc="5" dirty="0">
                <a:latin typeface="+mn-lt"/>
              </a:rPr>
              <a:t> </a:t>
            </a:r>
            <a:r>
              <a:rPr dirty="0">
                <a:latin typeface="+mn-lt"/>
              </a:rPr>
              <a:t>Tech</a:t>
            </a:r>
            <a:r>
              <a:rPr spc="-15" dirty="0">
                <a:latin typeface="+mn-lt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pc="-5" dirty="0">
                <a:latin typeface="+mn-lt"/>
              </a:rPr>
              <a:t>Resp</a:t>
            </a:r>
            <a:r>
              <a:rPr spc="-10" dirty="0">
                <a:latin typeface="+mn-lt"/>
              </a:rPr>
              <a:t>i</a:t>
            </a:r>
            <a:r>
              <a:rPr dirty="0">
                <a:latin typeface="+mn-lt"/>
              </a:rPr>
              <a:t>ratory</a:t>
            </a:r>
            <a:r>
              <a:rPr spc="-15" dirty="0">
                <a:latin typeface="+mn-lt"/>
              </a:rPr>
              <a:t> </a:t>
            </a:r>
            <a:r>
              <a:rPr dirty="0">
                <a:latin typeface="+mn-lt"/>
              </a:rPr>
              <a:t>Techs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dirty="0">
                <a:latin typeface="+mn-lt"/>
              </a:rPr>
              <a:t>Ve</a:t>
            </a:r>
            <a:r>
              <a:rPr spc="5" dirty="0">
                <a:latin typeface="+mn-lt"/>
              </a:rPr>
              <a:t>t</a:t>
            </a:r>
            <a:r>
              <a:rPr spc="-5" dirty="0">
                <a:latin typeface="+mn-lt"/>
              </a:rPr>
              <a:t>e</a:t>
            </a:r>
            <a:r>
              <a:rPr dirty="0">
                <a:latin typeface="+mn-lt"/>
              </a:rPr>
              <a:t>rinarians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pc="-5" dirty="0">
                <a:latin typeface="+mn-lt"/>
              </a:rPr>
              <a:t>Chir</a:t>
            </a:r>
            <a:r>
              <a:rPr spc="5" dirty="0">
                <a:latin typeface="+mn-lt"/>
              </a:rPr>
              <a:t>o</a:t>
            </a:r>
            <a:r>
              <a:rPr dirty="0">
                <a:latin typeface="+mn-lt"/>
              </a:rPr>
              <a:t>pra</a:t>
            </a:r>
            <a:r>
              <a:rPr spc="-5" dirty="0">
                <a:latin typeface="+mn-lt"/>
              </a:rPr>
              <a:t>ct</a:t>
            </a:r>
            <a:r>
              <a:rPr spc="5" dirty="0">
                <a:latin typeface="+mn-lt"/>
              </a:rPr>
              <a:t>o</a:t>
            </a:r>
            <a:r>
              <a:rPr spc="-15" dirty="0">
                <a:latin typeface="+mn-lt"/>
              </a:rPr>
              <a:t>rs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pc="-5" dirty="0">
                <a:latin typeface="+mn-lt"/>
              </a:rPr>
              <a:t>Retirees</a:t>
            </a: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pc="-20" dirty="0">
                <a:latin typeface="+mn-lt"/>
              </a:rPr>
              <a:t>Non-medical </a:t>
            </a:r>
            <a:r>
              <a:rPr dirty="0">
                <a:latin typeface="+mn-lt"/>
              </a:rPr>
              <a:t>Personne</a:t>
            </a:r>
            <a:r>
              <a:rPr spc="-10" dirty="0">
                <a:latin typeface="+mn-lt"/>
              </a:rPr>
              <a:t>l </a:t>
            </a:r>
            <a:r>
              <a:rPr dirty="0">
                <a:latin typeface="+mn-lt"/>
              </a:rPr>
              <a:t>fo</a:t>
            </a:r>
            <a:r>
              <a:rPr spc="-15" dirty="0">
                <a:latin typeface="+mn-lt"/>
              </a:rPr>
              <a:t>r</a:t>
            </a:r>
            <a:r>
              <a:rPr dirty="0">
                <a:latin typeface="+mn-lt"/>
              </a:rPr>
              <a:t> </a:t>
            </a:r>
            <a:r>
              <a:rPr spc="-20" dirty="0">
                <a:latin typeface="+mn-lt"/>
              </a:rPr>
              <a:t>Admini</a:t>
            </a:r>
            <a:r>
              <a:rPr spc="-25" dirty="0">
                <a:latin typeface="+mn-lt"/>
              </a:rPr>
              <a:t>s</a:t>
            </a:r>
            <a:r>
              <a:rPr spc="-10" dirty="0">
                <a:latin typeface="+mn-lt"/>
              </a:rPr>
              <a:t>tr</a:t>
            </a:r>
            <a:r>
              <a:rPr spc="-5" dirty="0">
                <a:latin typeface="+mn-lt"/>
              </a:rPr>
              <a:t>ative Roles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84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831" y="1676400"/>
            <a:ext cx="4314825" cy="421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latin typeface="+mj-lt"/>
                <a:cs typeface="Arial Rounded MT Bold"/>
              </a:rPr>
              <a:t>Health</a:t>
            </a:r>
            <a:r>
              <a:rPr sz="2400" spc="-20" dirty="0">
                <a:latin typeface="+mj-lt"/>
                <a:cs typeface="Arial Rounded MT Bold"/>
              </a:rPr>
              <a:t> </a:t>
            </a:r>
            <a:r>
              <a:rPr sz="2400" spc="-5" dirty="0">
                <a:latin typeface="+mj-lt"/>
                <a:cs typeface="Arial Rounded MT Bold"/>
              </a:rPr>
              <a:t>Departments</a:t>
            </a:r>
            <a:endParaRPr sz="2400" dirty="0">
              <a:latin typeface="+mj-lt"/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 smtClean="0">
                <a:latin typeface="+mj-lt"/>
                <a:cs typeface="Arial Rounded MT Bold"/>
              </a:rPr>
              <a:t>Health</a:t>
            </a:r>
            <a:r>
              <a:rPr sz="2400" spc="-15" dirty="0" smtClean="0">
                <a:latin typeface="+mj-lt"/>
                <a:cs typeface="Arial Rounded MT Bold"/>
              </a:rPr>
              <a:t> </a:t>
            </a:r>
            <a:r>
              <a:rPr sz="2400" spc="-5" dirty="0">
                <a:latin typeface="+mj-lt"/>
                <a:cs typeface="Arial Rounded MT Bold"/>
              </a:rPr>
              <a:t>Ca</a:t>
            </a:r>
            <a:r>
              <a:rPr sz="2400" dirty="0">
                <a:latin typeface="+mj-lt"/>
                <a:cs typeface="Arial Rounded MT Bold"/>
              </a:rPr>
              <a:t>re</a:t>
            </a:r>
            <a:r>
              <a:rPr sz="2400" spc="-15" dirty="0">
                <a:latin typeface="+mj-lt"/>
                <a:cs typeface="Arial Rounded MT Bold"/>
              </a:rPr>
              <a:t> </a:t>
            </a:r>
            <a:r>
              <a:rPr sz="2400" spc="-20" dirty="0">
                <a:latin typeface="+mj-lt"/>
                <a:cs typeface="Arial Rounded MT Bold"/>
              </a:rPr>
              <a:t>S</a:t>
            </a:r>
            <a:r>
              <a:rPr sz="2400" spc="-25" dirty="0">
                <a:latin typeface="+mj-lt"/>
                <a:cs typeface="Arial Rounded MT Bold"/>
              </a:rPr>
              <a:t>y</a:t>
            </a:r>
            <a:r>
              <a:rPr sz="2400" spc="-15" dirty="0">
                <a:latin typeface="+mj-lt"/>
                <a:cs typeface="Arial Rounded MT Bold"/>
              </a:rPr>
              <a:t>stems</a:t>
            </a:r>
            <a:endParaRPr sz="2400" dirty="0">
              <a:latin typeface="+mj-lt"/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spc="-15" dirty="0">
                <a:latin typeface="+mj-lt"/>
                <a:cs typeface="Arial Rounded MT Bold"/>
              </a:rPr>
              <a:t>Hospitals</a:t>
            </a:r>
            <a:r>
              <a:rPr sz="2400" spc="-25" dirty="0">
                <a:latin typeface="+mj-lt"/>
                <a:cs typeface="Arial Rounded MT Bold"/>
              </a:rPr>
              <a:t>/</a:t>
            </a:r>
            <a:r>
              <a:rPr sz="2400" spc="-5" dirty="0">
                <a:latin typeface="+mj-lt"/>
                <a:cs typeface="Arial Rounded MT Bold"/>
              </a:rPr>
              <a:t>Clinics</a:t>
            </a:r>
            <a:endParaRPr sz="2400" dirty="0">
              <a:latin typeface="+mj-lt"/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latin typeface="+mj-lt"/>
                <a:cs typeface="Arial Rounded MT Bold"/>
              </a:rPr>
              <a:t>Medical</a:t>
            </a:r>
            <a:r>
              <a:rPr sz="2400" spc="-15" dirty="0">
                <a:latin typeface="+mj-lt"/>
                <a:cs typeface="Arial Rounded MT Bold"/>
              </a:rPr>
              <a:t> </a:t>
            </a:r>
            <a:r>
              <a:rPr sz="2400" spc="-5" dirty="0">
                <a:latin typeface="+mj-lt"/>
                <a:cs typeface="Arial Rounded MT Bold"/>
              </a:rPr>
              <a:t>Re</a:t>
            </a:r>
            <a:r>
              <a:rPr sz="2400" dirty="0">
                <a:latin typeface="+mj-lt"/>
                <a:cs typeface="Arial Rounded MT Bold"/>
              </a:rPr>
              <a:t>tiree</a:t>
            </a:r>
            <a:r>
              <a:rPr sz="2400" spc="-10" dirty="0">
                <a:latin typeface="+mj-lt"/>
                <a:cs typeface="Arial Rounded MT Bold"/>
              </a:rPr>
              <a:t> </a:t>
            </a:r>
            <a:r>
              <a:rPr sz="2400" spc="-15" dirty="0">
                <a:latin typeface="+mj-lt"/>
                <a:cs typeface="Arial Rounded MT Bold"/>
              </a:rPr>
              <a:t>Groups</a:t>
            </a:r>
            <a:endParaRPr sz="2400" dirty="0">
              <a:latin typeface="+mj-lt"/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latin typeface="+mj-lt"/>
                <a:cs typeface="Arial Rounded MT Bold"/>
              </a:rPr>
              <a:t>Emergen</a:t>
            </a:r>
            <a:r>
              <a:rPr sz="2400" spc="5" dirty="0">
                <a:latin typeface="+mj-lt"/>
                <a:cs typeface="Arial Rounded MT Bold"/>
              </a:rPr>
              <a:t>c</a:t>
            </a:r>
            <a:r>
              <a:rPr sz="2400" spc="-15" dirty="0">
                <a:latin typeface="+mj-lt"/>
                <a:cs typeface="Arial Rounded MT Bold"/>
              </a:rPr>
              <a:t>y</a:t>
            </a:r>
            <a:r>
              <a:rPr sz="2400" spc="-20" dirty="0">
                <a:latin typeface="+mj-lt"/>
                <a:cs typeface="Arial Rounded MT Bold"/>
              </a:rPr>
              <a:t> </a:t>
            </a:r>
            <a:r>
              <a:rPr sz="2400" dirty="0">
                <a:latin typeface="+mj-lt"/>
                <a:cs typeface="Arial Rounded MT Bold"/>
              </a:rPr>
              <a:t>Management</a:t>
            </a: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latin typeface="+mj-lt"/>
                <a:cs typeface="Arial Rounded MT Bold"/>
              </a:rPr>
              <a:t>Loc</a:t>
            </a:r>
            <a:r>
              <a:rPr sz="2400" spc="-5" dirty="0">
                <a:latin typeface="+mj-lt"/>
                <a:cs typeface="Arial Rounded MT Bold"/>
              </a:rPr>
              <a:t>a</a:t>
            </a:r>
            <a:r>
              <a:rPr sz="2400" dirty="0">
                <a:latin typeface="+mj-lt"/>
                <a:cs typeface="Arial Rounded MT Bold"/>
              </a:rPr>
              <a:t>l</a:t>
            </a:r>
            <a:r>
              <a:rPr sz="2400" spc="-15" dirty="0">
                <a:latin typeface="+mj-lt"/>
                <a:cs typeface="Arial Rounded MT Bold"/>
              </a:rPr>
              <a:t> </a:t>
            </a:r>
            <a:r>
              <a:rPr sz="2400" dirty="0">
                <a:latin typeface="+mj-lt"/>
                <a:cs typeface="Arial Rounded MT Bold"/>
              </a:rPr>
              <a:t>Emergen</a:t>
            </a:r>
            <a:r>
              <a:rPr sz="2400" spc="5" dirty="0">
                <a:latin typeface="+mj-lt"/>
                <a:cs typeface="Arial Rounded MT Bold"/>
              </a:rPr>
              <a:t>c</a:t>
            </a:r>
            <a:r>
              <a:rPr sz="2400" spc="-15" dirty="0">
                <a:latin typeface="+mj-lt"/>
                <a:cs typeface="Arial Rounded MT Bold"/>
              </a:rPr>
              <a:t>y</a:t>
            </a:r>
            <a:r>
              <a:rPr sz="2400" dirty="0">
                <a:latin typeface="+mj-lt"/>
                <a:cs typeface="Arial Rounded MT Bold"/>
              </a:rPr>
              <a:t> </a:t>
            </a:r>
            <a:r>
              <a:rPr sz="2400" spc="-30" dirty="0">
                <a:latin typeface="+mj-lt"/>
                <a:cs typeface="Arial Rounded MT Bold"/>
              </a:rPr>
              <a:t>P</a:t>
            </a:r>
            <a:r>
              <a:rPr sz="2400" dirty="0">
                <a:latin typeface="+mj-lt"/>
                <a:cs typeface="Arial Rounded MT Bold"/>
              </a:rPr>
              <a:t>lanning </a:t>
            </a:r>
            <a:r>
              <a:rPr sz="2400" spc="-5" dirty="0">
                <a:latin typeface="+mj-lt"/>
                <a:cs typeface="Arial Rounded MT Bold"/>
              </a:rPr>
              <a:t>Committ</a:t>
            </a:r>
            <a:r>
              <a:rPr sz="2400" spc="5" dirty="0">
                <a:latin typeface="+mj-lt"/>
                <a:cs typeface="Arial Rounded MT Bold"/>
              </a:rPr>
              <a:t>e</a:t>
            </a:r>
            <a:r>
              <a:rPr sz="2400" spc="-5" dirty="0">
                <a:latin typeface="+mj-lt"/>
                <a:cs typeface="Arial Rounded MT Bold"/>
              </a:rPr>
              <a:t>e</a:t>
            </a:r>
            <a:r>
              <a:rPr sz="2400" dirty="0">
                <a:latin typeface="+mj-lt"/>
                <a:cs typeface="Arial Rounded MT Bold"/>
              </a:rPr>
              <a:t>s </a:t>
            </a:r>
            <a:r>
              <a:rPr sz="2400" spc="-15" dirty="0">
                <a:latin typeface="+mj-lt"/>
                <a:cs typeface="Arial Rounded MT Bold"/>
              </a:rPr>
              <a:t>(LE</a:t>
            </a:r>
            <a:r>
              <a:rPr sz="2400" spc="-30" dirty="0">
                <a:latin typeface="+mj-lt"/>
                <a:cs typeface="Arial Rounded MT Bold"/>
              </a:rPr>
              <a:t>P</a:t>
            </a:r>
            <a:r>
              <a:rPr sz="2400" spc="-5" dirty="0">
                <a:latin typeface="+mj-lt"/>
                <a:cs typeface="Arial Rounded MT Bold"/>
              </a:rPr>
              <a:t>Cs)</a:t>
            </a:r>
            <a:endParaRPr sz="2400" dirty="0">
              <a:latin typeface="+mj-lt"/>
              <a:cs typeface="Arial Rounded MT Bold"/>
            </a:endParaRPr>
          </a:p>
          <a:p>
            <a:pPr marL="355600" marR="1746885" indent="-342900">
              <a:lnSpc>
                <a:spcPts val="2590"/>
              </a:lnSpc>
              <a:spcBef>
                <a:spcPts val="57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spc="-15" dirty="0">
                <a:latin typeface="+mj-lt"/>
                <a:cs typeface="Arial Rounded MT Bold"/>
              </a:rPr>
              <a:t>Pol</a:t>
            </a:r>
            <a:r>
              <a:rPr sz="2400" spc="-20" dirty="0">
                <a:latin typeface="+mj-lt"/>
                <a:cs typeface="Arial Rounded MT Bold"/>
              </a:rPr>
              <a:t>i</a:t>
            </a:r>
            <a:r>
              <a:rPr sz="2400" spc="-5" dirty="0">
                <a:latin typeface="+mj-lt"/>
                <a:cs typeface="Arial Rounded MT Bold"/>
              </a:rPr>
              <a:t>c</a:t>
            </a:r>
            <a:r>
              <a:rPr sz="2400" dirty="0">
                <a:latin typeface="+mj-lt"/>
                <a:cs typeface="Arial Rounded MT Bold"/>
              </a:rPr>
              <a:t>e </a:t>
            </a:r>
            <a:r>
              <a:rPr sz="2400" spc="-5" dirty="0">
                <a:latin typeface="+mj-lt"/>
                <a:cs typeface="Arial Rounded MT Bold"/>
              </a:rPr>
              <a:t>a</a:t>
            </a:r>
            <a:r>
              <a:rPr sz="2400" spc="5" dirty="0">
                <a:latin typeface="+mj-lt"/>
                <a:cs typeface="Arial Rounded MT Bold"/>
              </a:rPr>
              <a:t>n</a:t>
            </a:r>
            <a:r>
              <a:rPr sz="2400" dirty="0">
                <a:latin typeface="+mj-lt"/>
                <a:cs typeface="Arial Rounded MT Bold"/>
              </a:rPr>
              <a:t>d Fire </a:t>
            </a:r>
            <a:r>
              <a:rPr sz="2400" spc="-5" dirty="0">
                <a:latin typeface="+mj-lt"/>
                <a:cs typeface="Arial Rounded MT Bold"/>
              </a:rPr>
              <a:t>Depa</a:t>
            </a:r>
            <a:r>
              <a:rPr sz="2400" spc="5" dirty="0">
                <a:latin typeface="+mj-lt"/>
                <a:cs typeface="Arial Rounded MT Bold"/>
              </a:rPr>
              <a:t>r</a:t>
            </a:r>
            <a:r>
              <a:rPr sz="2400" dirty="0">
                <a:latin typeface="+mj-lt"/>
                <a:cs typeface="Arial Rounded MT Bold"/>
              </a:rPr>
              <a:t>tmen</a:t>
            </a:r>
            <a:r>
              <a:rPr sz="2400" spc="-15" dirty="0">
                <a:latin typeface="+mj-lt"/>
                <a:cs typeface="Arial Rounded MT Bold"/>
              </a:rPr>
              <a:t>ts</a:t>
            </a:r>
            <a:endParaRPr sz="2400" dirty="0">
              <a:latin typeface="+mj-lt"/>
              <a:cs typeface="Arial Rounded MT Bold"/>
            </a:endParaRPr>
          </a:p>
          <a:p>
            <a:pPr marL="355600" indent="-342900">
              <a:lnSpc>
                <a:spcPts val="2735"/>
              </a:lnSpc>
              <a:spcBef>
                <a:spcPts val="25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spc="-5" dirty="0">
                <a:latin typeface="+mj-lt"/>
                <a:cs typeface="Arial Rounded MT Bold"/>
              </a:rPr>
              <a:t>Community</a:t>
            </a:r>
            <a:r>
              <a:rPr sz="2400" dirty="0">
                <a:latin typeface="+mj-lt"/>
                <a:cs typeface="Arial Rounded MT Bold"/>
              </a:rPr>
              <a:t>-</a:t>
            </a:r>
            <a:r>
              <a:rPr sz="2400" spc="-5" dirty="0">
                <a:latin typeface="+mj-lt"/>
                <a:cs typeface="Arial Rounded MT Bold"/>
              </a:rPr>
              <a:t>Based</a:t>
            </a:r>
            <a:endParaRPr sz="2400" dirty="0">
              <a:latin typeface="+mj-lt"/>
              <a:cs typeface="Arial Rounded MT Bold"/>
            </a:endParaRPr>
          </a:p>
          <a:p>
            <a:pPr marR="1178560" algn="ctr">
              <a:lnSpc>
                <a:spcPts val="2695"/>
              </a:lnSpc>
            </a:pPr>
            <a:r>
              <a:rPr sz="2400" spc="-5" dirty="0">
                <a:latin typeface="+mj-lt"/>
                <a:cs typeface="Arial Rounded MT Bold"/>
              </a:rPr>
              <a:t>Di</a:t>
            </a:r>
            <a:r>
              <a:rPr sz="2400" spc="-10" dirty="0">
                <a:latin typeface="+mj-lt"/>
                <a:cs typeface="Arial Rounded MT Bold"/>
              </a:rPr>
              <a:t>s</a:t>
            </a:r>
            <a:r>
              <a:rPr sz="2400" spc="-5" dirty="0">
                <a:latin typeface="+mj-lt"/>
                <a:cs typeface="Arial Rounded MT Bold"/>
              </a:rPr>
              <a:t>aste</a:t>
            </a:r>
            <a:r>
              <a:rPr sz="2400" dirty="0">
                <a:latin typeface="+mj-lt"/>
                <a:cs typeface="Arial Rounded MT Bold"/>
              </a:rPr>
              <a:t>r</a:t>
            </a:r>
            <a:r>
              <a:rPr sz="2400" spc="5" dirty="0">
                <a:latin typeface="+mj-lt"/>
                <a:cs typeface="Arial Rounded MT Bold"/>
              </a:rPr>
              <a:t> </a:t>
            </a:r>
            <a:r>
              <a:rPr sz="2400" spc="-15" dirty="0">
                <a:latin typeface="+mj-lt"/>
                <a:cs typeface="Arial Rounded MT Bold"/>
              </a:rPr>
              <a:t>Groups</a:t>
            </a:r>
            <a:endParaRPr sz="2400" dirty="0">
              <a:latin typeface="+mj-lt"/>
              <a:cs typeface="Arial Rounded MT 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98365" y="1676400"/>
            <a:ext cx="4024629" cy="4616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735"/>
              </a:lnSpc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cs typeface="Arial Rounded MT Bold"/>
              </a:rPr>
              <a:t>Health</a:t>
            </a:r>
            <a:r>
              <a:rPr sz="2400" spc="-5" dirty="0">
                <a:cs typeface="Arial Rounded MT Bold"/>
              </a:rPr>
              <a:t>ca</a:t>
            </a:r>
            <a:r>
              <a:rPr sz="2400" spc="5" dirty="0">
                <a:cs typeface="Arial Rounded MT Bold"/>
              </a:rPr>
              <a:t>r</a:t>
            </a:r>
            <a:r>
              <a:rPr sz="2400" dirty="0">
                <a:cs typeface="Arial Rounded MT Bold"/>
              </a:rPr>
              <a:t>e</a:t>
            </a:r>
            <a:r>
              <a:rPr sz="2400" spc="-25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Outre</a:t>
            </a:r>
            <a:r>
              <a:rPr sz="2400" spc="-5" dirty="0">
                <a:cs typeface="Arial Rounded MT Bold"/>
              </a:rPr>
              <a:t>ach</a:t>
            </a:r>
            <a:endParaRPr sz="2400" dirty="0">
              <a:cs typeface="Arial Rounded MT Bold"/>
            </a:endParaRPr>
          </a:p>
          <a:p>
            <a:pPr marL="355600">
              <a:lnSpc>
                <a:spcPts val="2735"/>
              </a:lnSpc>
            </a:pPr>
            <a:r>
              <a:rPr sz="2400" spc="-5" dirty="0">
                <a:cs typeface="Arial Rounded MT Bold"/>
              </a:rPr>
              <a:t>Coaliti</a:t>
            </a:r>
            <a:r>
              <a:rPr sz="2400" dirty="0">
                <a:cs typeface="Arial Rounded MT Bold"/>
              </a:rPr>
              <a:t>ons</a:t>
            </a:r>
          </a:p>
          <a:p>
            <a:pPr marL="355600" marR="676275" indent="-342900">
              <a:lnSpc>
                <a:spcPts val="2590"/>
              </a:lnSpc>
              <a:spcBef>
                <a:spcPts val="61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lang="en-US" sz="2400" spc="-5" dirty="0" smtClean="0">
                <a:cs typeface="Arial Rounded MT Bold"/>
              </a:rPr>
              <a:t>Academic clubs</a:t>
            </a:r>
            <a:endParaRPr sz="2400" dirty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5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cs typeface="Arial Rounded MT Bold"/>
              </a:rPr>
              <a:t>Schools</a:t>
            </a:r>
            <a:r>
              <a:rPr sz="2400" spc="-5" dirty="0">
                <a:cs typeface="Arial Rounded MT Bold"/>
              </a:rPr>
              <a:t> an</a:t>
            </a:r>
            <a:r>
              <a:rPr sz="2400" dirty="0">
                <a:cs typeface="Arial Rounded MT Bold"/>
              </a:rPr>
              <a:t>d Universities</a:t>
            </a:r>
          </a:p>
          <a:p>
            <a:pPr marL="355600" marR="742950" indent="-342900">
              <a:lnSpc>
                <a:spcPts val="2590"/>
              </a:lnSpc>
              <a:spcBef>
                <a:spcPts val="61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cs typeface="Arial Rounded MT Bold"/>
              </a:rPr>
              <a:t>Emergen</a:t>
            </a:r>
            <a:r>
              <a:rPr sz="2400" spc="5" dirty="0">
                <a:cs typeface="Arial Rounded MT Bold"/>
              </a:rPr>
              <a:t>c</a:t>
            </a:r>
            <a:r>
              <a:rPr sz="2400" spc="-15" dirty="0">
                <a:cs typeface="Arial Rounded MT Bold"/>
              </a:rPr>
              <a:t>y</a:t>
            </a:r>
            <a:r>
              <a:rPr sz="2400" spc="-2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Medical Services</a:t>
            </a:r>
          </a:p>
          <a:p>
            <a:pPr marL="355600" indent="-342900">
              <a:lnSpc>
                <a:spcPct val="100000"/>
              </a:lnSpc>
              <a:spcBef>
                <a:spcPts val="25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cs typeface="Arial Rounded MT Bold"/>
              </a:rPr>
              <a:t>Militar</a:t>
            </a:r>
            <a:r>
              <a:rPr sz="2400" spc="-15" dirty="0">
                <a:cs typeface="Arial Rounded MT Bold"/>
              </a:rPr>
              <a:t>y </a:t>
            </a:r>
            <a:r>
              <a:rPr sz="2400" spc="-30" dirty="0">
                <a:cs typeface="Arial Rounded MT Bold"/>
              </a:rPr>
              <a:t>O</a:t>
            </a:r>
            <a:r>
              <a:rPr sz="2400" dirty="0">
                <a:cs typeface="Arial Rounded MT Bold"/>
              </a:rPr>
              <a:t>rganizations</a:t>
            </a:r>
          </a:p>
          <a:p>
            <a:pPr marL="355600" indent="-342900">
              <a:lnSpc>
                <a:spcPts val="2735"/>
              </a:lnSpc>
              <a:spcBef>
                <a:spcPts val="29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dirty="0">
                <a:cs typeface="Arial Rounded MT Bold"/>
              </a:rPr>
              <a:t>Neighborhood</a:t>
            </a:r>
          </a:p>
          <a:p>
            <a:pPr marL="355600">
              <a:lnSpc>
                <a:spcPts val="2735"/>
              </a:lnSpc>
            </a:pPr>
            <a:r>
              <a:rPr sz="2400" spc="-5" dirty="0" smtClean="0">
                <a:cs typeface="Arial Rounded MT Bold"/>
              </a:rPr>
              <a:t>As</a:t>
            </a:r>
            <a:r>
              <a:rPr sz="2400" spc="-10" dirty="0" smtClean="0">
                <a:cs typeface="Arial Rounded MT Bold"/>
              </a:rPr>
              <a:t>s</a:t>
            </a:r>
            <a:r>
              <a:rPr sz="2400" dirty="0" smtClean="0">
                <a:cs typeface="Arial Rounded MT Bold"/>
              </a:rPr>
              <a:t>ociat</a:t>
            </a:r>
            <a:r>
              <a:rPr sz="2400" spc="-15" dirty="0" smtClean="0">
                <a:cs typeface="Arial Rounded MT Bold"/>
              </a:rPr>
              <a:t>ions</a:t>
            </a:r>
            <a:endParaRPr sz="2400" dirty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sz="2400" spc="-5" dirty="0">
                <a:cs typeface="Arial Rounded MT Bold"/>
              </a:rPr>
              <a:t>Bus</a:t>
            </a:r>
            <a:r>
              <a:rPr sz="2400" spc="-10" dirty="0">
                <a:cs typeface="Arial Rounded MT Bold"/>
              </a:rPr>
              <a:t>i</a:t>
            </a:r>
            <a:r>
              <a:rPr sz="2400" dirty="0">
                <a:cs typeface="Arial Rounded MT Bold"/>
              </a:rPr>
              <a:t>nes</a:t>
            </a:r>
            <a:r>
              <a:rPr sz="2400" spc="-15" dirty="0">
                <a:cs typeface="Arial Rounded MT Bold"/>
              </a:rPr>
              <a:t>s</a:t>
            </a:r>
            <a:r>
              <a:rPr sz="2400" spc="-5" dirty="0">
                <a:cs typeface="Arial Rounded MT Bold"/>
              </a:rPr>
              <a:t>es</a:t>
            </a:r>
            <a:endParaRPr sz="2400" dirty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lang="en-US" sz="2400" dirty="0" smtClean="0">
                <a:cs typeface="Arial Rounded MT Bold"/>
              </a:rPr>
              <a:t>Faith based organizations</a:t>
            </a: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355600" algn="l"/>
              </a:tabLst>
            </a:pPr>
            <a:r>
              <a:rPr lang="en-US" sz="2400" dirty="0" smtClean="0">
                <a:cs typeface="Arial Rounded MT Bold"/>
              </a:rPr>
              <a:t>Community structures</a:t>
            </a:r>
            <a:endParaRPr sz="2400" dirty="0"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41806"/>
            <a:ext cx="236474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205"/>
              </a:lnSpc>
            </a:pPr>
            <a:r>
              <a:rPr sz="4400" spc="-165" dirty="0">
                <a:latin typeface="+mj-lt"/>
                <a:cs typeface="Arial Rounded MT Bold"/>
              </a:rPr>
              <a:t>P</a:t>
            </a:r>
            <a:r>
              <a:rPr sz="4400" spc="-5" dirty="0">
                <a:latin typeface="+mj-lt"/>
                <a:cs typeface="Arial Rounded MT Bold"/>
              </a:rPr>
              <a:t>a</a:t>
            </a:r>
            <a:r>
              <a:rPr sz="4400" spc="40" dirty="0">
                <a:latin typeface="+mj-lt"/>
                <a:cs typeface="Arial Rounded MT Bold"/>
              </a:rPr>
              <a:t>r</a:t>
            </a:r>
            <a:r>
              <a:rPr sz="4400" dirty="0">
                <a:latin typeface="+mj-lt"/>
                <a:cs typeface="Arial Rounded MT Bold"/>
              </a:rPr>
              <a:t>tn</a:t>
            </a:r>
            <a:r>
              <a:rPr sz="4400" spc="-5" dirty="0">
                <a:latin typeface="+mj-lt"/>
                <a:cs typeface="Arial Rounded MT Bold"/>
              </a:rPr>
              <a:t>e</a:t>
            </a:r>
            <a:r>
              <a:rPr sz="4400" spc="-110" dirty="0">
                <a:latin typeface="+mj-lt"/>
                <a:cs typeface="Arial Rounded MT Bold"/>
              </a:rPr>
              <a:t>r</a:t>
            </a:r>
            <a:r>
              <a:rPr sz="4400" dirty="0">
                <a:latin typeface="+mj-lt"/>
                <a:cs typeface="Arial Rounded MT Bold"/>
              </a:rPr>
              <a:t>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4649" y="656081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latin typeface="+mn-lt"/>
              </a:rPr>
              <a:t>Cuyahog</a:t>
            </a:r>
            <a:r>
              <a:rPr dirty="0">
                <a:latin typeface="+mn-lt"/>
              </a:rPr>
              <a:t>a</a:t>
            </a:r>
            <a:r>
              <a:rPr spc="10" dirty="0">
                <a:latin typeface="+mn-lt"/>
              </a:rPr>
              <a:t> </a:t>
            </a:r>
            <a:r>
              <a:rPr spc="-5" dirty="0">
                <a:latin typeface="+mn-lt"/>
              </a:rPr>
              <a:t>Count</a:t>
            </a:r>
            <a:r>
              <a:rPr dirty="0">
                <a:latin typeface="+mn-lt"/>
              </a:rPr>
              <a:t>y</a:t>
            </a:r>
            <a:r>
              <a:rPr spc="10" dirty="0">
                <a:latin typeface="+mn-lt"/>
              </a:rPr>
              <a:t> </a:t>
            </a:r>
            <a:r>
              <a:rPr dirty="0">
                <a:latin typeface="+mn-lt"/>
              </a:rPr>
              <a:t>MRC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0859" y="2060627"/>
            <a:ext cx="8077200" cy="44961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4340" indent="-342900">
              <a:lnSpc>
                <a:spcPct val="100000"/>
              </a:lnSpc>
              <a:buFont typeface="Arial Rounded MT Bold"/>
              <a:buChar char="•"/>
              <a:tabLst>
                <a:tab pos="434975" algn="l"/>
              </a:tabLst>
            </a:pPr>
            <a:r>
              <a:rPr spc="-5" dirty="0">
                <a:latin typeface="+mn-lt"/>
              </a:rPr>
              <a:t>Affil</a:t>
            </a:r>
            <a:r>
              <a:rPr spc="-10" dirty="0">
                <a:latin typeface="+mn-lt"/>
              </a:rPr>
              <a:t>i</a:t>
            </a:r>
            <a:r>
              <a:rPr spc="-5" dirty="0">
                <a:latin typeface="+mn-lt"/>
              </a:rPr>
              <a:t>a</a:t>
            </a:r>
            <a:r>
              <a:rPr spc="5" dirty="0">
                <a:latin typeface="+mn-lt"/>
              </a:rPr>
              <a:t>t</a:t>
            </a:r>
            <a:r>
              <a:rPr spc="-5" dirty="0">
                <a:latin typeface="+mn-lt"/>
              </a:rPr>
              <a:t>e</a:t>
            </a:r>
            <a:r>
              <a:rPr dirty="0">
                <a:latin typeface="+mn-lt"/>
              </a:rPr>
              <a:t>d</a:t>
            </a:r>
            <a:r>
              <a:rPr spc="-40" dirty="0">
                <a:latin typeface="+mn-lt"/>
              </a:rPr>
              <a:t> </a:t>
            </a:r>
            <a:r>
              <a:rPr dirty="0">
                <a:latin typeface="+mn-lt"/>
              </a:rPr>
              <a:t>with the Oh</a:t>
            </a:r>
            <a:r>
              <a:rPr spc="-15" dirty="0">
                <a:latin typeface="+mn-lt"/>
              </a:rPr>
              <a:t>i</a:t>
            </a:r>
            <a:r>
              <a:rPr dirty="0">
                <a:latin typeface="+mn-lt"/>
              </a:rPr>
              <a:t>o</a:t>
            </a:r>
            <a:r>
              <a:rPr spc="10" dirty="0">
                <a:latin typeface="+mn-lt"/>
              </a:rPr>
              <a:t> </a:t>
            </a:r>
            <a:r>
              <a:rPr dirty="0" smtClean="0">
                <a:latin typeface="+mn-lt"/>
              </a:rPr>
              <a:t>MRC</a:t>
            </a:r>
            <a:r>
              <a:rPr lang="en-US" dirty="0" smtClean="0">
                <a:latin typeface="+mn-lt"/>
              </a:rPr>
              <a:t> and HHS/ASPR</a:t>
            </a:r>
            <a:endParaRPr dirty="0">
              <a:latin typeface="+mn-lt"/>
            </a:endParaRPr>
          </a:p>
          <a:p>
            <a:pPr marL="434340" indent="-342900">
              <a:lnSpc>
                <a:spcPts val="3650"/>
              </a:lnSpc>
              <a:spcBef>
                <a:spcPts val="380"/>
              </a:spcBef>
              <a:buFont typeface="Arial Rounded MT Bold"/>
              <a:buChar char="•"/>
              <a:tabLst>
                <a:tab pos="434975" algn="l"/>
              </a:tabLst>
            </a:pPr>
            <a:r>
              <a:rPr spc="-5" dirty="0">
                <a:latin typeface="+mn-lt"/>
              </a:rPr>
              <a:t>Administ</a:t>
            </a:r>
            <a:r>
              <a:rPr spc="15" dirty="0">
                <a:latin typeface="+mn-lt"/>
              </a:rPr>
              <a:t>e</a:t>
            </a:r>
            <a:r>
              <a:rPr dirty="0">
                <a:latin typeface="+mn-lt"/>
              </a:rPr>
              <a:t>red</a:t>
            </a:r>
            <a:r>
              <a:rPr spc="-25" dirty="0">
                <a:latin typeface="+mn-lt"/>
              </a:rPr>
              <a:t> </a:t>
            </a:r>
            <a:r>
              <a:rPr dirty="0">
                <a:latin typeface="+mn-lt"/>
              </a:rPr>
              <a:t>by the</a:t>
            </a:r>
            <a:r>
              <a:rPr spc="5" dirty="0">
                <a:latin typeface="+mn-lt"/>
              </a:rPr>
              <a:t> C</a:t>
            </a:r>
            <a:r>
              <a:rPr dirty="0">
                <a:latin typeface="+mn-lt"/>
              </a:rPr>
              <a:t>uy</a:t>
            </a:r>
            <a:r>
              <a:rPr spc="5" dirty="0">
                <a:latin typeface="+mn-lt"/>
              </a:rPr>
              <a:t>a</a:t>
            </a:r>
            <a:r>
              <a:rPr dirty="0">
                <a:latin typeface="+mn-lt"/>
              </a:rPr>
              <a:t>hoga </a:t>
            </a:r>
            <a:r>
              <a:rPr spc="-5" dirty="0">
                <a:latin typeface="+mn-lt"/>
              </a:rPr>
              <a:t>Coun</a:t>
            </a:r>
            <a:r>
              <a:rPr spc="10" dirty="0">
                <a:latin typeface="+mn-lt"/>
              </a:rPr>
              <a:t>t</a:t>
            </a:r>
            <a:r>
              <a:rPr dirty="0">
                <a:latin typeface="+mn-lt"/>
              </a:rPr>
              <a:t>y</a:t>
            </a:r>
          </a:p>
          <a:p>
            <a:pPr marL="434340">
              <a:lnSpc>
                <a:spcPts val="3650"/>
              </a:lnSpc>
            </a:pPr>
            <a:r>
              <a:rPr spc="-5" dirty="0">
                <a:latin typeface="+mn-lt"/>
              </a:rPr>
              <a:t>Boar</a:t>
            </a:r>
            <a:r>
              <a:rPr dirty="0">
                <a:latin typeface="+mn-lt"/>
              </a:rPr>
              <a:t>d</a:t>
            </a:r>
            <a:r>
              <a:rPr spc="-10" dirty="0">
                <a:latin typeface="+mn-lt"/>
              </a:rPr>
              <a:t> </a:t>
            </a:r>
            <a:r>
              <a:rPr dirty="0">
                <a:latin typeface="+mn-lt"/>
              </a:rPr>
              <a:t>of He</a:t>
            </a:r>
            <a:r>
              <a:rPr spc="5" dirty="0">
                <a:latin typeface="+mn-lt"/>
              </a:rPr>
              <a:t>a</a:t>
            </a:r>
            <a:r>
              <a:rPr dirty="0">
                <a:latin typeface="+mn-lt"/>
              </a:rPr>
              <a:t>lth</a:t>
            </a:r>
          </a:p>
          <a:p>
            <a:pPr marL="835025" marR="5080" lvl="1" indent="-286385">
              <a:lnSpc>
                <a:spcPts val="3020"/>
              </a:lnSpc>
              <a:spcBef>
                <a:spcPts val="725"/>
              </a:spcBef>
              <a:buFont typeface="Arial Rounded MT Bold"/>
              <a:buChar char="–"/>
              <a:tabLst>
                <a:tab pos="835660" algn="l"/>
              </a:tabLst>
            </a:pPr>
            <a:r>
              <a:rPr lang="en-US" sz="2800" spc="-15" dirty="0" smtClean="0">
                <a:cs typeface="Arial Rounded MT Bold"/>
              </a:rPr>
              <a:t>Works hand in hand with Cuyahoga County EMA and local citizen corps groups such as CERT</a:t>
            </a:r>
            <a:endParaRPr sz="2800" dirty="0">
              <a:cs typeface="Arial Rounded MT Bold"/>
            </a:endParaRPr>
          </a:p>
          <a:p>
            <a:pPr marL="835025" marR="304800" lvl="1" indent="-286385">
              <a:lnSpc>
                <a:spcPts val="3020"/>
              </a:lnSpc>
              <a:spcBef>
                <a:spcPts val="680"/>
              </a:spcBef>
              <a:buFont typeface="Arial Rounded MT Bold"/>
              <a:buChar char="–"/>
              <a:tabLst>
                <a:tab pos="835660" algn="l"/>
              </a:tabLst>
            </a:pPr>
            <a:r>
              <a:rPr sz="2800" spc="-20" dirty="0">
                <a:cs typeface="Arial Rounded MT Bold"/>
              </a:rPr>
              <a:t>Ma</a:t>
            </a:r>
            <a:r>
              <a:rPr sz="2800" spc="-25" dirty="0">
                <a:cs typeface="Arial Rounded MT Bold"/>
              </a:rPr>
              <a:t>tc</a:t>
            </a:r>
            <a:r>
              <a:rPr sz="2800" spc="-20" dirty="0">
                <a:cs typeface="Arial Rounded MT Bold"/>
              </a:rPr>
              <a:t>h</a:t>
            </a:r>
            <a:r>
              <a:rPr sz="2800" spc="1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com</a:t>
            </a:r>
            <a:r>
              <a:rPr sz="2800" spc="-35" dirty="0">
                <a:cs typeface="Arial Rounded MT Bold"/>
              </a:rPr>
              <a:t>m</a:t>
            </a:r>
            <a:r>
              <a:rPr sz="2800" spc="-15" dirty="0">
                <a:cs typeface="Arial Rounded MT Bold"/>
              </a:rPr>
              <a:t>unity</a:t>
            </a:r>
            <a:r>
              <a:rPr sz="2800" spc="-1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ne</a:t>
            </a:r>
            <a:r>
              <a:rPr sz="2800" spc="-3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ds</a:t>
            </a:r>
            <a:r>
              <a:rPr sz="2800" spc="-5" dirty="0">
                <a:cs typeface="Arial Rounded MT Bold"/>
              </a:rPr>
              <a:t> f</a:t>
            </a:r>
            <a:r>
              <a:rPr sz="2800" spc="-15" dirty="0">
                <a:cs typeface="Arial Rounded MT Bold"/>
              </a:rPr>
              <a:t>or</a:t>
            </a:r>
            <a:r>
              <a:rPr sz="2800" spc="-5" dirty="0">
                <a:cs typeface="Arial Rounded MT Bold"/>
              </a:rPr>
              <a:t> </a:t>
            </a:r>
            <a:r>
              <a:rPr sz="2800" spc="-30" dirty="0">
                <a:cs typeface="Arial Rounded MT Bold"/>
              </a:rPr>
              <a:t>e</a:t>
            </a:r>
            <a:r>
              <a:rPr sz="2800" spc="-25" dirty="0">
                <a:cs typeface="Arial Rounded MT Bold"/>
              </a:rPr>
              <a:t>m</a:t>
            </a:r>
            <a:r>
              <a:rPr sz="2800" spc="-30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rgen</a:t>
            </a:r>
            <a:r>
              <a:rPr sz="2800" spc="-30" dirty="0">
                <a:cs typeface="Arial Rounded MT Bold"/>
              </a:rPr>
              <a:t>c</a:t>
            </a:r>
            <a:r>
              <a:rPr sz="2800" spc="-20" dirty="0">
                <a:cs typeface="Arial Rounded MT Bold"/>
              </a:rPr>
              <a:t>y</a:t>
            </a:r>
            <a:r>
              <a:rPr sz="2800" spc="-15" dirty="0">
                <a:cs typeface="Arial Rounded MT Bold"/>
              </a:rPr>
              <a:t> medic</a:t>
            </a:r>
            <a:r>
              <a:rPr sz="2800" spc="-40" dirty="0">
                <a:cs typeface="Arial Rounded MT Bold"/>
              </a:rPr>
              <a:t>a</a:t>
            </a:r>
            <a:r>
              <a:rPr sz="2800" spc="-10" dirty="0">
                <a:cs typeface="Arial Rounded MT Bold"/>
              </a:rPr>
              <a:t>l</a:t>
            </a:r>
            <a:r>
              <a:rPr sz="2800" spc="2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re</a:t>
            </a:r>
            <a:r>
              <a:rPr sz="2800" spc="-30" dirty="0">
                <a:cs typeface="Arial Rounded MT Bold"/>
              </a:rPr>
              <a:t>s</a:t>
            </a:r>
            <a:r>
              <a:rPr sz="2800" spc="-20" dirty="0">
                <a:cs typeface="Arial Rounded MT Bold"/>
              </a:rPr>
              <a:t>po</a:t>
            </a:r>
            <a:r>
              <a:rPr sz="2800" spc="-15" dirty="0">
                <a:cs typeface="Arial Rounded MT Bold"/>
              </a:rPr>
              <a:t>n</a:t>
            </a:r>
            <a:r>
              <a:rPr sz="2800" spc="-20" dirty="0">
                <a:cs typeface="Arial Rounded MT Bold"/>
              </a:rPr>
              <a:t>se</a:t>
            </a:r>
            <a:r>
              <a:rPr sz="2800" spc="-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an</a:t>
            </a:r>
            <a:r>
              <a:rPr sz="2800" spc="-20" dirty="0">
                <a:cs typeface="Arial Rounded MT Bold"/>
              </a:rPr>
              <a:t>d</a:t>
            </a:r>
            <a:r>
              <a:rPr sz="280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pu</a:t>
            </a:r>
            <a:r>
              <a:rPr sz="2800" spc="-10" dirty="0">
                <a:cs typeface="Arial Rounded MT Bold"/>
              </a:rPr>
              <a:t>b</a:t>
            </a:r>
            <a:r>
              <a:rPr sz="2800" spc="-15" dirty="0">
                <a:cs typeface="Arial Rounded MT Bold"/>
              </a:rPr>
              <a:t>lic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heal</a:t>
            </a:r>
            <a:r>
              <a:rPr sz="2800" spc="-30" dirty="0">
                <a:cs typeface="Arial Rounded MT Bold"/>
              </a:rPr>
              <a:t>t</a:t>
            </a:r>
            <a:r>
              <a:rPr sz="2800" spc="-20" dirty="0">
                <a:cs typeface="Arial Rounded MT Bold"/>
              </a:rPr>
              <a:t>h</a:t>
            </a:r>
            <a:r>
              <a:rPr sz="2800" spc="2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wi</a:t>
            </a:r>
            <a:r>
              <a:rPr sz="2800" spc="-25" dirty="0">
                <a:cs typeface="Arial Rounded MT Bold"/>
              </a:rPr>
              <a:t>t</a:t>
            </a:r>
            <a:r>
              <a:rPr sz="2800" spc="-20" dirty="0">
                <a:cs typeface="Arial Rounded MT Bold"/>
              </a:rPr>
              <a:t>h</a:t>
            </a:r>
            <a:r>
              <a:rPr sz="2800" spc="-15" dirty="0">
                <a:cs typeface="Arial Rounded MT Bold"/>
              </a:rPr>
              <a:t> volunte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r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capabilities</a:t>
            </a:r>
            <a:endParaRPr sz="2800" dirty="0">
              <a:cs typeface="Arial Rounded MT Bold"/>
            </a:endParaRPr>
          </a:p>
          <a:p>
            <a:pPr marL="835025" lvl="1" indent="-286385">
              <a:lnSpc>
                <a:spcPct val="100000"/>
              </a:lnSpc>
              <a:spcBef>
                <a:spcPts val="290"/>
              </a:spcBef>
              <a:buFont typeface="Arial Rounded MT Bold"/>
              <a:buChar char="–"/>
              <a:tabLst>
                <a:tab pos="835660" algn="l"/>
              </a:tabLst>
            </a:pPr>
            <a:r>
              <a:rPr lang="en-US" sz="2800" spc="-20" dirty="0" smtClean="0">
                <a:cs typeface="Arial Rounded MT Bold"/>
              </a:rPr>
              <a:t>Regional county MRC units cooperate on training and events</a:t>
            </a:r>
            <a:endParaRPr sz="2800" dirty="0"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+mj-lt"/>
              </a:rPr>
              <a:t>Local</a:t>
            </a:r>
            <a:r>
              <a:rPr spc="-15" dirty="0">
                <a:latin typeface="+mj-lt"/>
              </a:rPr>
              <a:t> </a:t>
            </a:r>
            <a:r>
              <a:rPr dirty="0">
                <a:latin typeface="+mj-lt"/>
              </a:rPr>
              <a:t>Initiat</a:t>
            </a:r>
            <a:r>
              <a:rPr spc="-20" dirty="0">
                <a:latin typeface="+mj-lt"/>
              </a:rPr>
              <a:t>i</a:t>
            </a:r>
            <a:r>
              <a:rPr dirty="0">
                <a:latin typeface="+mj-lt"/>
              </a:rPr>
              <a:t>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776356"/>
            <a:ext cx="8390255" cy="3347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5600" algn="l"/>
              </a:tabLst>
            </a:pPr>
            <a:r>
              <a:rPr sz="3200" dirty="0">
                <a:cs typeface="Arial Rounded MT Bold"/>
              </a:rPr>
              <a:t>Emergency</a:t>
            </a:r>
            <a:r>
              <a:rPr sz="3200" spc="-25" dirty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Response</a:t>
            </a:r>
            <a:endParaRPr sz="3200" dirty="0">
              <a:cs typeface="Arial Rounded MT Bold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15" dirty="0">
                <a:cs typeface="Arial Rounded MT Bold"/>
              </a:rPr>
              <a:t>Volunte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r</a:t>
            </a:r>
            <a:r>
              <a:rPr sz="2800" spc="1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Rec</a:t>
            </a:r>
            <a:r>
              <a:rPr sz="2800" spc="-30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ption</a:t>
            </a:r>
            <a:r>
              <a:rPr sz="2800" spc="5" dirty="0">
                <a:cs typeface="Arial Rounded MT Bold"/>
              </a:rPr>
              <a:t> </a:t>
            </a:r>
            <a:r>
              <a:rPr sz="2800" spc="-30" dirty="0">
                <a:cs typeface="Arial Rounded MT Bold"/>
              </a:rPr>
              <a:t>C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nters</a:t>
            </a:r>
            <a:r>
              <a:rPr sz="2800" spc="1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to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proce</a:t>
            </a:r>
            <a:r>
              <a:rPr sz="2800" spc="-35" dirty="0">
                <a:cs typeface="Arial Rounded MT Bold"/>
              </a:rPr>
              <a:t>s</a:t>
            </a:r>
            <a:r>
              <a:rPr sz="2800" spc="-20" dirty="0">
                <a:cs typeface="Arial Rounded MT Bold"/>
              </a:rPr>
              <a:t>s</a:t>
            </a:r>
            <a:r>
              <a:rPr sz="2800" spc="-15" dirty="0">
                <a:cs typeface="Arial Rounded MT Bold"/>
              </a:rPr>
              <a:t> volunte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rs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(spontaneous</a:t>
            </a:r>
            <a:r>
              <a:rPr sz="2800" spc="-5" dirty="0">
                <a:cs typeface="Arial Rounded MT Bold"/>
              </a:rPr>
              <a:t> </a:t>
            </a:r>
            <a:r>
              <a:rPr sz="2800" spc="-35" dirty="0">
                <a:cs typeface="Arial Rounded MT Bold"/>
              </a:rPr>
              <a:t>a</a:t>
            </a:r>
            <a:r>
              <a:rPr sz="2800" spc="-15" dirty="0">
                <a:cs typeface="Arial Rounded MT Bold"/>
              </a:rPr>
              <a:t>nd/or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unaf</a:t>
            </a:r>
            <a:r>
              <a:rPr sz="2800" spc="-5" dirty="0">
                <a:cs typeface="Arial Rounded MT Bold"/>
              </a:rPr>
              <a:t>f</a:t>
            </a:r>
            <a:r>
              <a:rPr sz="2800" spc="-10" dirty="0">
                <a:cs typeface="Arial Rounded MT Bold"/>
              </a:rPr>
              <a:t>ili</a:t>
            </a:r>
            <a:r>
              <a:rPr sz="2800" spc="-35" dirty="0">
                <a:cs typeface="Arial Rounded MT Bold"/>
              </a:rPr>
              <a:t>a</a:t>
            </a:r>
            <a:r>
              <a:rPr sz="2800" spc="-10" dirty="0">
                <a:cs typeface="Arial Rounded MT Bold"/>
              </a:rPr>
              <a:t>t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d)</a:t>
            </a:r>
            <a:endParaRPr sz="2800" dirty="0">
              <a:cs typeface="Arial Rounded MT Bold"/>
            </a:endParaRPr>
          </a:p>
          <a:p>
            <a:pPr marL="756285" marR="619760" lvl="1" indent="-286385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15" dirty="0">
                <a:cs typeface="Arial Rounded MT Bold"/>
              </a:rPr>
              <a:t>Points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of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Dispensing</a:t>
            </a:r>
            <a:r>
              <a:rPr sz="2800" spc="25" dirty="0">
                <a:cs typeface="Arial Rounded MT Bold"/>
              </a:rPr>
              <a:t> </a:t>
            </a:r>
            <a:r>
              <a:rPr sz="2800" spc="-10" dirty="0">
                <a:cs typeface="Arial Rounded MT Bold"/>
              </a:rPr>
              <a:t>(</a:t>
            </a:r>
            <a:r>
              <a:rPr sz="2800" spc="-35" dirty="0">
                <a:cs typeface="Arial Rounded MT Bold"/>
              </a:rPr>
              <a:t>P</a:t>
            </a:r>
            <a:r>
              <a:rPr sz="2800" spc="-20" dirty="0">
                <a:cs typeface="Arial Rounded MT Bold"/>
              </a:rPr>
              <a:t>ODs)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to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dis</a:t>
            </a:r>
            <a:r>
              <a:rPr sz="2800" spc="-25" dirty="0">
                <a:cs typeface="Arial Rounded MT Bold"/>
              </a:rPr>
              <a:t>t</a:t>
            </a:r>
            <a:r>
              <a:rPr sz="2800" spc="-15" dirty="0">
                <a:cs typeface="Arial Rounded MT Bold"/>
              </a:rPr>
              <a:t>ribute</a:t>
            </a:r>
            <a:r>
              <a:rPr sz="2800" spc="-10" dirty="0">
                <a:cs typeface="Arial Rounded MT Bold"/>
              </a:rPr>
              <a:t> </a:t>
            </a:r>
            <a:r>
              <a:rPr sz="2800" spc="-30" dirty="0">
                <a:cs typeface="Arial Rounded MT Bold"/>
              </a:rPr>
              <a:t>em</a:t>
            </a:r>
            <a:r>
              <a:rPr sz="2800" spc="-3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rgency</a:t>
            </a:r>
            <a:r>
              <a:rPr sz="2800" spc="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medi</a:t>
            </a:r>
            <a:r>
              <a:rPr sz="2800" spc="-35" dirty="0">
                <a:cs typeface="Arial Rounded MT Bold"/>
              </a:rPr>
              <a:t>c</a:t>
            </a:r>
            <a:r>
              <a:rPr sz="2800" spc="-25" dirty="0">
                <a:cs typeface="Arial Rounded MT Bold"/>
              </a:rPr>
              <a:t>at</a:t>
            </a:r>
            <a:r>
              <a:rPr sz="2800" spc="-15" dirty="0">
                <a:cs typeface="Arial Rounded MT Bold"/>
              </a:rPr>
              <a:t>ions</a:t>
            </a:r>
            <a:r>
              <a:rPr sz="2800" spc="2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to</a:t>
            </a:r>
            <a:r>
              <a:rPr sz="2800" spc="-5" dirty="0">
                <a:cs typeface="Arial Rounded MT Bold"/>
              </a:rPr>
              <a:t> </a:t>
            </a:r>
            <a:r>
              <a:rPr sz="2800" spc="-35" dirty="0" smtClean="0">
                <a:cs typeface="Arial Rounded MT Bold"/>
              </a:rPr>
              <a:t>c</a:t>
            </a:r>
            <a:r>
              <a:rPr sz="2800" spc="-10" dirty="0" smtClean="0">
                <a:cs typeface="Arial Rounded MT Bold"/>
              </a:rPr>
              <a:t>it</a:t>
            </a:r>
            <a:r>
              <a:rPr sz="2800" spc="-20" dirty="0" smtClean="0">
                <a:cs typeface="Arial Rounded MT Bold"/>
              </a:rPr>
              <a:t>i</a:t>
            </a:r>
            <a:r>
              <a:rPr sz="2800" spc="-15" dirty="0" smtClean="0">
                <a:cs typeface="Arial Rounded MT Bold"/>
              </a:rPr>
              <a:t>z</a:t>
            </a:r>
            <a:r>
              <a:rPr sz="2800" spc="-30" dirty="0" smtClean="0">
                <a:cs typeface="Arial Rounded MT Bold"/>
              </a:rPr>
              <a:t>e</a:t>
            </a:r>
            <a:r>
              <a:rPr sz="2800" spc="-20" dirty="0" smtClean="0">
                <a:cs typeface="Arial Rounded MT Bold"/>
              </a:rPr>
              <a:t>ns</a:t>
            </a:r>
            <a:r>
              <a:rPr lang="en-US" sz="2800" spc="-20" dirty="0" smtClean="0">
                <a:cs typeface="Arial Rounded MT Bold"/>
              </a:rPr>
              <a:t> </a:t>
            </a: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20" dirty="0" smtClean="0">
                <a:cs typeface="Arial Rounded MT Bold"/>
              </a:rPr>
              <a:t>Assi</a:t>
            </a:r>
            <a:r>
              <a:rPr sz="2800" spc="-35" dirty="0" smtClean="0">
                <a:cs typeface="Arial Rounded MT Bold"/>
              </a:rPr>
              <a:t>s</a:t>
            </a:r>
            <a:r>
              <a:rPr sz="2800" spc="-10" dirty="0" smtClean="0">
                <a:cs typeface="Arial Rounded MT Bold"/>
              </a:rPr>
              <a:t>t</a:t>
            </a:r>
            <a:r>
              <a:rPr sz="2800" spc="-5" dirty="0" smtClean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those</a:t>
            </a:r>
            <a:r>
              <a:rPr sz="2800" spc="-15" dirty="0">
                <a:cs typeface="Arial Rounded MT Bold"/>
              </a:rPr>
              <a:t> </a:t>
            </a:r>
            <a:r>
              <a:rPr sz="2800" spc="-40" dirty="0">
                <a:cs typeface="Arial Rounded MT Bold"/>
              </a:rPr>
              <a:t>w</a:t>
            </a:r>
            <a:r>
              <a:rPr sz="2800" spc="-10" dirty="0">
                <a:cs typeface="Arial Rounded MT Bold"/>
              </a:rPr>
              <a:t>i</a:t>
            </a:r>
            <a:r>
              <a:rPr sz="2800" spc="-20" dirty="0">
                <a:cs typeface="Arial Rounded MT Bold"/>
              </a:rPr>
              <a:t>th</a:t>
            </a:r>
            <a:r>
              <a:rPr sz="2800" spc="1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Funct</a:t>
            </a:r>
            <a:r>
              <a:rPr sz="2800" spc="-25" dirty="0">
                <a:cs typeface="Arial Rounded MT Bold"/>
              </a:rPr>
              <a:t>i</a:t>
            </a:r>
            <a:r>
              <a:rPr sz="2800" spc="-15" dirty="0">
                <a:cs typeface="Arial Rounded MT Bold"/>
              </a:rPr>
              <a:t>onal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Ne</a:t>
            </a:r>
            <a:r>
              <a:rPr sz="2800" spc="-3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ds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in</a:t>
            </a:r>
            <a:r>
              <a:rPr sz="2800" spc="1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a</a:t>
            </a:r>
            <a:endParaRPr sz="2800" dirty="0">
              <a:cs typeface="Arial Rounded MT Bold"/>
            </a:endParaRPr>
          </a:p>
          <a:p>
            <a:pPr marL="756285">
              <a:lnSpc>
                <a:spcPct val="100000"/>
              </a:lnSpc>
            </a:pPr>
            <a:r>
              <a:rPr sz="2800" spc="-15" dirty="0">
                <a:cs typeface="Arial Rounded MT Bold"/>
              </a:rPr>
              <a:t>shel</a:t>
            </a:r>
            <a:r>
              <a:rPr sz="2800" spc="-25" dirty="0">
                <a:cs typeface="Arial Rounded MT Bold"/>
              </a:rPr>
              <a:t>te</a:t>
            </a:r>
            <a:r>
              <a:rPr sz="2800" spc="-15" dirty="0">
                <a:cs typeface="Arial Rounded MT Bold"/>
              </a:rPr>
              <a:t>r</a:t>
            </a:r>
            <a:r>
              <a:rPr sz="2800" spc="1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environment</a:t>
            </a:r>
            <a:endParaRPr sz="2800" dirty="0"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70" y="0"/>
            <a:ext cx="2054530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+mj-lt"/>
              </a:rPr>
              <a:t>Local</a:t>
            </a:r>
            <a:r>
              <a:rPr spc="-15" dirty="0">
                <a:latin typeface="+mj-lt"/>
              </a:rPr>
              <a:t> </a:t>
            </a:r>
            <a:r>
              <a:rPr dirty="0">
                <a:latin typeface="+mj-lt"/>
              </a:rPr>
              <a:t>Initiat</a:t>
            </a:r>
            <a:r>
              <a:rPr spc="-20" dirty="0">
                <a:latin typeface="+mj-lt"/>
              </a:rPr>
              <a:t>i</a:t>
            </a:r>
            <a:r>
              <a:rPr dirty="0">
                <a:latin typeface="+mj-lt"/>
              </a:rPr>
              <a:t>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776356"/>
            <a:ext cx="7844790" cy="2916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r>
              <a:rPr sz="3200" dirty="0">
                <a:cs typeface="Arial Rounded MT Bold"/>
              </a:rPr>
              <a:t>Emerg</a:t>
            </a:r>
            <a:r>
              <a:rPr sz="3200" spc="5" dirty="0">
                <a:cs typeface="Arial Rounded MT Bold"/>
              </a:rPr>
              <a:t>e</a:t>
            </a:r>
            <a:r>
              <a:rPr sz="3200" dirty="0">
                <a:cs typeface="Arial Rounded MT Bold"/>
              </a:rPr>
              <a:t>ncy</a:t>
            </a:r>
            <a:r>
              <a:rPr sz="3200" spc="-20" dirty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Res</a:t>
            </a:r>
            <a:r>
              <a:rPr sz="3200" spc="10" dirty="0">
                <a:cs typeface="Arial Rounded MT Bold"/>
              </a:rPr>
              <a:t>p</a:t>
            </a:r>
            <a:r>
              <a:rPr sz="3200" dirty="0">
                <a:cs typeface="Arial Rounded MT Bold"/>
              </a:rPr>
              <a:t>onse</a:t>
            </a:r>
            <a:r>
              <a:rPr sz="3200" spc="-40" dirty="0">
                <a:cs typeface="Arial Rounded MT Bold"/>
              </a:rPr>
              <a:t> </a:t>
            </a:r>
            <a:r>
              <a:rPr sz="2000" dirty="0">
                <a:cs typeface="Arial Rounded MT Bold"/>
              </a:rPr>
              <a:t>(</a:t>
            </a:r>
            <a:r>
              <a:rPr sz="2000" spc="-10" dirty="0">
                <a:cs typeface="Arial Rounded MT Bold"/>
              </a:rPr>
              <a:t>c</a:t>
            </a:r>
            <a:r>
              <a:rPr sz="2000" dirty="0">
                <a:cs typeface="Arial Rounded MT Bold"/>
              </a:rPr>
              <a:t>ontinu</a:t>
            </a:r>
            <a:r>
              <a:rPr sz="2000" spc="-15" dirty="0">
                <a:cs typeface="Arial Rounded MT Bold"/>
              </a:rPr>
              <a:t>e</a:t>
            </a:r>
            <a:r>
              <a:rPr sz="2000" dirty="0">
                <a:cs typeface="Arial Rounded MT Bold"/>
              </a:rPr>
              <a:t>d)</a:t>
            </a:r>
          </a:p>
          <a:p>
            <a:pPr marL="756285" marR="423545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20" dirty="0">
                <a:cs typeface="Arial Rounded MT Bold"/>
              </a:rPr>
              <a:t>Sup</a:t>
            </a:r>
            <a:r>
              <a:rPr sz="2800" spc="-15" dirty="0">
                <a:cs typeface="Arial Rounded MT Bold"/>
              </a:rPr>
              <a:t>port</a:t>
            </a:r>
            <a:r>
              <a:rPr sz="2800" spc="-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t</a:t>
            </a:r>
            <a:r>
              <a:rPr sz="2800" spc="-20" dirty="0">
                <a:cs typeface="Arial Rounded MT Bold"/>
              </a:rPr>
              <a:t>he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objec</a:t>
            </a:r>
            <a:r>
              <a:rPr sz="2800" spc="-30" dirty="0">
                <a:cs typeface="Arial Rounded MT Bold"/>
              </a:rPr>
              <a:t>t</a:t>
            </a:r>
            <a:r>
              <a:rPr sz="2800" spc="-15" dirty="0">
                <a:cs typeface="Arial Rounded MT Bold"/>
              </a:rPr>
              <a:t>iv</a:t>
            </a:r>
            <a:r>
              <a:rPr sz="2800" spc="-3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s</a:t>
            </a:r>
            <a:r>
              <a:rPr sz="2800" spc="2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of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the</a:t>
            </a:r>
            <a:r>
              <a:rPr sz="2800" spc="-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N</a:t>
            </a:r>
            <a:r>
              <a:rPr sz="2800" spc="-30" dirty="0">
                <a:cs typeface="Arial Rounded MT Bold"/>
              </a:rPr>
              <a:t>a</a:t>
            </a:r>
            <a:r>
              <a:rPr sz="2800" spc="-15" dirty="0">
                <a:cs typeface="Arial Rounded MT Bold"/>
              </a:rPr>
              <a:t>tional</a:t>
            </a:r>
            <a:r>
              <a:rPr sz="2800" spc="-1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Commiss</a:t>
            </a:r>
            <a:r>
              <a:rPr sz="2800" spc="-20" dirty="0">
                <a:cs typeface="Arial Rounded MT Bold"/>
              </a:rPr>
              <a:t>ion</a:t>
            </a:r>
            <a:r>
              <a:rPr sz="2800" spc="2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on</a:t>
            </a:r>
            <a:r>
              <a:rPr sz="2800" spc="-1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Children</a:t>
            </a:r>
            <a:r>
              <a:rPr sz="2800" spc="2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an</a:t>
            </a:r>
            <a:r>
              <a:rPr sz="2800" spc="-20" dirty="0">
                <a:cs typeface="Arial Rounded MT Bold"/>
              </a:rPr>
              <a:t>d</a:t>
            </a:r>
            <a:r>
              <a:rPr sz="2800" spc="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Dis</a:t>
            </a:r>
            <a:r>
              <a:rPr sz="2800" spc="-35" dirty="0">
                <a:cs typeface="Arial Rounded MT Bold"/>
              </a:rPr>
              <a:t>a</a:t>
            </a:r>
            <a:r>
              <a:rPr sz="2800" spc="-20" dirty="0">
                <a:cs typeface="Arial Rounded MT Bold"/>
              </a:rPr>
              <a:t>sters</a:t>
            </a:r>
            <a:endParaRPr sz="2800" dirty="0">
              <a:cs typeface="Arial Rounded MT Bold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15" dirty="0">
                <a:cs typeface="Arial Rounded MT Bold"/>
              </a:rPr>
              <a:t>Family</a:t>
            </a:r>
            <a:r>
              <a:rPr sz="2800" spc="1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Car</a:t>
            </a:r>
            <a:r>
              <a:rPr sz="2800" spc="-20" dirty="0">
                <a:cs typeface="Arial Rounded MT Bold"/>
              </a:rPr>
              <a:t>e</a:t>
            </a:r>
            <a:r>
              <a:rPr sz="280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se</a:t>
            </a:r>
            <a:r>
              <a:rPr sz="2800" spc="-25" dirty="0">
                <a:cs typeface="Arial Rounded MT Bold"/>
              </a:rPr>
              <a:t>r</a:t>
            </a:r>
            <a:r>
              <a:rPr sz="2800" spc="-15" dirty="0">
                <a:cs typeface="Arial Rounded MT Bold"/>
              </a:rPr>
              <a:t>vi</a:t>
            </a:r>
            <a:r>
              <a:rPr sz="2800" spc="-35" dirty="0">
                <a:cs typeface="Arial Rounded MT Bold"/>
              </a:rPr>
              <a:t>c</a:t>
            </a:r>
            <a:r>
              <a:rPr sz="2800" spc="-2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s</a:t>
            </a:r>
            <a:r>
              <a:rPr sz="2800" spc="2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(in</a:t>
            </a:r>
            <a:r>
              <a:rPr sz="2800" spc="-30" dirty="0">
                <a:cs typeface="Arial Rounded MT Bold"/>
              </a:rPr>
              <a:t>c</a:t>
            </a:r>
            <a:r>
              <a:rPr sz="2800" spc="-15" dirty="0">
                <a:cs typeface="Arial Rounded MT Bold"/>
              </a:rPr>
              <a:t>luding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pet</a:t>
            </a:r>
            <a:r>
              <a:rPr sz="2800" spc="-30" dirty="0">
                <a:cs typeface="Arial Rounded MT Bold"/>
              </a:rPr>
              <a:t>s</a:t>
            </a:r>
            <a:r>
              <a:rPr sz="2800" spc="-10" dirty="0">
                <a:cs typeface="Arial Rounded MT Bold"/>
              </a:rPr>
              <a:t>)</a:t>
            </a:r>
            <a:r>
              <a:rPr sz="2800" spc="1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so</a:t>
            </a:r>
            <a:r>
              <a:rPr sz="2800" spc="-10" dirty="0">
                <a:cs typeface="Arial Rounded MT Bold"/>
              </a:rPr>
              <a:t> </a:t>
            </a:r>
            <a:r>
              <a:rPr sz="2800" spc="-30" dirty="0">
                <a:cs typeface="Arial Rounded MT Bold"/>
              </a:rPr>
              <a:t>eme</a:t>
            </a:r>
            <a:r>
              <a:rPr sz="2800" spc="-20" dirty="0">
                <a:cs typeface="Arial Rounded MT Bold"/>
              </a:rPr>
              <a:t>rgency</a:t>
            </a:r>
            <a:r>
              <a:rPr sz="2800" spc="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re</a:t>
            </a:r>
            <a:r>
              <a:rPr sz="2800" spc="-30" dirty="0">
                <a:cs typeface="Arial Rounded MT Bold"/>
              </a:rPr>
              <a:t>s</a:t>
            </a:r>
            <a:r>
              <a:rPr sz="2800" spc="-20" dirty="0">
                <a:cs typeface="Arial Rounded MT Bold"/>
              </a:rPr>
              <a:t>po</a:t>
            </a:r>
            <a:r>
              <a:rPr sz="2800" spc="-15" dirty="0">
                <a:cs typeface="Arial Rounded MT Bold"/>
              </a:rPr>
              <a:t>n</a:t>
            </a:r>
            <a:r>
              <a:rPr sz="2800" spc="-20" dirty="0">
                <a:cs typeface="Arial Rounded MT Bold"/>
              </a:rPr>
              <a:t>ders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are</a:t>
            </a:r>
            <a:r>
              <a:rPr sz="280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free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to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r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port for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duty</a:t>
            </a:r>
            <a:endParaRPr sz="2800" dirty="0">
              <a:cs typeface="Arial Rounded MT Bold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20" dirty="0">
                <a:cs typeface="Arial Rounded MT Bold"/>
              </a:rPr>
              <a:t>Other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ne</a:t>
            </a:r>
            <a:r>
              <a:rPr sz="2800" spc="-30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ds</a:t>
            </a:r>
            <a:r>
              <a:rPr sz="2800" spc="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a</a:t>
            </a:r>
            <a:r>
              <a:rPr sz="2800" spc="-20" dirty="0">
                <a:cs typeface="Arial Rounded MT Bold"/>
              </a:rPr>
              <a:t>s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identified</a:t>
            </a:r>
            <a:endParaRPr sz="2800" dirty="0">
              <a:cs typeface="Arial Rounded MT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+mj-lt"/>
              </a:rPr>
              <a:t>Local</a:t>
            </a:r>
            <a:r>
              <a:rPr spc="-15" dirty="0">
                <a:latin typeface="+mj-lt"/>
              </a:rPr>
              <a:t> </a:t>
            </a:r>
            <a:r>
              <a:rPr dirty="0">
                <a:latin typeface="+mj-lt"/>
              </a:rPr>
              <a:t>Initiat</a:t>
            </a:r>
            <a:r>
              <a:rPr spc="-20" dirty="0">
                <a:latin typeface="+mj-lt"/>
              </a:rPr>
              <a:t>i</a:t>
            </a:r>
            <a:r>
              <a:rPr dirty="0">
                <a:latin typeface="+mj-lt"/>
              </a:rPr>
              <a:t>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1828800"/>
            <a:ext cx="6960234" cy="4208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r>
              <a:rPr sz="3200" dirty="0">
                <a:cs typeface="Arial Rounded MT Bold"/>
              </a:rPr>
              <a:t>Publ</a:t>
            </a:r>
            <a:r>
              <a:rPr sz="3200" spc="-10" dirty="0">
                <a:cs typeface="Arial Rounded MT Bold"/>
              </a:rPr>
              <a:t>i</a:t>
            </a:r>
            <a:r>
              <a:rPr sz="3200" dirty="0">
                <a:cs typeface="Arial Rounded MT Bold"/>
              </a:rPr>
              <a:t>c Health</a:t>
            </a: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sz="2800" spc="-15" dirty="0">
                <a:cs typeface="Arial Rounded MT Bold"/>
              </a:rPr>
              <a:t>Points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of</a:t>
            </a:r>
            <a:r>
              <a:rPr sz="2800" spc="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Di</a:t>
            </a:r>
            <a:r>
              <a:rPr sz="2800" spc="-35" dirty="0">
                <a:cs typeface="Arial Rounded MT Bold"/>
              </a:rPr>
              <a:t>s</a:t>
            </a:r>
            <a:r>
              <a:rPr sz="2800" spc="-20" dirty="0">
                <a:cs typeface="Arial Rounded MT Bold"/>
              </a:rPr>
              <a:t>pensing</a:t>
            </a:r>
            <a:r>
              <a:rPr sz="2800" spc="2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(PODs)</a:t>
            </a:r>
            <a:r>
              <a:rPr sz="2800" spc="-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for distr</a:t>
            </a:r>
            <a:r>
              <a:rPr sz="2800" spc="-20" dirty="0">
                <a:cs typeface="Arial Rounded MT Bold"/>
              </a:rPr>
              <a:t>i</a:t>
            </a:r>
            <a:r>
              <a:rPr sz="2800" spc="-15" dirty="0">
                <a:cs typeface="Arial Rounded MT Bold"/>
              </a:rPr>
              <a:t>bution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of</a:t>
            </a:r>
            <a:r>
              <a:rPr sz="2800" spc="-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n</a:t>
            </a:r>
            <a:r>
              <a:rPr sz="2800" spc="-15" dirty="0">
                <a:cs typeface="Arial Rounded MT Bold"/>
              </a:rPr>
              <a:t>o</a:t>
            </a:r>
            <a:r>
              <a:rPr sz="2800" spc="-10" dirty="0">
                <a:cs typeface="Arial Rounded MT Bold"/>
              </a:rPr>
              <a:t>n</a:t>
            </a:r>
            <a:r>
              <a:rPr sz="2800" spc="-5" dirty="0">
                <a:cs typeface="Arial Rounded MT Bold"/>
              </a:rPr>
              <a:t>-</a:t>
            </a:r>
            <a:r>
              <a:rPr sz="2800" spc="-30" dirty="0">
                <a:cs typeface="Arial Rounded MT Bold"/>
              </a:rPr>
              <a:t>eme</a:t>
            </a:r>
            <a:r>
              <a:rPr sz="2800" spc="-20" dirty="0">
                <a:cs typeface="Arial Rounded MT Bold"/>
              </a:rPr>
              <a:t>rgency</a:t>
            </a:r>
            <a:r>
              <a:rPr sz="2800" spc="-15" dirty="0">
                <a:cs typeface="Arial Rounded MT Bold"/>
              </a:rPr>
              <a:t> medic</a:t>
            </a:r>
            <a:r>
              <a:rPr sz="2800" spc="-40" dirty="0">
                <a:cs typeface="Arial Rounded MT Bold"/>
              </a:rPr>
              <a:t>a</a:t>
            </a:r>
            <a:r>
              <a:rPr sz="2800" spc="-15" dirty="0">
                <a:cs typeface="Arial Rounded MT Bold"/>
              </a:rPr>
              <a:t>tions</a:t>
            </a:r>
            <a:r>
              <a:rPr sz="2800" spc="20" dirty="0">
                <a:cs typeface="Arial Rounded MT Bold"/>
              </a:rPr>
              <a:t> </a:t>
            </a:r>
            <a:r>
              <a:rPr sz="2800" spc="-10" dirty="0">
                <a:cs typeface="Arial Rounded MT Bold"/>
              </a:rPr>
              <a:t>(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.g.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influenza</a:t>
            </a:r>
            <a:r>
              <a:rPr sz="2800" spc="10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va</a:t>
            </a:r>
            <a:r>
              <a:rPr sz="2800" spc="-40" dirty="0">
                <a:cs typeface="Arial Rounded MT Bold"/>
              </a:rPr>
              <a:t>c</a:t>
            </a:r>
            <a:r>
              <a:rPr sz="2800" spc="-20" dirty="0">
                <a:cs typeface="Arial Rounded MT Bold"/>
              </a:rPr>
              <a:t>cine</a:t>
            </a:r>
            <a:r>
              <a:rPr sz="2800" spc="-20" dirty="0" smtClean="0">
                <a:cs typeface="Arial Rounded MT Bold"/>
              </a:rPr>
              <a:t>)</a:t>
            </a:r>
            <a:endParaRPr lang="en-US" sz="2800" spc="-20" dirty="0" smtClean="0">
              <a:cs typeface="Arial Rounded MT Bold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lang="en-US" sz="2800" spc="-20" dirty="0" smtClean="0">
                <a:cs typeface="Arial Rounded MT Bold"/>
              </a:rPr>
              <a:t>Support of Community Public Health Activities</a:t>
            </a: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lang="en-US" sz="2800" spc="-20" dirty="0" smtClean="0">
                <a:cs typeface="Arial Rounded MT Bold"/>
              </a:rPr>
              <a:t>Provide opportunities for community members to learn more about household preparedness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latin typeface="+mj-lt"/>
              </a:rPr>
              <a:t>Cor</a:t>
            </a:r>
            <a:r>
              <a:rPr dirty="0">
                <a:latin typeface="+mj-lt"/>
              </a:rPr>
              <a:t>e</a:t>
            </a:r>
            <a:r>
              <a:rPr spc="5" dirty="0">
                <a:latin typeface="+mj-lt"/>
              </a:rPr>
              <a:t> </a:t>
            </a:r>
            <a:r>
              <a:rPr spc="-5" dirty="0">
                <a:latin typeface="+mj-lt"/>
              </a:rPr>
              <a:t>Competencies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776356"/>
            <a:ext cx="7695565" cy="4721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r>
              <a:rPr sz="3200" dirty="0">
                <a:cs typeface="Arial Rounded MT Bold"/>
              </a:rPr>
              <a:t>Qual</a:t>
            </a:r>
            <a:r>
              <a:rPr sz="3200" spc="-15" dirty="0">
                <a:cs typeface="Arial Rounded MT Bold"/>
              </a:rPr>
              <a:t>i</a:t>
            </a:r>
            <a:r>
              <a:rPr sz="3200" dirty="0">
                <a:cs typeface="Arial Rounded MT Bold"/>
              </a:rPr>
              <a:t>ties</a:t>
            </a:r>
            <a:r>
              <a:rPr sz="3200" spc="-15" dirty="0">
                <a:cs typeface="Arial Rounded MT Bold"/>
              </a:rPr>
              <a:t> </a:t>
            </a:r>
            <a:r>
              <a:rPr sz="3200" dirty="0">
                <a:cs typeface="Arial Rounded MT Bold"/>
              </a:rPr>
              <a:t>or </a:t>
            </a:r>
            <a:r>
              <a:rPr sz="3200" spc="-5" dirty="0">
                <a:cs typeface="Arial Rounded MT Bold"/>
              </a:rPr>
              <a:t>abilitie</a:t>
            </a:r>
            <a:r>
              <a:rPr sz="3200" dirty="0">
                <a:cs typeface="Arial Rounded MT Bold"/>
              </a:rPr>
              <a:t>s</a:t>
            </a:r>
            <a:r>
              <a:rPr sz="3200" spc="-20" dirty="0">
                <a:cs typeface="Arial Rounded MT Bold"/>
              </a:rPr>
              <a:t> </a:t>
            </a:r>
            <a:r>
              <a:rPr sz="3200" dirty="0">
                <a:cs typeface="Arial Rounded MT Bold"/>
              </a:rPr>
              <a:t>that</a:t>
            </a:r>
            <a:r>
              <a:rPr sz="3200" spc="10" dirty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ever</a:t>
            </a:r>
            <a:r>
              <a:rPr sz="3200" dirty="0">
                <a:cs typeface="Arial Rounded MT Bold"/>
              </a:rPr>
              <a:t>y</a:t>
            </a:r>
            <a:r>
              <a:rPr sz="3200" spc="-10" dirty="0">
                <a:cs typeface="Arial Rounded MT Bold"/>
              </a:rPr>
              <a:t> </a:t>
            </a:r>
            <a:r>
              <a:rPr sz="3200" dirty="0">
                <a:cs typeface="Arial Rounded MT Bold"/>
              </a:rPr>
              <a:t>MRC</a:t>
            </a:r>
          </a:p>
          <a:p>
            <a:pPr marL="355600">
              <a:lnSpc>
                <a:spcPct val="100000"/>
              </a:lnSpc>
            </a:pPr>
            <a:r>
              <a:rPr sz="3200" dirty="0">
                <a:cs typeface="Arial Rounded MT Bold"/>
              </a:rPr>
              <a:t>memb</a:t>
            </a:r>
            <a:r>
              <a:rPr sz="3200" spc="5" dirty="0">
                <a:cs typeface="Arial Rounded MT Bold"/>
              </a:rPr>
              <a:t>e</a:t>
            </a:r>
            <a:r>
              <a:rPr sz="3200" dirty="0">
                <a:cs typeface="Arial Rounded MT Bold"/>
              </a:rPr>
              <a:t>r shou</a:t>
            </a:r>
            <a:r>
              <a:rPr sz="3200" spc="-15" dirty="0">
                <a:cs typeface="Arial Rounded MT Bold"/>
              </a:rPr>
              <a:t>l</a:t>
            </a:r>
            <a:r>
              <a:rPr sz="3200" dirty="0">
                <a:cs typeface="Arial Rounded MT Bold"/>
              </a:rPr>
              <a:t>d </a:t>
            </a:r>
            <a:r>
              <a:rPr sz="3200" dirty="0" smtClean="0">
                <a:cs typeface="Arial Rounded MT Bold"/>
              </a:rPr>
              <a:t>h</a:t>
            </a:r>
            <a:r>
              <a:rPr sz="3200" spc="5" dirty="0" smtClean="0">
                <a:cs typeface="Arial Rounded MT Bold"/>
              </a:rPr>
              <a:t>a</a:t>
            </a:r>
            <a:r>
              <a:rPr sz="3200" dirty="0" smtClean="0">
                <a:cs typeface="Arial Rounded MT Bold"/>
              </a:rPr>
              <a:t>ve</a:t>
            </a:r>
            <a:endParaRPr sz="3200" dirty="0">
              <a:cs typeface="Arial Rounded MT Bold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lang="en-US" sz="2800" spc="-20" dirty="0" smtClean="0">
                <a:cs typeface="Arial Rounded MT Bold"/>
              </a:rPr>
              <a:t>Willingness to learn and train</a:t>
            </a:r>
            <a:endParaRPr sz="2800" dirty="0" smtClean="0">
              <a:cs typeface="Arial Rounded MT Bold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lang="en-US" sz="2800" spc="-30" dirty="0" smtClean="0">
                <a:cs typeface="Arial Rounded MT Bold"/>
              </a:rPr>
              <a:t>Commitment to preparedness and response</a:t>
            </a:r>
            <a:endParaRPr sz="2800" dirty="0" smtClean="0">
              <a:cs typeface="Arial Rounded MT Bold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 Rounded MT Bold"/>
              <a:buChar char="–"/>
              <a:tabLst>
                <a:tab pos="756920" algn="l"/>
              </a:tabLst>
            </a:pPr>
            <a:r>
              <a:rPr lang="en-US" sz="2800" spc="-15" dirty="0" smtClean="0">
                <a:cs typeface="Arial Rounded MT Bold"/>
              </a:rPr>
              <a:t>Interest in service to the community</a:t>
            </a:r>
            <a:endParaRPr sz="2800" dirty="0" smtClean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z="3200" dirty="0" smtClean="0">
                <a:cs typeface="Arial Rounded MT Bold"/>
              </a:rPr>
              <a:t>T</a:t>
            </a:r>
            <a:r>
              <a:rPr lang="en-US" sz="3200" dirty="0" smtClean="0">
                <a:cs typeface="Arial Rounded MT Bold"/>
              </a:rPr>
              <a:t>raining </a:t>
            </a:r>
            <a:endParaRPr lang="en-US" sz="3200" dirty="0">
              <a:cs typeface="Arial Rounded MT Bold"/>
            </a:endParaRPr>
          </a:p>
          <a:p>
            <a:pPr marL="469900" lvl="1">
              <a:spcBef>
                <a:spcPts val="760"/>
              </a:spcBef>
              <a:tabLst>
                <a:tab pos="356235" algn="l"/>
              </a:tabLst>
            </a:pPr>
            <a:r>
              <a:rPr lang="en-US" sz="3200" dirty="0" smtClean="0">
                <a:cs typeface="Arial Rounded MT Bold"/>
              </a:rPr>
              <a:t>- On line, in person and practical training for volunteer responders throughout the year</a:t>
            </a:r>
            <a:endParaRPr sz="3200" dirty="0"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205"/>
              </a:lnSpc>
            </a:pPr>
            <a:r>
              <a:rPr spc="-5" dirty="0">
                <a:latin typeface="+mj-lt"/>
              </a:rPr>
              <a:t>Require</a:t>
            </a:r>
            <a:r>
              <a:rPr dirty="0">
                <a:latin typeface="+mj-lt"/>
              </a:rPr>
              <a:t>d</a:t>
            </a:r>
            <a:r>
              <a:rPr spc="-20" dirty="0">
                <a:latin typeface="+mj-lt"/>
              </a:rPr>
              <a:t> </a:t>
            </a:r>
            <a:r>
              <a:rPr dirty="0">
                <a:latin typeface="+mj-lt"/>
              </a:rPr>
              <a:t>Training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6440" y="1659192"/>
            <a:ext cx="7520305" cy="4437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Arial Rounded MT Bold"/>
              <a:buChar char="•"/>
              <a:tabLst>
                <a:tab pos="299720" algn="l"/>
              </a:tabLst>
            </a:pPr>
            <a:r>
              <a:rPr sz="2400" spc="-5" dirty="0">
                <a:cs typeface="Arial Rounded MT Bold"/>
              </a:rPr>
              <a:t>Ar</a:t>
            </a:r>
            <a:r>
              <a:rPr sz="2400" dirty="0">
                <a:cs typeface="Arial Rounded MT Bold"/>
              </a:rPr>
              <a:t>e </a:t>
            </a:r>
            <a:r>
              <a:rPr sz="2400" spc="-10" dirty="0">
                <a:cs typeface="Arial Rounded MT Bold"/>
              </a:rPr>
              <a:t>Y</a:t>
            </a:r>
            <a:r>
              <a:rPr sz="2400" dirty="0">
                <a:cs typeface="Arial Rounded MT Bold"/>
              </a:rPr>
              <a:t>ou </a:t>
            </a:r>
            <a:r>
              <a:rPr sz="2400" spc="-5" dirty="0">
                <a:cs typeface="Arial Rounded MT Bold"/>
              </a:rPr>
              <a:t>Ready</a:t>
            </a:r>
            <a:r>
              <a:rPr sz="2400" dirty="0">
                <a:cs typeface="Arial Rounded MT Bold"/>
              </a:rPr>
              <a:t>?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(Preparednes</a:t>
            </a:r>
            <a:r>
              <a:rPr sz="2400" spc="-10" dirty="0">
                <a:cs typeface="Arial Rounded MT Bold"/>
              </a:rPr>
              <a:t>s</a:t>
            </a:r>
            <a:r>
              <a:rPr sz="2400" dirty="0">
                <a:cs typeface="Arial Rounded MT Bold"/>
              </a:rPr>
              <a:t>)</a:t>
            </a: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dirty="0">
                <a:cs typeface="Arial Rounded MT Bold"/>
              </a:rPr>
              <a:t>National</a:t>
            </a:r>
            <a:r>
              <a:rPr sz="2400" spc="-15" dirty="0">
                <a:cs typeface="Arial Rounded MT Bold"/>
              </a:rPr>
              <a:t> In</a:t>
            </a:r>
            <a:r>
              <a:rPr sz="2400" spc="-5" dirty="0">
                <a:cs typeface="Arial Rounded MT Bold"/>
              </a:rPr>
              <a:t>ciden</a:t>
            </a:r>
            <a:r>
              <a:rPr sz="2400" dirty="0">
                <a:cs typeface="Arial Rounded MT Bold"/>
              </a:rPr>
              <a:t>t Man</a:t>
            </a:r>
            <a:r>
              <a:rPr sz="2400" spc="5" dirty="0">
                <a:cs typeface="Arial Rounded MT Bold"/>
              </a:rPr>
              <a:t>a</a:t>
            </a:r>
            <a:r>
              <a:rPr sz="2400" dirty="0">
                <a:cs typeface="Arial Rounded MT Bold"/>
              </a:rPr>
              <a:t>gement</a:t>
            </a:r>
            <a:r>
              <a:rPr sz="2400" spc="-20" dirty="0">
                <a:cs typeface="Arial Rounded MT Bold"/>
              </a:rPr>
              <a:t> S</a:t>
            </a:r>
            <a:r>
              <a:rPr sz="2400" spc="-25" dirty="0">
                <a:cs typeface="Arial Rounded MT Bold"/>
              </a:rPr>
              <a:t>y</a:t>
            </a:r>
            <a:r>
              <a:rPr sz="2400" dirty="0">
                <a:cs typeface="Arial Rounded MT Bold"/>
              </a:rPr>
              <a:t>stem</a:t>
            </a: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spc="-15" dirty="0">
                <a:cs typeface="Arial Rounded MT Bold"/>
              </a:rPr>
              <a:t>In</a:t>
            </a:r>
            <a:r>
              <a:rPr sz="2400" spc="-5" dirty="0">
                <a:cs typeface="Arial Rounded MT Bold"/>
              </a:rPr>
              <a:t>ciden</a:t>
            </a:r>
            <a:r>
              <a:rPr sz="2400" dirty="0">
                <a:cs typeface="Arial Rounded MT Bold"/>
              </a:rPr>
              <a:t>t </a:t>
            </a:r>
            <a:r>
              <a:rPr sz="2400" spc="-5" dirty="0">
                <a:cs typeface="Arial Rounded MT Bold"/>
              </a:rPr>
              <a:t>Comman</a:t>
            </a:r>
            <a:r>
              <a:rPr sz="2400" dirty="0">
                <a:cs typeface="Arial Rounded MT Bold"/>
              </a:rPr>
              <a:t>d</a:t>
            </a:r>
            <a:r>
              <a:rPr sz="2400" spc="5" dirty="0">
                <a:cs typeface="Arial Rounded MT Bold"/>
              </a:rPr>
              <a:t> </a:t>
            </a:r>
            <a:r>
              <a:rPr sz="2400" spc="-30" dirty="0">
                <a:cs typeface="Arial Rounded MT Bold"/>
              </a:rPr>
              <a:t>S</a:t>
            </a:r>
            <a:r>
              <a:rPr sz="2400" spc="-15" dirty="0">
                <a:cs typeface="Arial Rounded MT Bold"/>
              </a:rPr>
              <a:t>y</a:t>
            </a:r>
            <a:r>
              <a:rPr sz="2400" spc="-25" dirty="0">
                <a:cs typeface="Arial Rounded MT Bold"/>
              </a:rPr>
              <a:t>s</a:t>
            </a:r>
            <a:r>
              <a:rPr sz="2400" dirty="0">
                <a:cs typeface="Arial Rounded MT Bold"/>
              </a:rPr>
              <a:t>tem</a:t>
            </a:r>
          </a:p>
          <a:p>
            <a:pPr marL="299085" indent="-286385">
              <a:lnSpc>
                <a:spcPct val="100000"/>
              </a:lnSpc>
              <a:spcBef>
                <a:spcPts val="290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spc="-20" dirty="0">
                <a:cs typeface="Arial Rounded MT Bold"/>
              </a:rPr>
              <a:t>P</a:t>
            </a:r>
            <a:r>
              <a:rPr sz="2400" spc="-25" dirty="0">
                <a:cs typeface="Arial Rounded MT Bold"/>
              </a:rPr>
              <a:t>s</a:t>
            </a:r>
            <a:r>
              <a:rPr sz="2400" dirty="0">
                <a:cs typeface="Arial Rounded MT Bold"/>
              </a:rPr>
              <a:t>ychological</a:t>
            </a:r>
            <a:r>
              <a:rPr sz="2400" spc="-5" dirty="0">
                <a:cs typeface="Arial Rounded MT Bold"/>
              </a:rPr>
              <a:t> </a:t>
            </a:r>
            <a:r>
              <a:rPr sz="2400" spc="-15" dirty="0">
                <a:cs typeface="Arial Rounded MT Bold"/>
              </a:rPr>
              <a:t>First</a:t>
            </a:r>
            <a:r>
              <a:rPr sz="240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Aid</a:t>
            </a:r>
            <a:endParaRPr sz="2400" dirty="0">
              <a:cs typeface="Arial Rounded MT Bold"/>
            </a:endParaRP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spc="-5" dirty="0">
                <a:cs typeface="Arial Rounded MT Bold"/>
              </a:rPr>
              <a:t>Am</a:t>
            </a:r>
            <a:r>
              <a:rPr sz="2400" spc="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rican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Re</a:t>
            </a:r>
            <a:r>
              <a:rPr sz="2400" dirty="0">
                <a:cs typeface="Arial Rounded MT Bold"/>
              </a:rPr>
              <a:t>d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Cr</a:t>
            </a:r>
            <a:r>
              <a:rPr sz="2400" spc="5" dirty="0">
                <a:cs typeface="Arial Rounded MT Bold"/>
              </a:rPr>
              <a:t>o</a:t>
            </a:r>
            <a:r>
              <a:rPr sz="2400" spc="-15" dirty="0">
                <a:cs typeface="Arial Rounded MT Bold"/>
              </a:rPr>
              <a:t>ss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Di</a:t>
            </a:r>
            <a:r>
              <a:rPr sz="2400" spc="-10" dirty="0">
                <a:cs typeface="Arial Rounded MT Bold"/>
              </a:rPr>
              <a:t>s</a:t>
            </a:r>
            <a:r>
              <a:rPr sz="2400" spc="-5" dirty="0">
                <a:cs typeface="Arial Rounded MT Bold"/>
              </a:rPr>
              <a:t>aste</a:t>
            </a:r>
            <a:r>
              <a:rPr sz="2400" dirty="0">
                <a:cs typeface="Arial Rounded MT Bold"/>
              </a:rPr>
              <a:t>r</a:t>
            </a:r>
            <a:r>
              <a:rPr sz="2400" spc="5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Services</a:t>
            </a:r>
            <a:r>
              <a:rPr sz="2400" spc="-5" dirty="0">
                <a:cs typeface="Arial Rounded MT Bold"/>
              </a:rPr>
              <a:t> </a:t>
            </a:r>
            <a:r>
              <a:rPr sz="2400" spc="-20" dirty="0">
                <a:cs typeface="Arial Rounded MT Bold"/>
              </a:rPr>
              <a:t>O</a:t>
            </a:r>
            <a:r>
              <a:rPr sz="2400" spc="-30" dirty="0">
                <a:cs typeface="Arial Rounded MT Bold"/>
              </a:rPr>
              <a:t>v</a:t>
            </a:r>
            <a:r>
              <a:rPr sz="2400" spc="-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rview</a:t>
            </a: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spc="-5" dirty="0">
                <a:cs typeface="Arial Rounded MT Bold"/>
              </a:rPr>
              <a:t>Am</a:t>
            </a:r>
            <a:r>
              <a:rPr sz="2400" spc="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rican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Re</a:t>
            </a:r>
            <a:r>
              <a:rPr sz="2400" dirty="0">
                <a:cs typeface="Arial Rounded MT Bold"/>
              </a:rPr>
              <a:t>d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Cr</a:t>
            </a:r>
            <a:r>
              <a:rPr sz="2400" spc="5" dirty="0">
                <a:cs typeface="Arial Rounded MT Bold"/>
              </a:rPr>
              <a:t>o</a:t>
            </a:r>
            <a:r>
              <a:rPr sz="2400" spc="-15" dirty="0">
                <a:cs typeface="Arial Rounded MT Bold"/>
              </a:rPr>
              <a:t>ss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Shelter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Opera</a:t>
            </a:r>
            <a:r>
              <a:rPr sz="2400" spc="5" dirty="0">
                <a:cs typeface="Arial Rounded MT Bold"/>
              </a:rPr>
              <a:t>t</a:t>
            </a:r>
            <a:r>
              <a:rPr sz="2400" spc="-15" dirty="0">
                <a:cs typeface="Arial Rounded MT Bold"/>
              </a:rPr>
              <a:t>ions</a:t>
            </a:r>
            <a:endParaRPr sz="2400" dirty="0">
              <a:cs typeface="Arial Rounded MT Bold"/>
            </a:endParaRPr>
          </a:p>
          <a:p>
            <a:pPr marL="299085" indent="-286385">
              <a:lnSpc>
                <a:spcPct val="100000"/>
              </a:lnSpc>
              <a:spcBef>
                <a:spcPts val="290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spc="-5" dirty="0">
                <a:cs typeface="Arial Rounded MT Bold"/>
              </a:rPr>
              <a:t>Am</a:t>
            </a:r>
            <a:r>
              <a:rPr sz="2400" spc="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rican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Re</a:t>
            </a:r>
            <a:r>
              <a:rPr sz="2400" dirty="0">
                <a:cs typeface="Arial Rounded MT Bold"/>
              </a:rPr>
              <a:t>d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Cr</a:t>
            </a:r>
            <a:r>
              <a:rPr sz="2400" spc="5" dirty="0">
                <a:cs typeface="Arial Rounded MT Bold"/>
              </a:rPr>
              <a:t>o</a:t>
            </a:r>
            <a:r>
              <a:rPr sz="2400" spc="-15" dirty="0">
                <a:cs typeface="Arial Rounded MT Bold"/>
              </a:rPr>
              <a:t>ss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Shelter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Simulation</a:t>
            </a: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dirty="0">
                <a:cs typeface="Arial Rounded MT Bold"/>
              </a:rPr>
              <a:t>Food</a:t>
            </a:r>
            <a:r>
              <a:rPr sz="2400" spc="-15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Safet</a:t>
            </a:r>
            <a:r>
              <a:rPr sz="2400" spc="-15" dirty="0">
                <a:cs typeface="Arial Rounded MT Bold"/>
              </a:rPr>
              <a:t>y</a:t>
            </a:r>
            <a:endParaRPr sz="2400" dirty="0">
              <a:cs typeface="Arial Rounded MT Bold"/>
            </a:endParaRP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dirty="0">
                <a:cs typeface="Arial Rounded MT Bold"/>
              </a:rPr>
              <a:t>Hea</a:t>
            </a:r>
            <a:r>
              <a:rPr sz="2400" spc="-10" dirty="0">
                <a:cs typeface="Arial Rounded MT Bold"/>
              </a:rPr>
              <a:t>rtsav</a:t>
            </a:r>
            <a:r>
              <a:rPr sz="2400" spc="-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 </a:t>
            </a:r>
            <a:r>
              <a:rPr sz="2400" spc="-5" dirty="0">
                <a:cs typeface="Arial Rounded MT Bold"/>
              </a:rPr>
              <a:t>Bloodb</a:t>
            </a:r>
            <a:r>
              <a:rPr sz="2400" spc="5" dirty="0">
                <a:cs typeface="Arial Rounded MT Bold"/>
              </a:rPr>
              <a:t>o</a:t>
            </a:r>
            <a:r>
              <a:rPr sz="2400" spc="-15" dirty="0">
                <a:cs typeface="Arial Rounded MT Bold"/>
              </a:rPr>
              <a:t>rn</a:t>
            </a:r>
            <a:r>
              <a:rPr sz="2400" dirty="0">
                <a:cs typeface="Arial Rounded MT Bold"/>
              </a:rPr>
              <a:t>e</a:t>
            </a:r>
            <a:r>
              <a:rPr sz="2400" spc="-2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Pathoge</a:t>
            </a:r>
            <a:r>
              <a:rPr sz="2400" spc="-15" dirty="0">
                <a:cs typeface="Arial Rounded MT Bold"/>
              </a:rPr>
              <a:t>ns</a:t>
            </a:r>
            <a:endParaRPr sz="2400" dirty="0">
              <a:cs typeface="Arial Rounded MT Bold"/>
            </a:endParaRP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dirty="0">
                <a:cs typeface="Arial Rounded MT Bold"/>
              </a:rPr>
              <a:t>Hea</a:t>
            </a:r>
            <a:r>
              <a:rPr sz="2400" spc="-10" dirty="0">
                <a:cs typeface="Arial Rounded MT Bold"/>
              </a:rPr>
              <a:t>rtsav</a:t>
            </a:r>
            <a:r>
              <a:rPr sz="2400" spc="-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 </a:t>
            </a:r>
            <a:r>
              <a:rPr sz="2400" spc="-5" dirty="0">
                <a:cs typeface="Arial Rounded MT Bold"/>
              </a:rPr>
              <a:t>AE</a:t>
            </a:r>
            <a:r>
              <a:rPr sz="2400" dirty="0">
                <a:cs typeface="Arial Rounded MT Bold"/>
              </a:rPr>
              <a:t>D </a:t>
            </a:r>
            <a:r>
              <a:rPr sz="2400" spc="-15" dirty="0">
                <a:cs typeface="Arial Rounded MT Bold"/>
              </a:rPr>
              <a:t>or</a:t>
            </a:r>
            <a:r>
              <a:rPr sz="2400" spc="-1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Healthcare</a:t>
            </a:r>
            <a:r>
              <a:rPr sz="2400" spc="-20" dirty="0">
                <a:cs typeface="Arial Rounded MT Bold"/>
              </a:rPr>
              <a:t> </a:t>
            </a:r>
            <a:r>
              <a:rPr sz="2400" dirty="0">
                <a:cs typeface="Arial Rounded MT Bold"/>
              </a:rPr>
              <a:t>Provider</a:t>
            </a:r>
          </a:p>
          <a:p>
            <a:pPr marL="299085" indent="-286385">
              <a:lnSpc>
                <a:spcPts val="2835"/>
              </a:lnSpc>
              <a:spcBef>
                <a:spcPts val="290"/>
              </a:spcBef>
              <a:buFont typeface="Arial Rounded MT Bold"/>
              <a:buChar char="•"/>
              <a:tabLst>
                <a:tab pos="299720" algn="l"/>
              </a:tabLst>
            </a:pPr>
            <a:r>
              <a:rPr sz="2400" dirty="0">
                <a:cs typeface="Arial Rounded MT Bold"/>
              </a:rPr>
              <a:t>Hea</a:t>
            </a:r>
            <a:r>
              <a:rPr sz="2400" spc="-10" dirty="0">
                <a:cs typeface="Arial Rounded MT Bold"/>
              </a:rPr>
              <a:t>rtsav</a:t>
            </a:r>
            <a:r>
              <a:rPr sz="2400" spc="-5" dirty="0">
                <a:cs typeface="Arial Rounded MT Bold"/>
              </a:rPr>
              <a:t>e</a:t>
            </a:r>
            <a:r>
              <a:rPr sz="2400" dirty="0">
                <a:cs typeface="Arial Rounded MT Bold"/>
              </a:rPr>
              <a:t>r </a:t>
            </a:r>
            <a:r>
              <a:rPr sz="2400" spc="-15" dirty="0">
                <a:cs typeface="Arial Rounded MT Bold"/>
              </a:rPr>
              <a:t>First</a:t>
            </a:r>
            <a:r>
              <a:rPr sz="2400" spc="-10" dirty="0">
                <a:cs typeface="Arial Rounded MT Bold"/>
              </a:rPr>
              <a:t> </a:t>
            </a:r>
            <a:r>
              <a:rPr sz="2400" spc="-5" dirty="0">
                <a:cs typeface="Arial Rounded MT Bold"/>
              </a:rPr>
              <a:t>Aid</a:t>
            </a:r>
            <a:endParaRPr sz="2400" dirty="0"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954" y="2177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+mj-lt"/>
              </a:rPr>
              <a:t>Optional</a:t>
            </a:r>
            <a:r>
              <a:rPr spc="-20" dirty="0">
                <a:latin typeface="+mj-lt"/>
              </a:rPr>
              <a:t> </a:t>
            </a:r>
            <a:r>
              <a:rPr dirty="0">
                <a:latin typeface="+mj-lt"/>
              </a:rPr>
              <a:t>Training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0240" y="1725763"/>
            <a:ext cx="6804659" cy="3716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8775" indent="-346075">
              <a:lnSpc>
                <a:spcPct val="100000"/>
              </a:lnSpc>
              <a:buFont typeface="Arial Rounded MT Bold"/>
              <a:buChar char="•"/>
              <a:tabLst>
                <a:tab pos="359410" algn="l"/>
              </a:tabLst>
            </a:pPr>
            <a:r>
              <a:rPr sz="2800" spc="-25" dirty="0">
                <a:latin typeface="+mj-lt"/>
                <a:cs typeface="Arial Rounded MT Bold"/>
              </a:rPr>
              <a:t>POD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Training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20" dirty="0">
                <a:latin typeface="+mj-lt"/>
                <a:cs typeface="Arial Rounded MT Bold"/>
              </a:rPr>
              <a:t>Children</a:t>
            </a:r>
            <a:r>
              <a:rPr sz="2800" spc="20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an</a:t>
            </a:r>
            <a:r>
              <a:rPr sz="2800" spc="-20" dirty="0">
                <a:latin typeface="+mj-lt"/>
                <a:cs typeface="Arial Rounded MT Bold"/>
              </a:rPr>
              <a:t>d</a:t>
            </a:r>
            <a:r>
              <a:rPr sz="2800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Di</a:t>
            </a:r>
            <a:r>
              <a:rPr sz="2800" spc="-35" dirty="0">
                <a:latin typeface="+mj-lt"/>
                <a:cs typeface="Arial Rounded MT Bold"/>
              </a:rPr>
              <a:t>s</a:t>
            </a:r>
            <a:r>
              <a:rPr sz="2800" spc="-25" dirty="0">
                <a:latin typeface="+mj-lt"/>
                <a:cs typeface="Arial Rounded MT Bold"/>
              </a:rPr>
              <a:t>ast</a:t>
            </a:r>
            <a:r>
              <a:rPr sz="2800" spc="-20" dirty="0">
                <a:latin typeface="+mj-lt"/>
                <a:cs typeface="Arial Rounded MT Bold"/>
              </a:rPr>
              <a:t>ers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20" dirty="0">
                <a:latin typeface="+mj-lt"/>
                <a:cs typeface="Arial Rounded MT Bold"/>
              </a:rPr>
              <a:t>Cult</a:t>
            </a:r>
            <a:r>
              <a:rPr sz="2800" spc="-15" dirty="0">
                <a:latin typeface="+mj-lt"/>
                <a:cs typeface="Arial Rounded MT Bold"/>
              </a:rPr>
              <a:t>ural</a:t>
            </a:r>
            <a:r>
              <a:rPr sz="2800" spc="10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Compe</a:t>
            </a:r>
            <a:r>
              <a:rPr sz="2800" spc="-20" dirty="0">
                <a:latin typeface="+mj-lt"/>
                <a:cs typeface="Arial Rounded MT Bold"/>
              </a:rPr>
              <a:t>t</a:t>
            </a:r>
            <a:r>
              <a:rPr sz="2800" spc="-25" dirty="0">
                <a:latin typeface="+mj-lt"/>
                <a:cs typeface="Arial Rounded MT Bold"/>
              </a:rPr>
              <a:t>ency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25" dirty="0">
                <a:latin typeface="+mj-lt"/>
                <a:cs typeface="Arial Rounded MT Bold"/>
              </a:rPr>
              <a:t>Bas</a:t>
            </a:r>
            <a:r>
              <a:rPr sz="2800" spc="-20" dirty="0">
                <a:latin typeface="+mj-lt"/>
                <a:cs typeface="Arial Rounded MT Bold"/>
              </a:rPr>
              <a:t>ic</a:t>
            </a:r>
            <a:r>
              <a:rPr sz="2800" spc="10" dirty="0">
                <a:latin typeface="+mj-lt"/>
                <a:cs typeface="Arial Rounded MT Bold"/>
              </a:rPr>
              <a:t> </a:t>
            </a:r>
            <a:r>
              <a:rPr sz="2800" spc="-30" dirty="0">
                <a:latin typeface="+mj-lt"/>
                <a:cs typeface="Arial Rounded MT Bold"/>
              </a:rPr>
              <a:t>D</a:t>
            </a:r>
            <a:r>
              <a:rPr sz="2800" spc="-20" dirty="0">
                <a:latin typeface="+mj-lt"/>
                <a:cs typeface="Arial Rounded MT Bold"/>
              </a:rPr>
              <a:t>is</a:t>
            </a:r>
            <a:r>
              <a:rPr sz="2800" spc="-35" dirty="0">
                <a:latin typeface="+mj-lt"/>
                <a:cs typeface="Arial Rounded MT Bold"/>
              </a:rPr>
              <a:t>a</a:t>
            </a:r>
            <a:r>
              <a:rPr sz="2800" spc="-20" dirty="0">
                <a:latin typeface="+mj-lt"/>
                <a:cs typeface="Arial Rounded MT Bold"/>
              </a:rPr>
              <a:t>s</a:t>
            </a:r>
            <a:r>
              <a:rPr sz="2800" spc="-25" dirty="0">
                <a:latin typeface="+mj-lt"/>
                <a:cs typeface="Arial Rounded MT Bold"/>
              </a:rPr>
              <a:t>te</a:t>
            </a:r>
            <a:r>
              <a:rPr sz="2800" spc="-15" dirty="0">
                <a:latin typeface="+mj-lt"/>
                <a:cs typeface="Arial Rounded MT Bold"/>
              </a:rPr>
              <a:t>r</a:t>
            </a:r>
            <a:r>
              <a:rPr sz="2800" spc="20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Life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Supp</a:t>
            </a:r>
            <a:r>
              <a:rPr sz="2800" spc="-15" dirty="0">
                <a:latin typeface="+mj-lt"/>
                <a:cs typeface="Arial Rounded MT Bold"/>
              </a:rPr>
              <a:t>ort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30" dirty="0">
                <a:latin typeface="+mj-lt"/>
                <a:cs typeface="Arial Rounded MT Bold"/>
              </a:rPr>
              <a:t>A</a:t>
            </a:r>
            <a:r>
              <a:rPr sz="2800" spc="-15" dirty="0">
                <a:latin typeface="+mj-lt"/>
                <a:cs typeface="Arial Rounded MT Bold"/>
              </a:rPr>
              <a:t>d</a:t>
            </a:r>
            <a:r>
              <a:rPr sz="2800" spc="-20" dirty="0">
                <a:latin typeface="+mj-lt"/>
                <a:cs typeface="Arial Rounded MT Bold"/>
              </a:rPr>
              <a:t>van</a:t>
            </a:r>
            <a:r>
              <a:rPr sz="2800" spc="-35" dirty="0">
                <a:latin typeface="+mj-lt"/>
                <a:cs typeface="Arial Rounded MT Bold"/>
              </a:rPr>
              <a:t>c</a:t>
            </a:r>
            <a:r>
              <a:rPr sz="2800" spc="-25" dirty="0">
                <a:latin typeface="+mj-lt"/>
                <a:cs typeface="Arial Rounded MT Bold"/>
              </a:rPr>
              <a:t>e</a:t>
            </a:r>
            <a:r>
              <a:rPr sz="2800" spc="-20" dirty="0">
                <a:latin typeface="+mj-lt"/>
                <a:cs typeface="Arial Rounded MT Bold"/>
              </a:rPr>
              <a:t>d</a:t>
            </a:r>
            <a:r>
              <a:rPr sz="2800" spc="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Di</a:t>
            </a:r>
            <a:r>
              <a:rPr sz="2800" spc="-35" dirty="0">
                <a:latin typeface="+mj-lt"/>
                <a:cs typeface="Arial Rounded MT Bold"/>
              </a:rPr>
              <a:t>s</a:t>
            </a:r>
            <a:r>
              <a:rPr sz="2800" spc="-25" dirty="0">
                <a:latin typeface="+mj-lt"/>
                <a:cs typeface="Arial Rounded MT Bold"/>
              </a:rPr>
              <a:t>aste</a:t>
            </a:r>
            <a:r>
              <a:rPr sz="2800" spc="-15" dirty="0">
                <a:latin typeface="+mj-lt"/>
                <a:cs typeface="Arial Rounded MT Bold"/>
              </a:rPr>
              <a:t>r</a:t>
            </a:r>
            <a:r>
              <a:rPr sz="2800" spc="20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Life</a:t>
            </a:r>
            <a:r>
              <a:rPr sz="2800" spc="1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Supp</a:t>
            </a:r>
            <a:r>
              <a:rPr sz="2800" spc="-15" dirty="0">
                <a:latin typeface="+mj-lt"/>
                <a:cs typeface="Arial Rounded MT Bold"/>
              </a:rPr>
              <a:t>ort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20" dirty="0">
                <a:latin typeface="+mj-lt"/>
                <a:cs typeface="Arial Rounded MT Bold"/>
              </a:rPr>
              <a:t>P</a:t>
            </a:r>
            <a:r>
              <a:rPr sz="2800" spc="-30" dirty="0">
                <a:latin typeface="+mj-lt"/>
                <a:cs typeface="Arial Rounded MT Bold"/>
              </a:rPr>
              <a:t>e</a:t>
            </a:r>
            <a:r>
              <a:rPr sz="2800" spc="-10" dirty="0">
                <a:latin typeface="+mj-lt"/>
                <a:cs typeface="Arial Rounded MT Bold"/>
              </a:rPr>
              <a:t>t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5" dirty="0">
                <a:latin typeface="+mj-lt"/>
                <a:cs typeface="Arial Rounded MT Bold"/>
              </a:rPr>
              <a:t>First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A</a:t>
            </a:r>
            <a:r>
              <a:rPr sz="2800" spc="-15" dirty="0">
                <a:latin typeface="+mj-lt"/>
                <a:cs typeface="Arial Rounded MT Bold"/>
              </a:rPr>
              <a:t>id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30" dirty="0">
                <a:latin typeface="+mj-lt"/>
                <a:cs typeface="Arial Rounded MT Bold"/>
              </a:rPr>
              <a:t>A</a:t>
            </a:r>
            <a:r>
              <a:rPr sz="2800" spc="-15" dirty="0">
                <a:latin typeface="+mj-lt"/>
                <a:cs typeface="Arial Rounded MT Bold"/>
              </a:rPr>
              <a:t>n</a:t>
            </a:r>
            <a:r>
              <a:rPr sz="2800" spc="-20" dirty="0">
                <a:latin typeface="+mj-lt"/>
                <a:cs typeface="Arial Rounded MT Bold"/>
              </a:rPr>
              <a:t>im</a:t>
            </a:r>
            <a:r>
              <a:rPr sz="2800" spc="-30" dirty="0">
                <a:latin typeface="+mj-lt"/>
                <a:cs typeface="Arial Rounded MT Bold"/>
              </a:rPr>
              <a:t>a</a:t>
            </a:r>
            <a:r>
              <a:rPr sz="2800" spc="-10" dirty="0">
                <a:latin typeface="+mj-lt"/>
                <a:cs typeface="Arial Rounded MT Bold"/>
              </a:rPr>
              <a:t>l</a:t>
            </a:r>
            <a:r>
              <a:rPr sz="2800" spc="15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Respons</a:t>
            </a:r>
            <a:r>
              <a:rPr sz="2800" spc="-20" dirty="0">
                <a:latin typeface="+mj-lt"/>
                <a:cs typeface="Arial Rounded MT Bold"/>
              </a:rPr>
              <a:t>e</a:t>
            </a:r>
            <a:r>
              <a:rPr sz="2800" spc="5" dirty="0">
                <a:latin typeface="+mj-lt"/>
                <a:cs typeface="Arial Rounded MT Bold"/>
              </a:rPr>
              <a:t> </a:t>
            </a:r>
            <a:r>
              <a:rPr sz="2800" spc="-10" dirty="0">
                <a:latin typeface="+mj-lt"/>
                <a:cs typeface="Arial Rounded MT Bold"/>
              </a:rPr>
              <a:t>I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35" dirty="0">
                <a:latin typeface="+mj-lt"/>
                <a:cs typeface="Arial Rounded MT Bold"/>
              </a:rPr>
              <a:t>a</a:t>
            </a:r>
            <a:r>
              <a:rPr sz="2800" spc="-20" dirty="0">
                <a:latin typeface="+mj-lt"/>
                <a:cs typeface="Arial Rounded MT Bold"/>
              </a:rPr>
              <a:t>nd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10" dirty="0">
                <a:latin typeface="+mj-lt"/>
                <a:cs typeface="Arial Rounded MT Bold"/>
              </a:rPr>
              <a:t>II</a:t>
            </a:r>
            <a:endParaRPr sz="2800" dirty="0">
              <a:latin typeface="+mj-lt"/>
              <a:cs typeface="Arial Rounded MT Bold"/>
            </a:endParaRPr>
          </a:p>
          <a:p>
            <a:pPr marL="358775" indent="-346075">
              <a:lnSpc>
                <a:spcPct val="100000"/>
              </a:lnSpc>
              <a:spcBef>
                <a:spcPts val="335"/>
              </a:spcBef>
              <a:buFont typeface="Arial Rounded MT Bold"/>
              <a:buChar char="•"/>
              <a:tabLst>
                <a:tab pos="359410" algn="l"/>
              </a:tabLst>
            </a:pPr>
            <a:r>
              <a:rPr sz="2800" spc="-15" dirty="0">
                <a:latin typeface="+mj-lt"/>
                <a:cs typeface="Arial Rounded MT Bold"/>
              </a:rPr>
              <a:t>Terrorism</a:t>
            </a:r>
            <a:r>
              <a:rPr sz="2800" spc="-5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Awaren</a:t>
            </a:r>
            <a:r>
              <a:rPr sz="2800" spc="-30" dirty="0">
                <a:latin typeface="+mj-lt"/>
                <a:cs typeface="Arial Rounded MT Bold"/>
              </a:rPr>
              <a:t>e</a:t>
            </a:r>
            <a:r>
              <a:rPr sz="2800" spc="-20" dirty="0">
                <a:latin typeface="+mj-lt"/>
                <a:cs typeface="Arial Rounded MT Bold"/>
              </a:rPr>
              <a:t>ss</a:t>
            </a:r>
            <a:r>
              <a:rPr sz="2800" spc="10" dirty="0">
                <a:latin typeface="+mj-lt"/>
                <a:cs typeface="Arial Rounded MT Bold"/>
              </a:rPr>
              <a:t> </a:t>
            </a:r>
            <a:r>
              <a:rPr sz="2800" spc="-25" dirty="0">
                <a:latin typeface="+mj-lt"/>
                <a:cs typeface="Arial Rounded MT Bold"/>
              </a:rPr>
              <a:t>an</a:t>
            </a:r>
            <a:r>
              <a:rPr sz="2800" spc="-20" dirty="0">
                <a:latin typeface="+mj-lt"/>
                <a:cs typeface="Arial Rounded MT Bold"/>
              </a:rPr>
              <a:t>d</a:t>
            </a:r>
            <a:r>
              <a:rPr sz="2800" spc="5" dirty="0">
                <a:latin typeface="+mj-lt"/>
                <a:cs typeface="Arial Rounded MT Bold"/>
              </a:rPr>
              <a:t> </a:t>
            </a:r>
            <a:r>
              <a:rPr sz="2800" spc="-20" dirty="0">
                <a:latin typeface="+mj-lt"/>
                <a:cs typeface="Arial Rounded MT Bold"/>
              </a:rPr>
              <a:t>Pr</a:t>
            </a:r>
            <a:r>
              <a:rPr sz="2800" spc="-35" dirty="0">
                <a:latin typeface="+mj-lt"/>
                <a:cs typeface="Arial Rounded MT Bold"/>
              </a:rPr>
              <a:t>e</a:t>
            </a:r>
            <a:r>
              <a:rPr sz="2800" spc="-20" dirty="0">
                <a:latin typeface="+mj-lt"/>
                <a:cs typeface="Arial Rounded MT Bold"/>
              </a:rPr>
              <a:t>ven</a:t>
            </a:r>
            <a:r>
              <a:rPr sz="2800" spc="-25" dirty="0">
                <a:latin typeface="+mj-lt"/>
                <a:cs typeface="Arial Rounded MT Bold"/>
              </a:rPr>
              <a:t>t</a:t>
            </a:r>
            <a:r>
              <a:rPr sz="2800" spc="-15" dirty="0">
                <a:latin typeface="+mj-lt"/>
                <a:cs typeface="Arial Rounded MT Bold"/>
              </a:rPr>
              <a:t>ion</a:t>
            </a:r>
            <a:endParaRPr sz="2800" dirty="0">
              <a:latin typeface="+mj-lt"/>
              <a:cs typeface="Arial Rounded MT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641544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00" algn="l">
              <a:lnSpc>
                <a:spcPct val="100000"/>
              </a:lnSpc>
            </a:pPr>
            <a:r>
              <a:rPr dirty="0">
                <a:latin typeface="+mj-lt"/>
              </a:rPr>
              <a:t>Liabi</a:t>
            </a:r>
            <a:r>
              <a:rPr spc="-20" dirty="0">
                <a:latin typeface="+mj-lt"/>
              </a:rPr>
              <a:t>l</a:t>
            </a:r>
            <a:r>
              <a:rPr dirty="0">
                <a:latin typeface="+mj-lt"/>
              </a:rPr>
              <a:t>ity</a:t>
            </a:r>
            <a:r>
              <a:rPr spc="-15" dirty="0">
                <a:latin typeface="+mj-lt"/>
              </a:rPr>
              <a:t> </a:t>
            </a:r>
            <a:r>
              <a:rPr dirty="0">
                <a:latin typeface="+mj-lt"/>
              </a:rPr>
              <a:t>Prot</a:t>
            </a:r>
            <a:r>
              <a:rPr spc="5" dirty="0">
                <a:latin typeface="+mj-lt"/>
              </a:rPr>
              <a:t>e</a:t>
            </a:r>
            <a:r>
              <a:rPr spc="-5" dirty="0">
                <a:latin typeface="+mj-lt"/>
              </a:rPr>
              <a:t>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878412"/>
            <a:ext cx="7134859" cy="3443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buFont typeface="Arial Rounded MT Bold"/>
              <a:buChar char="•"/>
              <a:tabLst>
                <a:tab pos="356235" algn="l"/>
              </a:tabLst>
            </a:pPr>
            <a:r>
              <a:rPr sz="2800" spc="-25" dirty="0">
                <a:cs typeface="Arial Rounded MT Bold"/>
              </a:rPr>
              <a:t>O</a:t>
            </a:r>
            <a:r>
              <a:rPr sz="2800" spc="-15" dirty="0">
                <a:cs typeface="Arial Rounded MT Bold"/>
              </a:rPr>
              <a:t>hio </a:t>
            </a:r>
            <a:r>
              <a:rPr sz="2800" spc="-20" dirty="0">
                <a:cs typeface="Arial Rounded MT Bold"/>
              </a:rPr>
              <a:t>Revis</a:t>
            </a:r>
            <a:r>
              <a:rPr sz="2800" spc="-30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d</a:t>
            </a:r>
            <a:r>
              <a:rPr sz="2800" spc="2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Cod</a:t>
            </a:r>
            <a:r>
              <a:rPr sz="2800" spc="-20" dirty="0">
                <a:cs typeface="Arial Rounded MT Bold"/>
              </a:rPr>
              <a:t>e</a:t>
            </a:r>
            <a:r>
              <a:rPr sz="2800" spc="5" dirty="0">
                <a:cs typeface="Arial Rounded MT Bold"/>
              </a:rPr>
              <a:t> </a:t>
            </a:r>
            <a:r>
              <a:rPr lang="en-US" sz="2800" dirty="0"/>
              <a:t>5502.281</a:t>
            </a:r>
          </a:p>
          <a:p>
            <a:pPr marL="355600" indent="-342900">
              <a:lnSpc>
                <a:spcPct val="100000"/>
              </a:lnSpc>
              <a:buFont typeface="Arial Rounded MT Bold"/>
              <a:buChar char="•"/>
              <a:tabLst>
                <a:tab pos="356235" algn="l"/>
              </a:tabLst>
            </a:pPr>
            <a:endParaRPr sz="2800" dirty="0">
              <a:cs typeface="Arial Rounded MT Bold"/>
            </a:endParaRPr>
          </a:p>
          <a:p>
            <a:pPr marL="355600" marR="833119" indent="-342900">
              <a:lnSpc>
                <a:spcPct val="90000"/>
              </a:lnSpc>
              <a:spcBef>
                <a:spcPts val="670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z="2800" spc="-15" dirty="0">
                <a:cs typeface="Arial Rounded MT Bold"/>
              </a:rPr>
              <a:t>Provides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liabil</a:t>
            </a:r>
            <a:r>
              <a:rPr sz="2800" spc="-20" dirty="0">
                <a:cs typeface="Arial Rounded MT Bold"/>
              </a:rPr>
              <a:t>i</a:t>
            </a:r>
            <a:r>
              <a:rPr sz="2800" spc="-15" dirty="0">
                <a:cs typeface="Arial Rounded MT Bold"/>
              </a:rPr>
              <a:t>ty</a:t>
            </a:r>
            <a:r>
              <a:rPr sz="2800" spc="3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protec</a:t>
            </a:r>
            <a:r>
              <a:rPr sz="2800" spc="-30" dirty="0">
                <a:cs typeface="Arial Rounded MT Bold"/>
              </a:rPr>
              <a:t>t</a:t>
            </a:r>
            <a:r>
              <a:rPr sz="2800" spc="-15" dirty="0">
                <a:cs typeface="Arial Rounded MT Bold"/>
              </a:rPr>
              <a:t>ion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durin</a:t>
            </a:r>
            <a:r>
              <a:rPr sz="2800" spc="-20" dirty="0">
                <a:cs typeface="Arial Rounded MT Bold"/>
              </a:rPr>
              <a:t>g</a:t>
            </a:r>
            <a:r>
              <a:rPr sz="2800" spc="-10" dirty="0">
                <a:cs typeface="Arial Rounded MT Bold"/>
              </a:rPr>
              <a:t> </a:t>
            </a:r>
            <a:r>
              <a:rPr sz="2800" spc="-30" dirty="0">
                <a:cs typeface="Arial Rounded MT Bold"/>
              </a:rPr>
              <a:t>eme</a:t>
            </a:r>
            <a:r>
              <a:rPr sz="2800" spc="-15" dirty="0">
                <a:cs typeface="Arial Rounded MT Bold"/>
              </a:rPr>
              <a:t>rgenci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s,</a:t>
            </a:r>
            <a:r>
              <a:rPr sz="2800" spc="2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disa</a:t>
            </a:r>
            <a:r>
              <a:rPr sz="2800" spc="-30" dirty="0">
                <a:cs typeface="Arial Rounded MT Bold"/>
              </a:rPr>
              <a:t>s</a:t>
            </a:r>
            <a:r>
              <a:rPr sz="2800" spc="-10" dirty="0">
                <a:cs typeface="Arial Rounded MT Bold"/>
              </a:rPr>
              <a:t>t</a:t>
            </a:r>
            <a:r>
              <a:rPr sz="2800" spc="-35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rs,</a:t>
            </a:r>
            <a:r>
              <a:rPr sz="2800" spc="2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drills</a:t>
            </a:r>
            <a:r>
              <a:rPr sz="2800" spc="-5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and</a:t>
            </a:r>
            <a:r>
              <a:rPr sz="2800" spc="-15" dirty="0">
                <a:cs typeface="Arial Rounded MT Bold"/>
              </a:rPr>
              <a:t> </a:t>
            </a:r>
            <a:r>
              <a:rPr sz="2800" spc="-15" dirty="0" smtClean="0">
                <a:cs typeface="Arial Rounded MT Bold"/>
              </a:rPr>
              <a:t>tr</a:t>
            </a:r>
            <a:r>
              <a:rPr sz="2800" spc="-35" dirty="0" smtClean="0">
                <a:cs typeface="Arial Rounded MT Bold"/>
              </a:rPr>
              <a:t>a</a:t>
            </a:r>
            <a:r>
              <a:rPr sz="2800" spc="-15" dirty="0" smtClean="0">
                <a:cs typeface="Arial Rounded MT Bold"/>
              </a:rPr>
              <a:t>inings</a:t>
            </a:r>
            <a:endParaRPr sz="2800" dirty="0">
              <a:cs typeface="Arial Rounded MT Bold"/>
            </a:endParaRPr>
          </a:p>
          <a:p>
            <a:pPr marL="355600" marR="339725" indent="-342900">
              <a:lnSpc>
                <a:spcPts val="3020"/>
              </a:lnSpc>
              <a:spcBef>
                <a:spcPts val="720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z="2800" spc="-15" dirty="0">
                <a:cs typeface="Arial Rounded MT Bold"/>
              </a:rPr>
              <a:t>Volunte</a:t>
            </a:r>
            <a:r>
              <a:rPr sz="2800" spc="-30" dirty="0">
                <a:cs typeface="Arial Rounded MT Bold"/>
              </a:rPr>
              <a:t>e</a:t>
            </a:r>
            <a:r>
              <a:rPr sz="2800" spc="-15" dirty="0">
                <a:cs typeface="Arial Rounded MT Bold"/>
              </a:rPr>
              <a:t>r</a:t>
            </a:r>
            <a:r>
              <a:rPr sz="2800" spc="1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info</a:t>
            </a:r>
            <a:r>
              <a:rPr sz="2800" spc="-20" dirty="0">
                <a:cs typeface="Arial Rounded MT Bold"/>
              </a:rPr>
              <a:t>rma</a:t>
            </a:r>
            <a:r>
              <a:rPr sz="2800" spc="-25" dirty="0">
                <a:cs typeface="Arial Rounded MT Bold"/>
              </a:rPr>
              <a:t>t</a:t>
            </a:r>
            <a:r>
              <a:rPr sz="2800" spc="-15" dirty="0">
                <a:cs typeface="Arial Rounded MT Bold"/>
              </a:rPr>
              <a:t>ion</a:t>
            </a:r>
            <a:r>
              <a:rPr sz="2800" spc="10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protec</a:t>
            </a:r>
            <a:r>
              <a:rPr sz="2800" spc="-30" dirty="0">
                <a:cs typeface="Arial Rounded MT Bold"/>
              </a:rPr>
              <a:t>t</a:t>
            </a:r>
            <a:r>
              <a:rPr sz="2800" spc="-2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d</a:t>
            </a:r>
            <a:r>
              <a:rPr sz="2800" spc="1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from</a:t>
            </a:r>
            <a:r>
              <a:rPr sz="2800" spc="-15" dirty="0">
                <a:cs typeface="Arial Rounded MT Bold"/>
              </a:rPr>
              <a:t> public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disclosure</a:t>
            </a:r>
            <a:endParaRPr sz="2800" dirty="0">
              <a:cs typeface="Arial Rounded MT Bold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 Rounded MT Bold"/>
              <a:buChar char="•"/>
              <a:tabLst>
                <a:tab pos="356235" algn="l"/>
              </a:tabLst>
            </a:pPr>
            <a:r>
              <a:rPr sz="2800" spc="-20" dirty="0">
                <a:cs typeface="Arial Rounded MT Bold"/>
              </a:rPr>
              <a:t>Must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b</a:t>
            </a:r>
            <a:r>
              <a:rPr sz="2800" spc="-20" dirty="0">
                <a:cs typeface="Arial Rounded MT Bold"/>
              </a:rPr>
              <a:t>e</a:t>
            </a:r>
            <a:r>
              <a:rPr sz="2800" spc="-5" dirty="0">
                <a:cs typeface="Arial Rounded MT Bold"/>
              </a:rPr>
              <a:t> </a:t>
            </a:r>
            <a:r>
              <a:rPr sz="2800" spc="-15" dirty="0">
                <a:cs typeface="Arial Rounded MT Bold"/>
              </a:rPr>
              <a:t>regist</a:t>
            </a:r>
            <a:r>
              <a:rPr sz="2800" spc="-35" dirty="0">
                <a:cs typeface="Arial Rounded MT Bold"/>
              </a:rPr>
              <a:t>e</a:t>
            </a:r>
            <a:r>
              <a:rPr sz="2800" spc="-20" dirty="0">
                <a:cs typeface="Arial Rounded MT Bold"/>
              </a:rPr>
              <a:t>red</a:t>
            </a:r>
            <a:r>
              <a:rPr sz="2800" spc="15" dirty="0">
                <a:cs typeface="Arial Rounded MT Bold"/>
              </a:rPr>
              <a:t> </a:t>
            </a:r>
            <a:r>
              <a:rPr sz="2800" spc="-20" dirty="0">
                <a:cs typeface="Arial Rounded MT Bold"/>
              </a:rPr>
              <a:t>wi</a:t>
            </a:r>
            <a:r>
              <a:rPr sz="2800" spc="-25" dirty="0">
                <a:cs typeface="Arial Rounded MT Bold"/>
              </a:rPr>
              <a:t>t</a:t>
            </a:r>
            <a:r>
              <a:rPr sz="2800" spc="-20" dirty="0">
                <a:cs typeface="Arial Rounded MT Bold"/>
              </a:rPr>
              <a:t>h</a:t>
            </a:r>
            <a:r>
              <a:rPr sz="2800" spc="20" dirty="0">
                <a:cs typeface="Arial Rounded MT Bold"/>
              </a:rPr>
              <a:t> </a:t>
            </a:r>
            <a:r>
              <a:rPr sz="2800" spc="-25" dirty="0">
                <a:cs typeface="Arial Rounded MT Bold"/>
              </a:rPr>
              <a:t>O</a:t>
            </a:r>
            <a:r>
              <a:rPr sz="2800" spc="-15" dirty="0">
                <a:cs typeface="Arial Rounded MT Bold"/>
              </a:rPr>
              <a:t>hio </a:t>
            </a:r>
            <a:r>
              <a:rPr sz="2800" spc="-25" dirty="0" smtClean="0">
                <a:cs typeface="Arial Rounded MT Bold"/>
              </a:rPr>
              <a:t>Respo</a:t>
            </a:r>
            <a:r>
              <a:rPr sz="2800" spc="-10" dirty="0" smtClean="0">
                <a:cs typeface="Arial Rounded MT Bold"/>
              </a:rPr>
              <a:t>n</a:t>
            </a:r>
            <a:r>
              <a:rPr sz="2800" spc="-20" dirty="0" smtClean="0">
                <a:cs typeface="Arial Rounded MT Bold"/>
              </a:rPr>
              <a:t>ds</a:t>
            </a:r>
            <a:endParaRPr sz="2800" dirty="0">
              <a:cs typeface="Arial Rounded MT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88235">
              <a:lnSpc>
                <a:spcPts val="5205"/>
              </a:lnSpc>
            </a:pPr>
            <a:r>
              <a:rPr dirty="0">
                <a:latin typeface="+mj-lt"/>
              </a:rPr>
              <a:t>Questions?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3399" y="1727588"/>
            <a:ext cx="8077200" cy="1677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lang="en-US" spc="-5" dirty="0" smtClean="0"/>
              <a:t>Jason Nehal</a:t>
            </a:r>
            <a:endParaRPr dirty="0"/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u="heavy" dirty="0">
                <a:solidFill>
                  <a:srgbClr val="009999"/>
                </a:solidFill>
                <a:hlinkClick r:id="rId3"/>
              </a:rPr>
              <a:t>mrc@ccbh</a:t>
            </a:r>
            <a:r>
              <a:rPr u="heavy" spc="-5" dirty="0">
                <a:solidFill>
                  <a:srgbClr val="009999"/>
                </a:solidFill>
                <a:hlinkClick r:id="rId3"/>
              </a:rPr>
              <a:t>.</a:t>
            </a:r>
            <a:r>
              <a:rPr u="heavy" dirty="0">
                <a:solidFill>
                  <a:srgbClr val="009999"/>
                </a:solidFill>
                <a:hlinkClick r:id="rId3"/>
              </a:rPr>
              <a:t>net</a:t>
            </a:r>
          </a:p>
          <a:p>
            <a:pPr algn="ctr">
              <a:lnSpc>
                <a:spcPts val="3785"/>
              </a:lnSpc>
              <a:spcBef>
                <a:spcPts val="770"/>
              </a:spcBef>
            </a:pPr>
            <a:r>
              <a:rPr spc="-5" dirty="0"/>
              <a:t>21</a:t>
            </a:r>
            <a:r>
              <a:rPr dirty="0"/>
              <a:t>6</a:t>
            </a:r>
            <a:r>
              <a:rPr spc="-20" dirty="0"/>
              <a:t> </a:t>
            </a:r>
            <a:r>
              <a:rPr spc="-5" dirty="0" smtClean="0"/>
              <a:t>20</a:t>
            </a:r>
            <a:r>
              <a:rPr spc="15" dirty="0" smtClean="0"/>
              <a:t>1</a:t>
            </a:r>
            <a:r>
              <a:rPr dirty="0" smtClean="0"/>
              <a:t>-</a:t>
            </a:r>
            <a:r>
              <a:rPr spc="-5" dirty="0" smtClean="0"/>
              <a:t>20</a:t>
            </a:r>
            <a:r>
              <a:rPr spc="-15" dirty="0" smtClean="0"/>
              <a:t>0</a:t>
            </a:r>
            <a:r>
              <a:rPr dirty="0" smtClean="0"/>
              <a:t>1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962400"/>
            <a:ext cx="289560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67" y="4343401"/>
            <a:ext cx="19431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4343401"/>
            <a:ext cx="2276189" cy="1900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2207"/>
            <a:ext cx="80721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3325">
              <a:lnSpc>
                <a:spcPct val="100000"/>
              </a:lnSpc>
            </a:pPr>
            <a:r>
              <a:rPr dirty="0">
                <a:latin typeface="+mj-lt"/>
              </a:rPr>
              <a:t>Interested?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1776356"/>
            <a:ext cx="6703695" cy="340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3200" spc="-5" dirty="0" smtClean="0">
                <a:cs typeface="Arial Rounded MT Bold"/>
              </a:rPr>
              <a:t>Complete the interest form</a:t>
            </a:r>
            <a:r>
              <a:rPr sz="3200" spc="-20" dirty="0" smtClean="0">
                <a:cs typeface="Arial Rounded MT Bold"/>
              </a:rPr>
              <a:t> </a:t>
            </a:r>
            <a:r>
              <a:rPr sz="3200" dirty="0">
                <a:cs typeface="Arial Rounded MT Bold"/>
              </a:rPr>
              <a:t>for</a:t>
            </a:r>
            <a:r>
              <a:rPr sz="3200" spc="-15" dirty="0">
                <a:cs typeface="Arial Rounded MT Bold"/>
              </a:rPr>
              <a:t> </a:t>
            </a:r>
            <a:r>
              <a:rPr sz="3200" dirty="0">
                <a:cs typeface="Arial Rounded MT Bold"/>
              </a:rPr>
              <a:t>the </a:t>
            </a:r>
            <a:r>
              <a:rPr sz="3200" spc="-5" dirty="0">
                <a:cs typeface="Arial Rounded MT Bold"/>
              </a:rPr>
              <a:t>Cuyah</a:t>
            </a:r>
            <a:r>
              <a:rPr sz="3200" spc="-10" dirty="0">
                <a:cs typeface="Arial Rounded MT Bold"/>
              </a:rPr>
              <a:t>o</a:t>
            </a:r>
            <a:r>
              <a:rPr sz="3200" dirty="0">
                <a:cs typeface="Arial Rounded MT Bold"/>
              </a:rPr>
              <a:t>ga </a:t>
            </a:r>
            <a:r>
              <a:rPr sz="3200" spc="-5" dirty="0" smtClean="0">
                <a:cs typeface="Arial Rounded MT Bold"/>
              </a:rPr>
              <a:t>Co</a:t>
            </a:r>
            <a:r>
              <a:rPr sz="3200" spc="-15" dirty="0" smtClean="0">
                <a:cs typeface="Arial Rounded MT Bold"/>
              </a:rPr>
              <a:t>u</a:t>
            </a:r>
            <a:r>
              <a:rPr sz="3200" dirty="0" smtClean="0">
                <a:cs typeface="Arial Rounded MT Bold"/>
              </a:rPr>
              <a:t>nty</a:t>
            </a:r>
            <a:r>
              <a:rPr lang="en-US" sz="3200" dirty="0" smtClean="0">
                <a:cs typeface="Arial Rounded MT Bold"/>
              </a:rPr>
              <a:t> </a:t>
            </a:r>
            <a:r>
              <a:rPr sz="3200" dirty="0" smtClean="0">
                <a:cs typeface="Arial Rounded MT Bold"/>
              </a:rPr>
              <a:t>Medical</a:t>
            </a:r>
            <a:r>
              <a:rPr sz="3200" spc="-35" dirty="0" smtClean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Res</a:t>
            </a:r>
            <a:r>
              <a:rPr sz="3200" spc="5" dirty="0">
                <a:cs typeface="Arial Rounded MT Bold"/>
              </a:rPr>
              <a:t>e</a:t>
            </a:r>
            <a:r>
              <a:rPr sz="3200" dirty="0">
                <a:cs typeface="Arial Rounded MT Bold"/>
              </a:rPr>
              <a:t>rve</a:t>
            </a:r>
            <a:r>
              <a:rPr sz="3200" spc="-30" dirty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Corp</a:t>
            </a:r>
            <a:r>
              <a:rPr sz="3200" dirty="0">
                <a:cs typeface="Arial Rounded MT Bold"/>
              </a:rPr>
              <a:t>s</a:t>
            </a:r>
            <a:r>
              <a:rPr sz="3200" spc="5" dirty="0">
                <a:cs typeface="Arial Rounded MT Bold"/>
              </a:rPr>
              <a:t> </a:t>
            </a:r>
            <a:r>
              <a:rPr sz="3200" spc="-5" dirty="0">
                <a:cs typeface="Arial Rounded MT Bold"/>
              </a:rPr>
              <a:t>at</a:t>
            </a:r>
            <a:r>
              <a:rPr sz="3200" spc="-5" dirty="0" smtClean="0">
                <a:cs typeface="Arial Rounded MT Bold"/>
              </a:rPr>
              <a:t>:</a:t>
            </a:r>
            <a:r>
              <a:rPr lang="en-US" sz="3200" spc="-5" dirty="0" smtClean="0">
                <a:cs typeface="Arial Rounded MT Bold"/>
              </a:rPr>
              <a:t/>
            </a:r>
            <a:br>
              <a:rPr lang="en-US" sz="3200" spc="-5" dirty="0" smtClean="0">
                <a:cs typeface="Arial Rounded MT Bold"/>
              </a:rPr>
            </a:br>
            <a:r>
              <a:rPr lang="en-US" sz="3200" spc="-5" dirty="0">
                <a:cs typeface="Arial Rounded MT Bold"/>
              </a:rPr>
              <a:t/>
            </a:r>
            <a:br>
              <a:rPr lang="en-US" sz="3200" spc="-5" dirty="0">
                <a:cs typeface="Arial Rounded MT Bold"/>
              </a:rPr>
            </a:br>
            <a:r>
              <a:rPr lang="en-US" sz="3200" spc="-5" dirty="0">
                <a:cs typeface="Arial Rounded MT Bold"/>
              </a:rPr>
              <a:t>https://ccbh.net/mrc-volunteer-interest-form/</a:t>
            </a:r>
            <a:endParaRPr sz="3200" dirty="0"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 dirty="0">
              <a:latin typeface="Times New Roman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733800"/>
            <a:ext cx="3352800" cy="335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6720</TotalTime>
  <Words>578</Words>
  <Application>Microsoft Office PowerPoint</Application>
  <PresentationFormat>On-screen Show (4:3)</PresentationFormat>
  <Paragraphs>124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 Rounded MT Bold</vt:lpstr>
      <vt:lpstr>Calibri</vt:lpstr>
      <vt:lpstr>Times New Roman</vt:lpstr>
      <vt:lpstr>Office Theme</vt:lpstr>
      <vt:lpstr>PowerPoint Presentation</vt:lpstr>
      <vt:lpstr>History</vt:lpstr>
      <vt:lpstr>Mission</vt:lpstr>
      <vt:lpstr>MRC Affiliation</vt:lpstr>
      <vt:lpstr>MRC Concept</vt:lpstr>
      <vt:lpstr>Volunteers Needed</vt:lpstr>
      <vt:lpstr>PowerPoint Presentation</vt:lpstr>
      <vt:lpstr>Cuyahoga County MRC</vt:lpstr>
      <vt:lpstr>Local Initiatives</vt:lpstr>
      <vt:lpstr>Local Initiatives</vt:lpstr>
      <vt:lpstr>Local Initiatives</vt:lpstr>
      <vt:lpstr>Core Competencies</vt:lpstr>
      <vt:lpstr>Required Training</vt:lpstr>
      <vt:lpstr>Optional Training</vt:lpstr>
      <vt:lpstr>Liability Protection</vt:lpstr>
      <vt:lpstr>Questions?</vt:lpstr>
      <vt:lpstr>Interested?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rebeccahysing</dc:creator>
  <cp:lastModifiedBy>Jason Nehal</cp:lastModifiedBy>
  <cp:revision>19</cp:revision>
  <dcterms:created xsi:type="dcterms:W3CDTF">2024-10-31T14:15:11Z</dcterms:created>
  <dcterms:modified xsi:type="dcterms:W3CDTF">2025-03-21T14:37:33Z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2011-11-03T00:00:00Z</vt:filetime>
  </property>
  <property fmtid="{D5CDD505-2E9C-101B-9397-08002B2CF9AE}" pid="3" name="LastSaved">
    <vt:filetime>2024-10-31T00:00:00Z</vt:filetime>
  </property>
</Properties>
</file>