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  <p:sldMasterId id="2147483711" r:id="rId2"/>
    <p:sldMasterId id="2147483726" r:id="rId3"/>
  </p:sldMasterIdLst>
  <p:notesMasterIdLst>
    <p:notesMasterId r:id="rId21"/>
  </p:notesMasterIdLst>
  <p:handoutMasterIdLst>
    <p:handoutMasterId r:id="rId22"/>
  </p:handoutMasterIdLst>
  <p:sldIdLst>
    <p:sldId id="270" r:id="rId4"/>
    <p:sldId id="302" r:id="rId5"/>
    <p:sldId id="303" r:id="rId6"/>
    <p:sldId id="295" r:id="rId7"/>
    <p:sldId id="314" r:id="rId8"/>
    <p:sldId id="304" r:id="rId9"/>
    <p:sldId id="294" r:id="rId10"/>
    <p:sldId id="300" r:id="rId11"/>
    <p:sldId id="281" r:id="rId12"/>
    <p:sldId id="311" r:id="rId13"/>
    <p:sldId id="291" r:id="rId14"/>
    <p:sldId id="313" r:id="rId15"/>
    <p:sldId id="310" r:id="rId16"/>
    <p:sldId id="315" r:id="rId17"/>
    <p:sldId id="305" r:id="rId18"/>
    <p:sldId id="301" r:id="rId19"/>
    <p:sldId id="269" r:id="rId20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4693" autoAdjust="0"/>
  </p:normalViewPr>
  <p:slideViewPr>
    <p:cSldViewPr>
      <p:cViewPr varScale="1">
        <p:scale>
          <a:sx n="84" d="100"/>
          <a:sy n="84" d="100"/>
        </p:scale>
        <p:origin x="153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344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Eligibility Requirements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HIV Status</c:v>
                </c:pt>
                <c:pt idx="1">
                  <c:v>Income</c:v>
                </c:pt>
                <c:pt idx="2">
                  <c:v>Residency</c:v>
                </c:pt>
                <c:pt idx="3">
                  <c:v>Insurance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B-4BAD-8E33-68B80BF10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EABBA0-F920-0748-BDDB-39D6E7FBCC1E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D30995-8CAE-A547-A6DD-E616B38B3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294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199235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1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8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0328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4" y="617308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9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3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6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2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dirty="0"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cb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9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dirty="0"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47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4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2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1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3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5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rgbClr val="1357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mallicon_RGB_7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486400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9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9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rgbClr val="1357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mallicon_RGB_72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486400"/>
            <a:ext cx="736600" cy="736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5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92620E80-1BE8-114F-ADF0-893AE1041C4A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32557B0-DCB5-C84A-9910-2E3FF950C8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rgbClr val="1357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mallicon_RGB_72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486400"/>
            <a:ext cx="736600" cy="736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legallee@ccbh.ne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hyperlink" Target="mailto:dlegallee@ccbh.ne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bh.net/ryan-whit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legallee@ccbh.ne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vector_tag_addres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95" b="-30595"/>
          <a:stretch>
            <a:fillRect/>
          </a:stretch>
        </p:blipFill>
        <p:spPr>
          <a:xfrm>
            <a:off x="381000" y="304800"/>
            <a:ext cx="8421688" cy="3657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4495800"/>
            <a:ext cx="5337049" cy="192741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Danielle LeGallee</a:t>
            </a:r>
          </a:p>
          <a:p>
            <a:pPr algn="ctr"/>
            <a:r>
              <a:rPr lang="en-US" sz="2400" b="1" dirty="0" smtClean="0"/>
              <a:t>Grant Coordinator</a:t>
            </a:r>
          </a:p>
          <a:p>
            <a:pPr algn="ctr"/>
            <a:r>
              <a:rPr lang="en-US" sz="2400" b="1" dirty="0" smtClean="0">
                <a:hlinkClick r:id="rId3"/>
              </a:rPr>
              <a:t>dlegallee@ccbh.net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October 25, 2021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334000"/>
            <a:ext cx="1790792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851"/>
            <a:ext cx="8382000" cy="64900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9400" y="4191000"/>
            <a:ext cx="1390650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486400"/>
            <a:ext cx="447258" cy="699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Eligibility Responsibility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3487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“...</a:t>
            </a:r>
            <a:r>
              <a:rPr lang="en-US" sz="2000" dirty="0"/>
              <a:t>the responsibility for documenting the provision of allowable services to eligible clients </a:t>
            </a:r>
            <a:r>
              <a:rPr lang="en-US" sz="2000" u="sng" dirty="0"/>
              <a:t>rests with the agency providing services</a:t>
            </a:r>
            <a:r>
              <a:rPr lang="en-US" sz="2000" dirty="0"/>
              <a:t>.”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Review documents BEFORE seeing clients.</a:t>
            </a:r>
          </a:p>
          <a:p>
            <a:pPr lvl="1"/>
            <a:r>
              <a:rPr lang="en-US" sz="1800" dirty="0" smtClean="0"/>
              <a:t>Are </a:t>
            </a:r>
            <a:r>
              <a:rPr lang="en-US" sz="1800" dirty="0"/>
              <a:t>eligibility requirements met? </a:t>
            </a:r>
            <a:r>
              <a:rPr lang="en-US" sz="1800" dirty="0" smtClean="0"/>
              <a:t>Is </a:t>
            </a:r>
            <a:r>
              <a:rPr lang="en-US" sz="1800" dirty="0"/>
              <a:t>eligibility current</a:t>
            </a:r>
            <a:r>
              <a:rPr lang="en-US" sz="1800" dirty="0" smtClean="0"/>
              <a:t>?</a:t>
            </a:r>
          </a:p>
          <a:p>
            <a:pPr lvl="1"/>
            <a:r>
              <a:rPr lang="en-US" sz="1800" dirty="0" smtClean="0"/>
              <a:t>View the uploaded files to ensure that they are correct, </a:t>
            </a:r>
            <a:r>
              <a:rPr lang="en-US" sz="1800" b="1" dirty="0" smtClean="0"/>
              <a:t>do not just look at the dates the files were uploaded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000" dirty="0" smtClean="0"/>
              <a:t>Documents should be uploaded within </a:t>
            </a:r>
            <a:r>
              <a:rPr lang="en-US" sz="2000" b="1" dirty="0"/>
              <a:t>3</a:t>
            </a:r>
            <a:r>
              <a:rPr lang="en-US" sz="2000" b="1" dirty="0" smtClean="0"/>
              <a:t> business days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This is important to ensure that another provider does not complete a duplicate eligibility application because yours was not uploaded.</a:t>
            </a:r>
          </a:p>
          <a:p>
            <a:endParaRPr lang="en-US" sz="2000" dirty="0" smtClean="0"/>
          </a:p>
          <a:p>
            <a:r>
              <a:rPr lang="en-US" sz="2000" dirty="0" smtClean="0"/>
              <a:t>Agencies cannot delete files in </a:t>
            </a:r>
            <a:r>
              <a:rPr lang="en-US" sz="2000" dirty="0" err="1" smtClean="0"/>
              <a:t>CAREWare</a:t>
            </a:r>
            <a:r>
              <a:rPr lang="en-US" sz="2000" dirty="0" smtClean="0"/>
              <a:t>.</a:t>
            </a:r>
          </a:p>
          <a:p>
            <a:pPr marL="857250" lvl="1" indent="-457200">
              <a:buFont typeface="Arial" panose="020B0604020202020204" pitchFamily="34" charset="0"/>
              <a:buChar char="ꟷ"/>
            </a:pPr>
            <a:r>
              <a:rPr lang="en-US" sz="1800" dirty="0" smtClean="0"/>
              <a:t>If a file needs to be deleted, please reach out to the CCBH </a:t>
            </a:r>
            <a:r>
              <a:rPr lang="en-US" sz="1800" dirty="0" err="1" smtClean="0"/>
              <a:t>CAREWare</a:t>
            </a:r>
            <a:r>
              <a:rPr lang="en-US" sz="1800" dirty="0" smtClean="0"/>
              <a:t> contact:</a:t>
            </a:r>
          </a:p>
          <a:p>
            <a:pPr marL="400050" lvl="1" indent="0">
              <a:buNone/>
            </a:pPr>
            <a:r>
              <a:rPr lang="en-US" sz="1800" b="1" dirty="0"/>
              <a:t>		</a:t>
            </a:r>
            <a:r>
              <a:rPr lang="en-US" sz="1800" b="1" dirty="0" smtClean="0"/>
              <a:t>Danielle LeGallee at </a:t>
            </a:r>
            <a:r>
              <a:rPr lang="en-US" sz="1800" b="1" dirty="0" smtClean="0">
                <a:hlinkClick r:id="rId4"/>
              </a:rPr>
              <a:t>dlegallee@ccbh.net</a:t>
            </a:r>
            <a:r>
              <a:rPr lang="en-US" sz="1800" b="1" dirty="0" smtClean="0"/>
              <a:t> or 216-201-2000 x1366.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dirty="0" smtClean="0"/>
              <a:t>Step by step instructions in </a:t>
            </a:r>
            <a:r>
              <a:rPr lang="en-US" sz="2000" dirty="0" err="1" smtClean="0"/>
              <a:t>CAREWare</a:t>
            </a:r>
            <a:r>
              <a:rPr lang="en-US" sz="2000" dirty="0" smtClean="0"/>
              <a:t> </a:t>
            </a:r>
            <a:r>
              <a:rPr lang="en-US" sz="2000" dirty="0" smtClean="0"/>
              <a:t>Manual                              </a:t>
            </a:r>
            <a:r>
              <a:rPr lang="en-US" sz="2000" dirty="0" smtClean="0"/>
              <a:t>(starts on page 19).</a:t>
            </a: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486400"/>
            <a:ext cx="447258" cy="699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86400"/>
            <a:ext cx="1790792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2021 Eligibility Monitoring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2021 </a:t>
            </a:r>
            <a:r>
              <a:rPr lang="en-US" sz="2400" dirty="0"/>
              <a:t>e</a:t>
            </a:r>
            <a:r>
              <a:rPr lang="en-US" sz="2400" dirty="0" smtClean="0"/>
              <a:t>ligibility monitoring will be adhering to the former guidelines.</a:t>
            </a:r>
          </a:p>
          <a:p>
            <a:pPr lvl="1"/>
            <a:r>
              <a:rPr lang="en-US" sz="2000" dirty="0" err="1" smtClean="0"/>
              <a:t>ie</a:t>
            </a:r>
            <a:r>
              <a:rPr lang="en-US" sz="2000" dirty="0" smtClean="0"/>
              <a:t>. Eligibility established every 6 months.</a:t>
            </a:r>
          </a:p>
          <a:p>
            <a:pPr lvl="1"/>
            <a:r>
              <a:rPr lang="en-US" sz="2000" dirty="0" smtClean="0"/>
              <a:t>Next eligibility monitoring will be in accordance with the new guidelines. </a:t>
            </a:r>
            <a:endParaRPr lang="en-US" sz="2000" dirty="0"/>
          </a:p>
          <a:p>
            <a:endParaRPr lang="en-US" sz="2400" b="1" dirty="0" smtClean="0"/>
          </a:p>
          <a:p>
            <a:r>
              <a:rPr lang="en-US" sz="2400" dirty="0" smtClean="0"/>
              <a:t>Agencies are still responsible for ensuring that </a:t>
            </a:r>
            <a:r>
              <a:rPr lang="en-US" sz="2400" b="1" dirty="0" smtClean="0"/>
              <a:t>all client information is updated in </a:t>
            </a:r>
            <a:r>
              <a:rPr lang="en-US" sz="2400" b="1" dirty="0" err="1" smtClean="0"/>
              <a:t>CAREWare</a:t>
            </a:r>
            <a:r>
              <a:rPr lang="en-US" sz="2400" b="1" dirty="0" smtClean="0"/>
              <a:t> before providing services.</a:t>
            </a:r>
          </a:p>
          <a:p>
            <a:pPr lvl="1"/>
            <a:r>
              <a:rPr lang="en-US" sz="2000" dirty="0" smtClean="0"/>
              <a:t>Again, double check the files that are currently in the          client’s record to ensure they are the correct                documents.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86400"/>
            <a:ext cx="1790792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97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8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Frequent Mistakes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81200"/>
            <a:ext cx="7848600" cy="4572000"/>
          </a:xfrm>
        </p:spPr>
        <p:txBody>
          <a:bodyPr>
            <a:noAutofit/>
          </a:bodyPr>
          <a:lstStyle/>
          <a:p>
            <a:r>
              <a:rPr lang="en-US" sz="1600" dirty="0" smtClean="0"/>
              <a:t>Re-uploading the exact same file that was uploaded at last recertification.</a:t>
            </a:r>
          </a:p>
          <a:p>
            <a:pPr lvl="1"/>
            <a:r>
              <a:rPr lang="en-US" sz="1400" dirty="0" smtClean="0"/>
              <a:t>Need updated documentation for full eligibility application, </a:t>
            </a:r>
            <a:r>
              <a:rPr lang="en-US" sz="1400" b="1" dirty="0" smtClean="0"/>
              <a:t>even if information has not changed.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1600" dirty="0" smtClean="0"/>
              <a:t>Date incorrect on Eligibility Application.</a:t>
            </a:r>
          </a:p>
          <a:p>
            <a:pPr lvl="1"/>
            <a:r>
              <a:rPr lang="en-US" sz="1400" b="1" dirty="0" smtClean="0"/>
              <a:t>File must be named by the date eligibility was completed</a:t>
            </a:r>
            <a:r>
              <a:rPr lang="en-US" sz="1400" dirty="0" smtClean="0"/>
              <a:t>, not the date that the document was uploaded.</a:t>
            </a:r>
          </a:p>
          <a:p>
            <a:endParaRPr lang="en-US" sz="1600" dirty="0" smtClean="0"/>
          </a:p>
          <a:p>
            <a:r>
              <a:rPr lang="en-US" sz="1600" dirty="0" smtClean="0"/>
              <a:t>Eligibility </a:t>
            </a:r>
            <a:r>
              <a:rPr lang="en-US" sz="1600" dirty="0"/>
              <a:t>being completed too </a:t>
            </a:r>
            <a:r>
              <a:rPr lang="en-US" sz="1600" dirty="0" smtClean="0"/>
              <a:t>often.</a:t>
            </a:r>
          </a:p>
          <a:p>
            <a:pPr lvl="1"/>
            <a:r>
              <a:rPr lang="en-US" sz="1400" b="1" dirty="0" smtClean="0"/>
              <a:t>Check the client’s eligibility documents that are already uploaded before completing additional documents.</a:t>
            </a:r>
            <a:endParaRPr lang="en-US" sz="1400" b="1" dirty="0"/>
          </a:p>
          <a:p>
            <a:endParaRPr lang="en-US" sz="1600" dirty="0" smtClean="0"/>
          </a:p>
          <a:p>
            <a:r>
              <a:rPr lang="en-US" sz="1600" dirty="0" smtClean="0"/>
              <a:t>Self attestation statements should be last resort, and are </a:t>
            </a:r>
            <a:r>
              <a:rPr lang="en-US" sz="1600" b="1" dirty="0" smtClean="0"/>
              <a:t>only permitted if client receives zero income</a:t>
            </a:r>
            <a:r>
              <a:rPr lang="en-US" sz="1600" dirty="0" smtClean="0"/>
              <a:t>.</a:t>
            </a:r>
          </a:p>
          <a:p>
            <a:pPr lvl="1"/>
            <a:r>
              <a:rPr lang="en-US" sz="1400" dirty="0" smtClean="0"/>
              <a:t>Cannot be used for residency, HIV status, or insurance – these must be legal documentation.</a:t>
            </a:r>
          </a:p>
          <a:p>
            <a:pPr lvl="1"/>
            <a:r>
              <a:rPr lang="en-US" sz="1400" dirty="0" smtClean="0"/>
              <a:t>Cannot be written by a provider</a:t>
            </a:r>
            <a:r>
              <a:rPr lang="en-US" sz="1400" dirty="0" smtClean="0"/>
              <a:t>.</a:t>
            </a: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86400"/>
            <a:ext cx="1790792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024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Frequent Mistakes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86712"/>
            <a:ext cx="7772400" cy="4648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HIV </a:t>
            </a:r>
            <a:r>
              <a:rPr lang="en-US" sz="1600" dirty="0" smtClean="0"/>
              <a:t>Status uploaded multiple times.</a:t>
            </a:r>
          </a:p>
          <a:p>
            <a:pPr lvl="1"/>
            <a:r>
              <a:rPr lang="en-US" sz="1400" dirty="0" smtClean="0"/>
              <a:t>Proof of HIV status is the </a:t>
            </a:r>
            <a:r>
              <a:rPr lang="en-US" sz="1400" b="1" dirty="0" smtClean="0"/>
              <a:t>ONLY</a:t>
            </a:r>
            <a:r>
              <a:rPr lang="en-US" sz="1400" dirty="0" smtClean="0"/>
              <a:t> documentation that can be uploaded one time ever, not every year.</a:t>
            </a:r>
          </a:p>
          <a:p>
            <a:endParaRPr lang="en-US" sz="1600" dirty="0" smtClean="0"/>
          </a:p>
          <a:p>
            <a:r>
              <a:rPr lang="en-US" sz="1600" dirty="0" smtClean="0"/>
              <a:t>If one document (i.e. proof of Medicaid) is being used for multiple aspects of eligibility, </a:t>
            </a:r>
            <a:r>
              <a:rPr lang="en-US" sz="1600" b="1" dirty="0" smtClean="0"/>
              <a:t>it needs to be uploaded in EACH category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Not adhering to the file naming format (</a:t>
            </a:r>
            <a:r>
              <a:rPr lang="en-US" sz="1600" dirty="0" err="1" smtClean="0"/>
              <a:t>ie</a:t>
            </a:r>
            <a:r>
              <a:rPr lang="en-US" sz="1600" dirty="0" smtClean="0"/>
              <a:t>. MM DD YY APP).</a:t>
            </a:r>
          </a:p>
          <a:p>
            <a:endParaRPr lang="en-US" sz="1600" dirty="0" smtClean="0"/>
          </a:p>
          <a:p>
            <a:r>
              <a:rPr lang="en-US" sz="1600" dirty="0" smtClean="0"/>
              <a:t>Each full eligibility application should be accompanied by </a:t>
            </a:r>
            <a:r>
              <a:rPr lang="en-US" sz="1600" b="1" dirty="0" smtClean="0"/>
              <a:t>new proof of </a:t>
            </a:r>
            <a:r>
              <a:rPr lang="en-US" sz="1600" b="1" dirty="0" smtClean="0"/>
              <a:t>residency</a:t>
            </a:r>
            <a:r>
              <a:rPr lang="en-US" sz="1600" b="1" dirty="0" smtClean="0"/>
              <a:t>, insurance, and income.</a:t>
            </a:r>
          </a:p>
          <a:p>
            <a:pPr lvl="1"/>
            <a:r>
              <a:rPr lang="en-US" sz="1400" dirty="0" smtClean="0"/>
              <a:t>If any information changes, a new full eligibility application must be completed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Documentation does not have identifying client information.</a:t>
            </a:r>
          </a:p>
          <a:p>
            <a:pPr lvl="1"/>
            <a:r>
              <a:rPr lang="en-US" sz="1400" dirty="0" err="1" smtClean="0"/>
              <a:t>Ie</a:t>
            </a:r>
            <a:r>
              <a:rPr lang="en-US" sz="1400" dirty="0" smtClean="0"/>
              <a:t>. Social Security benefits award letter with the amount, but without the page with the client’s name.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86400"/>
            <a:ext cx="1790792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Electronic Eligibility Documents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All Electronic Eligibility documents are available on our website! 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://www.ccbh.net/ryan-white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97" y="5486400"/>
            <a:ext cx="1790792" cy="971600"/>
          </a:xfrm>
          <a:prstGeom prst="rect">
            <a:avLst/>
          </a:prstGeom>
        </p:spPr>
      </p:pic>
      <p:pic>
        <p:nvPicPr>
          <p:cNvPr id="2050" name="Picture 2" descr="C:\Users\mkolenz\AppData\Local\Microsoft\Windows\Temporary Internet Files\Content.IE5\SL0XPMPB\working_on_computer_500_clr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2438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486400"/>
            <a:ext cx="447258" cy="699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821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4420"/>
            <a:ext cx="8229600" cy="5674979"/>
          </a:xfrm>
        </p:spPr>
        <p:txBody>
          <a:bodyPr>
            <a:normAutofit fontScale="85000" lnSpcReduction="20000"/>
          </a:bodyPr>
          <a:lstStyle/>
          <a:p>
            <a:r>
              <a:rPr lang="en-US" sz="1900" dirty="0" smtClean="0"/>
              <a:t>New HRSA guidelines</a:t>
            </a:r>
          </a:p>
          <a:p>
            <a:pPr lvl="1"/>
            <a:r>
              <a:rPr lang="en-US" sz="1700" dirty="0" smtClean="0"/>
              <a:t>Eligibility only needs to be established </a:t>
            </a:r>
            <a:r>
              <a:rPr lang="en-US" sz="1700" b="1" dirty="0" smtClean="0"/>
              <a:t>once per year </a:t>
            </a:r>
            <a:r>
              <a:rPr lang="en-US" sz="1700" dirty="0" smtClean="0"/>
              <a:t>(6NC no longer needed).</a:t>
            </a:r>
          </a:p>
          <a:p>
            <a:pPr lvl="1"/>
            <a:r>
              <a:rPr lang="en-US" sz="1700" dirty="0" smtClean="0"/>
              <a:t>Utilize </a:t>
            </a:r>
            <a:r>
              <a:rPr lang="en-US" sz="1700" dirty="0"/>
              <a:t>all available resources to confirm eligibility </a:t>
            </a:r>
            <a:r>
              <a:rPr lang="en-US" sz="1700" b="1" dirty="0"/>
              <a:t>before reaching out to the </a:t>
            </a:r>
            <a:r>
              <a:rPr lang="en-US" sz="1700" b="1" dirty="0" smtClean="0"/>
              <a:t>client.</a:t>
            </a:r>
          </a:p>
          <a:p>
            <a:pPr lvl="1"/>
            <a:r>
              <a:rPr lang="en-US" sz="1700" b="1" dirty="0"/>
              <a:t>Staff are highly encouraged to check in with client intermittently</a:t>
            </a:r>
            <a:r>
              <a:rPr lang="en-US" sz="1700" dirty="0"/>
              <a:t> throughout the year to ensure client eligibility is maintained. </a:t>
            </a:r>
          </a:p>
          <a:p>
            <a:pPr lvl="1"/>
            <a:r>
              <a:rPr lang="en-US" sz="1700" b="1" dirty="0" smtClean="0"/>
              <a:t>Immigration status is irrelevant </a:t>
            </a:r>
            <a:r>
              <a:rPr lang="en-US" sz="1700" dirty="0" smtClean="0"/>
              <a:t>to eligibility.</a:t>
            </a:r>
          </a:p>
          <a:p>
            <a:endParaRPr lang="en-US" sz="1900" dirty="0"/>
          </a:p>
          <a:p>
            <a:r>
              <a:rPr lang="en-US" sz="1900" b="1" dirty="0" smtClean="0"/>
              <a:t>The agency providing the service </a:t>
            </a:r>
            <a:r>
              <a:rPr lang="en-US" sz="1900" dirty="0" smtClean="0"/>
              <a:t>is responsible for ensuring eligibility requirements are met and current in </a:t>
            </a:r>
            <a:r>
              <a:rPr lang="en-US" sz="1900" dirty="0" err="1" smtClean="0"/>
              <a:t>CAREWare</a:t>
            </a:r>
            <a:r>
              <a:rPr lang="en-US" sz="1900" dirty="0" smtClean="0"/>
              <a:t>.</a:t>
            </a:r>
          </a:p>
          <a:p>
            <a:pPr lvl="1"/>
            <a:r>
              <a:rPr lang="en-US" sz="1700" dirty="0"/>
              <a:t>Best practice is to review </a:t>
            </a:r>
            <a:r>
              <a:rPr lang="en-US" sz="1700" dirty="0" smtClean="0"/>
              <a:t>clients’ </a:t>
            </a:r>
            <a:r>
              <a:rPr lang="en-US" sz="1700" dirty="0"/>
              <a:t>eligibility in advance the week before upcoming </a:t>
            </a:r>
            <a:r>
              <a:rPr lang="en-US" sz="1700" dirty="0" smtClean="0"/>
              <a:t>appointments.</a:t>
            </a:r>
          </a:p>
          <a:p>
            <a:pPr lvl="1"/>
            <a:r>
              <a:rPr lang="en-US" sz="1700" dirty="0"/>
              <a:t>T</a:t>
            </a:r>
            <a:r>
              <a:rPr lang="en-US" sz="1700" dirty="0" smtClean="0"/>
              <a:t>his includes checking the uploaded documentation and not just looking at the date it was uploaded.</a:t>
            </a:r>
          </a:p>
          <a:p>
            <a:endParaRPr lang="en-US" sz="1900" dirty="0" smtClean="0"/>
          </a:p>
          <a:p>
            <a:r>
              <a:rPr lang="en-US" sz="1900" dirty="0" smtClean="0"/>
              <a:t>Ensure documents are being uploaded </a:t>
            </a:r>
            <a:r>
              <a:rPr lang="en-US" sz="1900" b="1" dirty="0" smtClean="0"/>
              <a:t>within 3 business days with the appropriate file naming format.</a:t>
            </a:r>
            <a:endParaRPr lang="en-US" sz="1900" b="1" dirty="0"/>
          </a:p>
          <a:p>
            <a:pPr marL="0" indent="0">
              <a:buNone/>
            </a:pPr>
            <a:endParaRPr lang="en-US" sz="1900" dirty="0" smtClean="0"/>
          </a:p>
          <a:p>
            <a:r>
              <a:rPr lang="en-US" sz="1900" b="1" dirty="0" smtClean="0"/>
              <a:t>2021 Eligibility Monitoring </a:t>
            </a:r>
            <a:r>
              <a:rPr lang="en-US" sz="1900" dirty="0" smtClean="0"/>
              <a:t>will be adhering to former HRSA guidelines.</a:t>
            </a:r>
          </a:p>
          <a:p>
            <a:endParaRPr lang="en-US" sz="1900" dirty="0" smtClean="0"/>
          </a:p>
          <a:p>
            <a:r>
              <a:rPr lang="en-US" sz="1900" dirty="0" smtClean="0"/>
              <a:t>If you have additional questions or concerns, reach out to the CCBH          </a:t>
            </a:r>
            <a:r>
              <a:rPr lang="en-US" sz="1900" dirty="0" err="1" smtClean="0"/>
              <a:t>CAREWare</a:t>
            </a:r>
            <a:r>
              <a:rPr lang="en-US" sz="1900" dirty="0" smtClean="0"/>
              <a:t> contact:</a:t>
            </a:r>
          </a:p>
          <a:p>
            <a:pPr marL="0" indent="0">
              <a:buNone/>
            </a:pPr>
            <a:r>
              <a:rPr lang="en-US" sz="1900" dirty="0" smtClean="0"/>
              <a:t>	</a:t>
            </a:r>
            <a:r>
              <a:rPr lang="en-US" sz="1900" b="1" dirty="0" smtClean="0"/>
              <a:t>Danielle LeGallee at </a:t>
            </a:r>
            <a:r>
              <a:rPr lang="en-US" sz="1900" b="1" dirty="0" smtClean="0">
                <a:hlinkClick r:id="rId3"/>
              </a:rPr>
              <a:t>dlegallee@ccbh.net</a:t>
            </a:r>
            <a:r>
              <a:rPr lang="en-US" sz="1900" b="1" dirty="0" smtClean="0"/>
              <a:t> or</a:t>
            </a:r>
          </a:p>
          <a:p>
            <a:pPr marL="0" indent="0">
              <a:buNone/>
            </a:pPr>
            <a:r>
              <a:rPr lang="en-US" sz="1900" b="1" dirty="0"/>
              <a:t>	</a:t>
            </a:r>
            <a:r>
              <a:rPr lang="en-US" sz="1900" b="1" dirty="0" smtClean="0"/>
              <a:t>216-201-2000 x1366.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486400"/>
            <a:ext cx="447258" cy="699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9" y="5378639"/>
            <a:ext cx="1686289" cy="91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6200" y="22860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ccbh_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733800"/>
            <a:ext cx="4800600" cy="2556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198" y="60966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Ryan White Part A </a:t>
            </a:r>
          </a:p>
          <a:p>
            <a:pPr algn="ctr"/>
            <a:r>
              <a:rPr lang="en-US" sz="4800" b="1" dirty="0" smtClean="0"/>
              <a:t>Cleveland TGA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22" y="2179320"/>
            <a:ext cx="224715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Eligibility?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u="sng" dirty="0" smtClean="0"/>
              <a:t>Definition: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Eligibility - </a:t>
            </a:r>
            <a:r>
              <a:rPr lang="en-US" i="1" dirty="0"/>
              <a:t>meeting the stipulated requirements, as to participate, compete, or work; qualified.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86400"/>
            <a:ext cx="1790792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2113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Cleveland</a:t>
            </a:r>
            <a:r>
              <a:rPr lang="en-US" sz="2800" dirty="0"/>
              <a:t> </a:t>
            </a:r>
            <a:r>
              <a:rPr lang="en-US" sz="2800" dirty="0" smtClean="0"/>
              <a:t>TGA </a:t>
            </a:r>
            <a:r>
              <a:rPr lang="en-US" sz="2800" dirty="0"/>
              <a:t>Ryan White Part </a:t>
            </a:r>
            <a:r>
              <a:rPr lang="en-US" sz="2800" dirty="0" smtClean="0"/>
              <a:t>A Eligibility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74519188"/>
              </p:ext>
            </p:extLst>
          </p:nvPr>
        </p:nvGraphicFramePr>
        <p:xfrm>
          <a:off x="1524000" y="16002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04" y="5486400"/>
            <a:ext cx="1790792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486400"/>
            <a:ext cx="447258" cy="699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Cleveland</a:t>
            </a:r>
            <a:r>
              <a:rPr lang="en-US" sz="2800" dirty="0"/>
              <a:t> </a:t>
            </a:r>
            <a:r>
              <a:rPr lang="en-US" sz="2800" dirty="0" smtClean="0"/>
              <a:t>TGA Ryan White Part A Eligibility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68390"/>
            <a:ext cx="8229600" cy="4967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 </a:t>
            </a:r>
            <a:r>
              <a:rPr lang="en-US" sz="4800" dirty="0" smtClean="0"/>
              <a:t> </a:t>
            </a:r>
            <a:r>
              <a:rPr lang="en-US" sz="2000" u="sng" dirty="0"/>
              <a:t>Applicants must provide documents establishing the following: </a:t>
            </a:r>
            <a:endParaRPr lang="en-US" sz="2000" u="sng" dirty="0" smtClean="0"/>
          </a:p>
          <a:p>
            <a:pPr marL="0" indent="0" algn="ctr">
              <a:buNone/>
            </a:pPr>
            <a:endParaRPr lang="en-US" sz="20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b="1" dirty="0" smtClean="0"/>
              <a:t>HIV/AIDS diagnosis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b="1" dirty="0" smtClean="0"/>
              <a:t>Cleveland TGA residency </a:t>
            </a:r>
            <a:r>
              <a:rPr lang="en-US" sz="1800" dirty="0" smtClean="0"/>
              <a:t>– Currently living in one of these OH counties: Ashtabula, Cuyahoga, Geauga, Lake, Lorain, or Medina.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b="1" dirty="0" smtClean="0"/>
              <a:t>Low income </a:t>
            </a:r>
            <a:r>
              <a:rPr lang="en-US" sz="1800" dirty="0" smtClean="0"/>
              <a:t>– Monthly income must be at or below 500% of the current Federal Poverty Level (FPL) for all service categories.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b="1" dirty="0" smtClean="0"/>
              <a:t>Uninsured or underinsured </a:t>
            </a:r>
            <a:r>
              <a:rPr lang="en-US" sz="1800" dirty="0" smtClean="0"/>
              <a:t>– Agencies must explore and eliminate all other possible sources of third party payment before using Ryan White funds to pay for a service(s). Clients with insurance or access to  insurance must submit documentation of coverage.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486400"/>
            <a:ext cx="447258" cy="699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71160"/>
            <a:ext cx="1790792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New HRSA Guidelines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Eligibility </a:t>
            </a:r>
            <a:r>
              <a:rPr lang="en-US" sz="2000" b="1" dirty="0"/>
              <a:t>only needs to be established once per year</a:t>
            </a:r>
            <a:r>
              <a:rPr lang="en-US" sz="2000" dirty="0"/>
              <a:t>, effective immediately.</a:t>
            </a:r>
          </a:p>
          <a:p>
            <a:pPr lvl="1"/>
            <a:r>
              <a:rPr lang="en-US" sz="1800" dirty="0"/>
              <a:t>6NC documentation is no longer needed.</a:t>
            </a:r>
          </a:p>
          <a:p>
            <a:pPr lvl="1"/>
            <a:r>
              <a:rPr lang="en-US" sz="1800" dirty="0"/>
              <a:t>New documentation must still be uploaded if a client’s insurance, residency, or income status </a:t>
            </a:r>
            <a:r>
              <a:rPr lang="en-US" sz="1800" dirty="0" smtClean="0"/>
              <a:t>changes.</a:t>
            </a:r>
            <a:endParaRPr lang="en-US" sz="1800" dirty="0" smtClean="0"/>
          </a:p>
          <a:p>
            <a:endParaRPr lang="en-US" sz="2000" dirty="0" smtClean="0"/>
          </a:p>
          <a:p>
            <a:r>
              <a:rPr lang="en-US" sz="2000" dirty="0" smtClean="0"/>
              <a:t>Providers should utilize all available resources to confirm eligibility </a:t>
            </a:r>
            <a:r>
              <a:rPr lang="en-US" sz="2000" b="1" dirty="0" smtClean="0"/>
              <a:t>before reaching out to the client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err="1" smtClean="0"/>
              <a:t>ie</a:t>
            </a:r>
            <a:r>
              <a:rPr lang="en-US" sz="1800" dirty="0" smtClean="0"/>
              <a:t>. Information obtained from agency’s EMR or another database.</a:t>
            </a:r>
          </a:p>
          <a:p>
            <a:pPr lvl="1"/>
            <a:r>
              <a:rPr lang="en-US" sz="1800" dirty="0" smtClean="0"/>
              <a:t>This lessens the burden on the client.</a:t>
            </a:r>
          </a:p>
          <a:p>
            <a:endParaRPr lang="en-US" sz="2000" dirty="0" smtClean="0"/>
          </a:p>
          <a:p>
            <a:r>
              <a:rPr lang="en-US" sz="2000" b="1" dirty="0" smtClean="0"/>
              <a:t>Staff are highly encouraged to check in with client intermittently</a:t>
            </a:r>
            <a:r>
              <a:rPr lang="en-US" sz="2000" dirty="0" smtClean="0"/>
              <a:t> throughout the year to ensure client eligibility is maintained. </a:t>
            </a:r>
          </a:p>
          <a:p>
            <a:endParaRPr lang="en-US" sz="2000" dirty="0" smtClean="0"/>
          </a:p>
          <a:p>
            <a:r>
              <a:rPr lang="en-US" sz="2000" dirty="0" smtClean="0"/>
              <a:t>Immigration status is irrelevant to eligibility.</a:t>
            </a:r>
          </a:p>
          <a:p>
            <a:pPr lvl="1"/>
            <a:r>
              <a:rPr lang="en-US" sz="1800" dirty="0" smtClean="0"/>
              <a:t>As long as clients can provide proof that they are living in the         Cleveland TGA, </a:t>
            </a:r>
            <a:r>
              <a:rPr lang="en-US" sz="1800" b="1" dirty="0" smtClean="0"/>
              <a:t>they are eligible for services regardless                        of immigration status.</a:t>
            </a:r>
          </a:p>
          <a:p>
            <a:endParaRPr lang="en-US" sz="2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86400"/>
            <a:ext cx="1790792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6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Electronic</a:t>
            </a:r>
            <a:r>
              <a:rPr lang="en-US" dirty="0" smtClean="0"/>
              <a:t> </a:t>
            </a:r>
            <a:r>
              <a:rPr lang="en-US" sz="2800" dirty="0" smtClean="0"/>
              <a:t>Eligibility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739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Documentation Requirements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526219"/>
              </p:ext>
            </p:extLst>
          </p:nvPr>
        </p:nvGraphicFramePr>
        <p:xfrm>
          <a:off x="685800" y="2362200"/>
          <a:ext cx="7898130" cy="2525395"/>
        </p:xfrm>
        <a:graphic>
          <a:graphicData uri="http://schemas.openxmlformats.org/drawingml/2006/table">
            <a:tbl>
              <a:tblPr firstRow="1" firstCol="1" bandRow="1"/>
              <a:tblGrid>
                <a:gridCol w="1856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Document Type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New Eligibility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Annual Eligibility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Semi-Annual Eligibility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(No Changes)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64770" marR="0" algn="l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Application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longer needed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marL="64770" marR="0" algn="l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Residency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longer needed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64770" marR="0" algn="l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longer needed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marL="64770" marR="0" algn="l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HIV</a:t>
                      </a:r>
                      <a:r>
                        <a:rPr lang="en-US" sz="1600" spc="5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spc="5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longer needed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64770" marR="0" algn="l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Insurance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6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longer needed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86400"/>
            <a:ext cx="1790792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486400"/>
            <a:ext cx="447258" cy="699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Electronic Eligibility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229600" cy="5238800"/>
          </a:xfrm>
        </p:spPr>
        <p:txBody>
          <a:bodyPr>
            <a:normAutofit fontScale="850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Eligibility </a:t>
            </a:r>
            <a:r>
              <a:rPr lang="en-US" sz="2000" dirty="0"/>
              <a:t>is established when </a:t>
            </a:r>
            <a:r>
              <a:rPr lang="en-US" sz="2000" b="1" u="sng" dirty="0"/>
              <a:t>all</a:t>
            </a:r>
            <a:r>
              <a:rPr lang="en-US" sz="2000" b="1" dirty="0"/>
              <a:t> verification and documentation criteria are </a:t>
            </a:r>
            <a:r>
              <a:rPr lang="en-US" sz="2000" b="1" dirty="0" smtClean="0"/>
              <a:t>met and up to date.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HIV status, income, residency, insurance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9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If one eligibility factor changes (income, insurance, residency), then a new full application </a:t>
            </a:r>
            <a:r>
              <a:rPr lang="en-US" sz="2000" dirty="0"/>
              <a:t>will have to </a:t>
            </a:r>
            <a:r>
              <a:rPr lang="en-US" sz="2000" dirty="0" smtClean="0"/>
              <a:t>be completed and uploaded, </a:t>
            </a:r>
            <a:r>
              <a:rPr lang="en-US" sz="2000" b="1" dirty="0"/>
              <a:t>along with all of the supporting documentation.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Ex: If a client moves, then a full application will have to be completed regardless of expiration date of the previous application (income and insurance must be uploaded again as well).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Ryan </a:t>
            </a:r>
            <a:r>
              <a:rPr lang="en-US" sz="2000" b="1" dirty="0"/>
              <a:t>White is the </a:t>
            </a:r>
            <a:r>
              <a:rPr lang="en-US" sz="2000" b="1" dirty="0" smtClean="0"/>
              <a:t>payer </a:t>
            </a:r>
            <a:r>
              <a:rPr lang="en-US" sz="2000" b="1" dirty="0"/>
              <a:t>of last </a:t>
            </a:r>
            <a:r>
              <a:rPr lang="en-US" sz="2000" b="1" dirty="0" smtClean="0"/>
              <a:t>resort.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Agency </a:t>
            </a:r>
            <a:r>
              <a:rPr lang="en-US" sz="1800" dirty="0"/>
              <a:t>eligibility staff must screen the client </a:t>
            </a:r>
            <a:r>
              <a:rPr lang="en-US" sz="1800" dirty="0" smtClean="0"/>
              <a:t>for </a:t>
            </a:r>
            <a:r>
              <a:rPr lang="en-US" sz="1800" dirty="0"/>
              <a:t>other potential third-party payers and assist the client in completing related applications, as needed. 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All supporting documents </a:t>
            </a:r>
            <a:r>
              <a:rPr lang="en-US" sz="2000" u="sng" dirty="0" smtClean="0"/>
              <a:t>MUST</a:t>
            </a:r>
            <a:r>
              <a:rPr lang="en-US" sz="2000" dirty="0" smtClean="0"/>
              <a:t> be uploaded into </a:t>
            </a:r>
            <a:r>
              <a:rPr lang="en-US" sz="2000" dirty="0" err="1" smtClean="0"/>
              <a:t>CAREWare</a:t>
            </a:r>
            <a:r>
              <a:rPr lang="en-US" sz="2000" dirty="0" smtClean="0"/>
              <a:t> </a:t>
            </a:r>
            <a:r>
              <a:rPr lang="en-US" sz="2000" b="1" dirty="0" smtClean="0"/>
              <a:t>within 3 business days.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Uploaded documentation is required before services are billed</a:t>
            </a:r>
            <a:r>
              <a:rPr lang="en-US" sz="1600" dirty="0" smtClean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1" dirty="0" smtClean="0"/>
              <a:t>Staff can continue to sign eligibility applications on                                 behalf of client.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486400"/>
            <a:ext cx="447258" cy="699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86400"/>
            <a:ext cx="1790792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486400"/>
            <a:ext cx="447258" cy="699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Eligibility File Naming Format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34870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1800" u="sng" dirty="0" smtClean="0"/>
              <a:t>The following chart outlines the naming format by eligibility document type:</a:t>
            </a:r>
          </a:p>
          <a:p>
            <a:pPr marL="457200" lvl="1" indent="0" algn="ctr">
              <a:buNone/>
            </a:pPr>
            <a:endParaRPr lang="en-US" sz="1800" dirty="0" smtClean="0"/>
          </a:p>
          <a:p>
            <a:pPr marL="457200" lvl="1" indent="0" algn="ctr">
              <a:buNone/>
            </a:pPr>
            <a:endParaRPr lang="en-US" sz="1800" dirty="0"/>
          </a:p>
          <a:p>
            <a:pPr marL="457200" lvl="1" indent="0" algn="ctr">
              <a:buNone/>
            </a:pPr>
            <a:endParaRPr lang="en-US" sz="1800" dirty="0" smtClean="0"/>
          </a:p>
          <a:p>
            <a:pPr marL="457200" lvl="1" indent="0" algn="ctr">
              <a:buNone/>
            </a:pPr>
            <a:endParaRPr lang="en-US" sz="1800" dirty="0"/>
          </a:p>
          <a:p>
            <a:pPr marL="457200" lvl="1" indent="0" algn="ctr">
              <a:buNone/>
            </a:pPr>
            <a:endParaRPr lang="en-US" sz="1800" dirty="0" smtClean="0"/>
          </a:p>
          <a:p>
            <a:pPr marL="457200" lvl="1" indent="0" algn="ctr">
              <a:buNone/>
            </a:pPr>
            <a:endParaRPr lang="en-US" sz="1800" dirty="0"/>
          </a:p>
          <a:p>
            <a:pPr marL="457200" lvl="1" indent="0" algn="ctr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Please ensure that each file is uploaded with </a:t>
            </a:r>
            <a:r>
              <a:rPr lang="en-US" sz="1800" b="1" dirty="0" smtClean="0"/>
              <a:t>2 digits for the month, 2 digits for the date, and 2 digits for the year, followed by the appropriate spacing and abbreviation. No extra numbers                    or letters should be added.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Ex: 10 25 21 POI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486400"/>
            <a:ext cx="447258" cy="699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86400"/>
            <a:ext cx="1790790" cy="97159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99450"/>
              </p:ext>
            </p:extLst>
          </p:nvPr>
        </p:nvGraphicFramePr>
        <p:xfrm>
          <a:off x="1981200" y="1828800"/>
          <a:ext cx="5029200" cy="2891846"/>
        </p:xfrm>
        <a:graphic>
          <a:graphicData uri="http://schemas.openxmlformats.org/drawingml/2006/table">
            <a:tbl>
              <a:tblPr/>
              <a:tblGrid>
                <a:gridCol w="2590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817">
                <a:tc>
                  <a:txBody>
                    <a:bodyPr/>
                    <a:lstStyle/>
                    <a:p>
                      <a:pPr marL="584200" marR="0" algn="l" eaLnBrk="0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5" dirty="0">
                          <a:effectLst/>
                          <a:latin typeface="Times New Roman"/>
                          <a:ea typeface="Times New Roman"/>
                        </a:rPr>
                        <a:t>Eligibility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spc="-5" dirty="0">
                          <a:effectLst/>
                          <a:latin typeface="Times New Roman"/>
                          <a:ea typeface="Times New Roman"/>
                        </a:rPr>
                        <a:t>Document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4475" marR="0" eaLnBrk="0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File </a:t>
                      </a:r>
                      <a:r>
                        <a:rPr lang="en-US" sz="1800" b="1" spc="-5" dirty="0" smtClean="0">
                          <a:effectLst/>
                          <a:latin typeface="Times New Roman"/>
                          <a:ea typeface="Times New Roman"/>
                        </a:rPr>
                        <a:t>Name</a:t>
                      </a:r>
                      <a:r>
                        <a:rPr lang="en-US" sz="1800" b="1" spc="-1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spc="-5" dirty="0" smtClean="0">
                          <a:effectLst/>
                          <a:latin typeface="Times New Roman"/>
                          <a:ea typeface="Times New Roman"/>
                        </a:rPr>
                        <a:t>Format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685">
                <a:tc>
                  <a:txBody>
                    <a:bodyPr/>
                    <a:lstStyle/>
                    <a:p>
                      <a:pPr marL="64770" marR="0" eaLnBrk="0" hangingPunct="0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  <a:latin typeface="Times New Roman"/>
                          <a:ea typeface="Times New Roman"/>
                        </a:rPr>
                        <a:t>Eligibility</a:t>
                      </a:r>
                      <a:r>
                        <a:rPr lang="en-US" sz="1800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spc="-5" dirty="0">
                          <a:effectLst/>
                          <a:latin typeface="Times New Roman"/>
                          <a:ea typeface="Times New Roman"/>
                        </a:rPr>
                        <a:t>Application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eaLnBrk="0" hangingPunct="0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  <a:latin typeface="Times New Roman"/>
                          <a:ea typeface="Times New Roman"/>
                        </a:rPr>
                        <a:t>mm</a:t>
                      </a:r>
                      <a:r>
                        <a:rPr lang="en-US" sz="18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dd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yy</a:t>
                      </a:r>
                      <a:r>
                        <a:rPr lang="en-US" sz="1800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spc="-5" dirty="0">
                          <a:effectLst/>
                          <a:latin typeface="Times New Roman"/>
                          <a:ea typeface="Times New Roman"/>
                        </a:rPr>
                        <a:t>APP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180">
                <a:tc>
                  <a:txBody>
                    <a:bodyPr/>
                    <a:lstStyle/>
                    <a:p>
                      <a:pPr marL="64770" marR="0" eaLnBrk="0" hangingPunct="0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spc="-5">
                          <a:effectLst/>
                          <a:latin typeface="Times New Roman"/>
                          <a:ea typeface="Times New Roman"/>
                        </a:rPr>
                        <a:t>Proof</a:t>
                      </a:r>
                      <a:r>
                        <a:rPr lang="en-US" sz="18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of</a:t>
                      </a:r>
                      <a:r>
                        <a:rPr lang="en-US" sz="1800" spc="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spc="-5">
                          <a:effectLst/>
                          <a:latin typeface="Times New Roman"/>
                          <a:ea typeface="Times New Roman"/>
                        </a:rPr>
                        <a:t>Residency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eaLnBrk="0" hangingPunct="0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  <a:latin typeface="Times New Roman"/>
                          <a:ea typeface="Times New Roman"/>
                        </a:rPr>
                        <a:t>mm</a:t>
                      </a:r>
                      <a:r>
                        <a:rPr lang="en-US" sz="18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dd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yy</a:t>
                      </a:r>
                      <a:r>
                        <a:rPr lang="en-US" sz="1800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spc="-5" dirty="0">
                          <a:effectLst/>
                          <a:latin typeface="Times New Roman"/>
                          <a:ea typeface="Times New Roman"/>
                        </a:rPr>
                        <a:t>RES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180">
                <a:tc>
                  <a:txBody>
                    <a:bodyPr/>
                    <a:lstStyle/>
                    <a:p>
                      <a:pPr marL="64770" marR="0" eaLnBrk="0" hangingPunct="0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spc="-5">
                          <a:effectLst/>
                          <a:latin typeface="Times New Roman"/>
                          <a:ea typeface="Times New Roman"/>
                        </a:rPr>
                        <a:t>Proof</a:t>
                      </a:r>
                      <a:r>
                        <a:rPr lang="en-US" sz="18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of</a:t>
                      </a:r>
                      <a:r>
                        <a:rPr lang="en-US" sz="1800" spc="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spc="-10">
                          <a:effectLst/>
                          <a:latin typeface="Times New Roman"/>
                          <a:ea typeface="Times New Roman"/>
                        </a:rPr>
                        <a:t>Income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eaLnBrk="0" hangingPunct="0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  <a:latin typeface="Times New Roman"/>
                          <a:ea typeface="Times New Roman"/>
                        </a:rPr>
                        <a:t>mm</a:t>
                      </a:r>
                      <a:r>
                        <a:rPr lang="en-US" sz="18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dd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yy</a:t>
                      </a:r>
                      <a:r>
                        <a:rPr lang="en-US" sz="1800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POI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685">
                <a:tc>
                  <a:txBody>
                    <a:bodyPr/>
                    <a:lstStyle/>
                    <a:p>
                      <a:pPr marL="64770" marR="0" eaLnBrk="0" hangingPunct="0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spc="-5">
                          <a:effectLst/>
                          <a:latin typeface="Times New Roman"/>
                          <a:ea typeface="Times New Roman"/>
                        </a:rPr>
                        <a:t>Proof</a:t>
                      </a:r>
                      <a:r>
                        <a:rPr lang="en-US" sz="1800" spc="-1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of</a:t>
                      </a:r>
                      <a:r>
                        <a:rPr lang="en-US" sz="1800" spc="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spc="-10">
                          <a:effectLst/>
                          <a:latin typeface="Times New Roman"/>
                          <a:ea typeface="Times New Roman"/>
                        </a:rPr>
                        <a:t>HIV</a:t>
                      </a:r>
                      <a:r>
                        <a:rPr lang="en-US" sz="1800" spc="5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spc="-5">
                          <a:effectLst/>
                          <a:latin typeface="Times New Roman"/>
                          <a:ea typeface="Times New Roman"/>
                        </a:rPr>
                        <a:t>Status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eaLnBrk="0" hangingPunct="0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  <a:latin typeface="Times New Roman"/>
                          <a:ea typeface="Times New Roman"/>
                        </a:rPr>
                        <a:t>mm</a:t>
                      </a:r>
                      <a:r>
                        <a:rPr lang="en-US" sz="18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dd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yy</a:t>
                      </a:r>
                      <a:r>
                        <a:rPr lang="en-US" sz="1800" spc="-1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spc="-5" dirty="0">
                          <a:effectLst/>
                          <a:latin typeface="Times New Roman"/>
                          <a:ea typeface="Times New Roman"/>
                        </a:rPr>
                        <a:t>HIV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180">
                <a:tc>
                  <a:txBody>
                    <a:bodyPr/>
                    <a:lstStyle/>
                    <a:p>
                      <a:pPr marL="64770" marR="0" eaLnBrk="0" hangingPunct="0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  <a:latin typeface="Times New Roman"/>
                          <a:ea typeface="Times New Roman"/>
                        </a:rPr>
                        <a:t>Proof</a:t>
                      </a:r>
                      <a:r>
                        <a:rPr lang="en-US" sz="18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of</a:t>
                      </a:r>
                      <a:r>
                        <a:rPr lang="en-US" sz="1800" spc="5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spc="-5" dirty="0" smtClean="0">
                          <a:effectLst/>
                          <a:latin typeface="Times New Roman"/>
                          <a:ea typeface="Times New Roman"/>
                        </a:rPr>
                        <a:t>Insurance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eaLnBrk="0" hangingPunct="0">
                        <a:lnSpc>
                          <a:spcPct val="115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  <a:latin typeface="Times New Roman"/>
                          <a:ea typeface="Times New Roman"/>
                        </a:rPr>
                        <a:t>mm</a:t>
                      </a:r>
                      <a:r>
                        <a:rPr lang="en-US" sz="1800" spc="-1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dd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yy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/>
                          <a:ea typeface="Times New Roman"/>
                        </a:rPr>
                        <a:t>INS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3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486400"/>
            <a:ext cx="447258" cy="699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64" y="533400"/>
            <a:ext cx="8229600" cy="648263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Electronic Eligibility Steps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8506"/>
            <a:ext cx="8229600" cy="4758101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AutoNum type="arabicPeriod"/>
            </a:pPr>
            <a:r>
              <a:rPr lang="en-US" sz="2000" dirty="0" smtClean="0"/>
              <a:t>Complete full eligibility application </a:t>
            </a:r>
            <a:r>
              <a:rPr lang="en-US" sz="2000" b="1" dirty="0" smtClean="0"/>
              <a:t>once per year</a:t>
            </a:r>
            <a:r>
              <a:rPr lang="en-US" sz="2000" dirty="0" smtClean="0"/>
              <a:t>.</a:t>
            </a:r>
          </a:p>
          <a:p>
            <a:pPr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Include all supporting documentation (HIV status, residency, income, and insurance).</a:t>
            </a:r>
          </a:p>
          <a:p>
            <a:pPr marL="514350" indent="-514350">
              <a:spcBef>
                <a:spcPts val="1800"/>
              </a:spcBef>
              <a:buAutoNum type="arabicPeriod"/>
            </a:pPr>
            <a:r>
              <a:rPr lang="en-US" sz="2000" dirty="0" smtClean="0"/>
              <a:t>Scan </a:t>
            </a:r>
            <a:r>
              <a:rPr lang="en-US" sz="2000" dirty="0"/>
              <a:t>eligibility </a:t>
            </a:r>
            <a:r>
              <a:rPr lang="en-US" sz="2000" dirty="0" smtClean="0"/>
              <a:t>documents and </a:t>
            </a:r>
            <a:r>
              <a:rPr lang="en-US" sz="2000" b="1" dirty="0" smtClean="0"/>
              <a:t>save in proper file naming format</a:t>
            </a:r>
            <a:r>
              <a:rPr lang="en-US" sz="2000" dirty="0" smtClean="0"/>
              <a:t>.</a:t>
            </a:r>
            <a:endParaRPr lang="en-US" sz="20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Upload documents to the “Attachments” tab in client’s </a:t>
            </a:r>
            <a:r>
              <a:rPr lang="en-US" sz="2000" dirty="0" err="1"/>
              <a:t>CAREWare</a:t>
            </a:r>
            <a:r>
              <a:rPr lang="en-US" sz="2000" dirty="0"/>
              <a:t> </a:t>
            </a:r>
            <a:r>
              <a:rPr lang="en-US" sz="2000" dirty="0" smtClean="0"/>
              <a:t>account </a:t>
            </a:r>
            <a:r>
              <a:rPr lang="en-US" sz="2000" b="1" dirty="0" smtClean="0"/>
              <a:t>within 3 business days</a:t>
            </a:r>
            <a:r>
              <a:rPr lang="en-US" sz="2000" dirty="0" smtClean="0"/>
              <a:t>.</a:t>
            </a:r>
          </a:p>
          <a:p>
            <a:pPr marL="914400" lvl="1" indent="-5143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Tab located in </a:t>
            </a:r>
            <a:r>
              <a:rPr lang="en-US" sz="1800" dirty="0" err="1" smtClean="0"/>
              <a:t>CAREWare’s</a:t>
            </a:r>
            <a:r>
              <a:rPr lang="en-US" sz="1800" dirty="0" smtClean="0"/>
              <a:t> shared domain.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000" b="1" dirty="0" smtClean="0"/>
              <a:t>Update client eligibility record </a:t>
            </a:r>
            <a:r>
              <a:rPr lang="en-US" sz="2000" dirty="0" smtClean="0"/>
              <a:t>under “Eligibility” on Demographics page in </a:t>
            </a:r>
            <a:r>
              <a:rPr lang="en-US" sz="2000" dirty="0" err="1" smtClean="0"/>
              <a:t>CAREWare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486400"/>
            <a:ext cx="447258" cy="699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86400"/>
            <a:ext cx="1790790" cy="9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cb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CBH TITLE SLIDE">
  <a:themeElements>
    <a:clrScheme name="Custom 2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91C0C8"/>
      </a:accent1>
      <a:accent2>
        <a:srgbClr val="135745"/>
      </a:accent2>
      <a:accent3>
        <a:srgbClr val="135745"/>
      </a:accent3>
      <a:accent4>
        <a:srgbClr val="834736"/>
      </a:accent4>
      <a:accent5>
        <a:srgbClr val="11513F"/>
      </a:accent5>
      <a:accent6>
        <a:srgbClr val="91C0C8"/>
      </a:accent6>
      <a:hlink>
        <a:srgbClr val="718876"/>
      </a:hlink>
      <a:folHlink>
        <a:srgbClr val="7F95A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CBH TITLE SLIDE">
  <a:themeElements>
    <a:clrScheme name="Custom 2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91C0C8"/>
      </a:accent1>
      <a:accent2>
        <a:srgbClr val="135745"/>
      </a:accent2>
      <a:accent3>
        <a:srgbClr val="135745"/>
      </a:accent3>
      <a:accent4>
        <a:srgbClr val="834736"/>
      </a:accent4>
      <a:accent5>
        <a:srgbClr val="11513F"/>
      </a:accent5>
      <a:accent6>
        <a:srgbClr val="91C0C8"/>
      </a:accent6>
      <a:hlink>
        <a:srgbClr val="718876"/>
      </a:hlink>
      <a:folHlink>
        <a:srgbClr val="7F95A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4209</TotalTime>
  <Words>1179</Words>
  <Application>Microsoft Office PowerPoint</Application>
  <PresentationFormat>On-screen Show (4:3)</PresentationFormat>
  <Paragraphs>179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Brush Script MT</vt:lpstr>
      <vt:lpstr>Calibri</vt:lpstr>
      <vt:lpstr>Times New Roman</vt:lpstr>
      <vt:lpstr>Wingdings</vt:lpstr>
      <vt:lpstr>ccbh</vt:lpstr>
      <vt:lpstr>1_CCBH TITLE SLIDE</vt:lpstr>
      <vt:lpstr>CCBH TITLE SLIDE</vt:lpstr>
      <vt:lpstr>PowerPoint Presentation</vt:lpstr>
      <vt:lpstr>What is Eligibility?</vt:lpstr>
      <vt:lpstr>Cleveland TGA Ryan White Part A Eligibility</vt:lpstr>
      <vt:lpstr>Cleveland TGA Ryan White Part A Eligibility</vt:lpstr>
      <vt:lpstr>New HRSA Guidelines</vt:lpstr>
      <vt:lpstr>Electronic Eligibility</vt:lpstr>
      <vt:lpstr>Electronic Eligibility</vt:lpstr>
      <vt:lpstr>Eligibility File Naming Format</vt:lpstr>
      <vt:lpstr>Electronic Eligibility Steps</vt:lpstr>
      <vt:lpstr>PowerPoint Presentation</vt:lpstr>
      <vt:lpstr>Eligibility Responsibility</vt:lpstr>
      <vt:lpstr>2021 Eligibility Monitoring</vt:lpstr>
      <vt:lpstr>Frequent Mistakes</vt:lpstr>
      <vt:lpstr>Frequent Mistakes</vt:lpstr>
      <vt:lpstr>Electronic Eligibility Documents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CCBH Powerpoint Presentation Formatting</dc:title>
  <dc:creator>kbrennan</dc:creator>
  <cp:lastModifiedBy>Danielle LeGallee</cp:lastModifiedBy>
  <cp:revision>156</cp:revision>
  <cp:lastPrinted>2014-04-17T16:29:37Z</cp:lastPrinted>
  <dcterms:modified xsi:type="dcterms:W3CDTF">2021-11-17T13:01:50Z</dcterms:modified>
</cp:coreProperties>
</file>