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1"/>
    <p:sldMasterId id="2147483711" r:id="rId2"/>
    <p:sldMasterId id="2147483726" r:id="rId3"/>
  </p:sldMasterIdLst>
  <p:notesMasterIdLst>
    <p:notesMasterId r:id="rId14"/>
  </p:notesMasterIdLst>
  <p:handoutMasterIdLst>
    <p:handoutMasterId r:id="rId15"/>
  </p:handoutMasterIdLst>
  <p:sldIdLst>
    <p:sldId id="270" r:id="rId4"/>
    <p:sldId id="392" r:id="rId5"/>
    <p:sldId id="393" r:id="rId6"/>
    <p:sldId id="394" r:id="rId7"/>
    <p:sldId id="395" r:id="rId8"/>
    <p:sldId id="396" r:id="rId9"/>
    <p:sldId id="407" r:id="rId10"/>
    <p:sldId id="408" r:id="rId11"/>
    <p:sldId id="297" r:id="rId12"/>
    <p:sldId id="269" r:id="rId13"/>
  </p:sldIdLst>
  <p:sldSz cx="9144000" cy="6858000" type="screen4x3"/>
  <p:notesSz cx="6881813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57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44" autoAdjust="0"/>
    <p:restoredTop sz="90931" autoAdjust="0"/>
  </p:normalViewPr>
  <p:slideViewPr>
    <p:cSldViewPr>
      <p:cViewPr>
        <p:scale>
          <a:sx n="80" d="100"/>
          <a:sy n="80" d="100"/>
        </p:scale>
        <p:origin x="-1062" y="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-3344" y="-12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2EEABBA0-F920-0748-BDDB-39D6E7FBCC1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23D30995-8CAE-A547-A6DD-E616B38B3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6294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49" cy="4183380"/>
          </a:xfrm>
          <a:prstGeom prst="rect">
            <a:avLst/>
          </a:prstGeom>
        </p:spPr>
        <p:txBody>
          <a:bodyPr lIns="92431" tIns="92431" rIns="92431" bIns="92431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1992356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00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132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733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574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574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48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824" y="617308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9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2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cb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382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47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41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26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617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136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5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3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66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14300">
            <a:solidFill>
              <a:srgbClr val="1357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mallicon_RGB_7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486400"/>
            <a:ext cx="7366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9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95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7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14300">
            <a:solidFill>
              <a:srgbClr val="1357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mallicon_RGB_72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486400"/>
            <a:ext cx="736600" cy="736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7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92620E80-1BE8-114F-ADF0-893AE1041C4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32557B0-DCB5-C84A-9910-2E3FF950C83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14300">
            <a:solidFill>
              <a:srgbClr val="1357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mallicon_RGB_72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486400"/>
            <a:ext cx="736600" cy="736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vector_tag_address.pn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595" b="-30595"/>
          <a:stretch>
            <a:fillRect/>
          </a:stretch>
        </p:blipFill>
        <p:spPr>
          <a:xfrm>
            <a:off x="355600" y="331788"/>
            <a:ext cx="8421688" cy="378301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4648201"/>
            <a:ext cx="8021977" cy="1524000"/>
          </a:xfrm>
        </p:spPr>
        <p:txBody>
          <a:bodyPr>
            <a:noAutofit/>
          </a:bodyPr>
          <a:lstStyle/>
          <a:p>
            <a:r>
              <a:rPr lang="en-US" dirty="0" smtClean="0">
                <a:ea typeface="Times New Roman"/>
              </a:rPr>
              <a:t>RFP #2020-03 Pre-Proposal Conference</a:t>
            </a:r>
          </a:p>
          <a:p>
            <a:r>
              <a:rPr lang="en-US" dirty="0" smtClean="0">
                <a:ea typeface="Times New Roman"/>
              </a:rPr>
              <a:t>Ending The HIV Epidemic- </a:t>
            </a:r>
            <a:r>
              <a:rPr lang="en-US" dirty="0" smtClean="0">
                <a:ea typeface="Times New Roman"/>
              </a:rPr>
              <a:t>A </a:t>
            </a:r>
            <a:r>
              <a:rPr lang="en-US" dirty="0" smtClean="0">
                <a:ea typeface="Times New Roman"/>
              </a:rPr>
              <a:t>Plan for </a:t>
            </a:r>
            <a:r>
              <a:rPr lang="en-US" dirty="0" smtClean="0">
                <a:ea typeface="Times New Roman"/>
              </a:rPr>
              <a:t>America – </a:t>
            </a:r>
          </a:p>
          <a:p>
            <a:r>
              <a:rPr lang="en-US" dirty="0" smtClean="0">
                <a:ea typeface="Times New Roman"/>
              </a:rPr>
              <a:t>RW </a:t>
            </a:r>
            <a:r>
              <a:rPr lang="en-US" dirty="0" smtClean="0">
                <a:ea typeface="Times New Roman"/>
              </a:rPr>
              <a:t>HIV/AIDS Program Part A &amp; B- Direct Services  </a:t>
            </a:r>
            <a:endParaRPr lang="en-US" dirty="0">
              <a:ea typeface="Times New Roman"/>
            </a:endParaRPr>
          </a:p>
          <a:p>
            <a:r>
              <a:rPr lang="en-US" dirty="0" smtClean="0">
                <a:ea typeface="Times New Roman"/>
              </a:rPr>
              <a:t>June 15, 2020</a:t>
            </a:r>
            <a:endParaRPr lang="en-US" dirty="0" smtClean="0"/>
          </a:p>
          <a:p>
            <a:r>
              <a:rPr lang="en-US" dirty="0" smtClean="0"/>
              <a:t>12:30 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30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Important </a:t>
            </a:r>
            <a:r>
              <a:rPr lang="en-US" sz="3600" dirty="0" smtClean="0"/>
              <a:t>Dates</a:t>
            </a:r>
            <a:endParaRPr lang="en-US" sz="3600" dirty="0"/>
          </a:p>
          <a:p>
            <a:r>
              <a:rPr lang="en-US" sz="3600" dirty="0"/>
              <a:t>Proposal </a:t>
            </a:r>
            <a:r>
              <a:rPr lang="en-US" sz="3600" dirty="0" smtClean="0"/>
              <a:t>Requirements</a:t>
            </a:r>
            <a:endParaRPr lang="en-US" sz="3600" dirty="0"/>
          </a:p>
          <a:p>
            <a:r>
              <a:rPr lang="en-US" sz="3600" dirty="0" smtClean="0"/>
              <a:t>Project Purpose</a:t>
            </a:r>
          </a:p>
          <a:p>
            <a:r>
              <a:rPr lang="en-US" sz="3600" dirty="0" smtClean="0"/>
              <a:t>Cost Proposal</a:t>
            </a:r>
          </a:p>
          <a:p>
            <a:r>
              <a:rPr lang="en-US" sz="3600" dirty="0" smtClean="0"/>
              <a:t>Questions </a:t>
            </a:r>
            <a:r>
              <a:rPr lang="en-US" sz="3600" dirty="0"/>
              <a:t>&amp; Answers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60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345363" cy="4572000"/>
          </a:xfrm>
        </p:spPr>
        <p:txBody>
          <a:bodyPr>
            <a:noAutofit/>
          </a:bodyPr>
          <a:lstStyle/>
          <a:p>
            <a:r>
              <a:rPr lang="en-US" dirty="0"/>
              <a:t>All questions submitted </a:t>
            </a:r>
            <a:r>
              <a:rPr lang="en-US" dirty="0" smtClean="0"/>
              <a:t>and asked </a:t>
            </a:r>
            <a:r>
              <a:rPr lang="en-US" dirty="0"/>
              <a:t>during the pre-proposal conference will be posted on the Board of Health website by C.O.B. </a:t>
            </a:r>
            <a:r>
              <a:rPr lang="en-US" dirty="0" smtClean="0"/>
              <a:t>Monday, June 22, 2020 </a:t>
            </a:r>
            <a:endParaRPr lang="en-US" dirty="0"/>
          </a:p>
          <a:p>
            <a:r>
              <a:rPr lang="en-US" dirty="0" smtClean="0"/>
              <a:t>Addenda </a:t>
            </a:r>
            <a:r>
              <a:rPr lang="en-US" dirty="0"/>
              <a:t>will be posted on the CCBH website by C.O.B. </a:t>
            </a:r>
            <a:r>
              <a:rPr lang="en-US" dirty="0" smtClean="0"/>
              <a:t>Monday, June 22, </a:t>
            </a:r>
            <a:r>
              <a:rPr lang="en-US" dirty="0"/>
              <a:t>2020 </a:t>
            </a:r>
          </a:p>
          <a:p>
            <a:r>
              <a:rPr lang="en-US" dirty="0" smtClean="0"/>
              <a:t>Sealed </a:t>
            </a:r>
            <a:r>
              <a:rPr lang="en-US" dirty="0"/>
              <a:t>proposals must be submitted </a:t>
            </a:r>
            <a:r>
              <a:rPr lang="en-US" dirty="0" smtClean="0"/>
              <a:t>by Tuesday, July </a:t>
            </a:r>
            <a:r>
              <a:rPr lang="en-US" dirty="0" smtClean="0"/>
              <a:t>7</a:t>
            </a:r>
            <a:r>
              <a:rPr lang="en-US" dirty="0" smtClean="0"/>
              <a:t>, 2020 </a:t>
            </a:r>
            <a:r>
              <a:rPr lang="en-US" dirty="0"/>
              <a:t>at </a:t>
            </a:r>
            <a:r>
              <a:rPr lang="en-US" dirty="0" smtClean="0"/>
              <a:t>10:30am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32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828800"/>
            <a:ext cx="7345363" cy="42672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b="1" dirty="0" smtClean="0"/>
              <a:t>Proposal Submission</a:t>
            </a:r>
          </a:p>
          <a:p>
            <a:r>
              <a:rPr lang="en-US" sz="9600" dirty="0" smtClean="0"/>
              <a:t>Proposals </a:t>
            </a:r>
            <a:r>
              <a:rPr lang="en-US" sz="9600" dirty="0"/>
              <a:t>should be mailed or </a:t>
            </a:r>
            <a:r>
              <a:rPr lang="en-US" sz="9600" dirty="0" smtClean="0"/>
              <a:t>hand-delivered</a:t>
            </a:r>
            <a:endParaRPr lang="en-US" sz="9600" dirty="0"/>
          </a:p>
          <a:p>
            <a:r>
              <a:rPr lang="en-US" sz="9600" dirty="0" smtClean="0"/>
              <a:t>Submit one (1) </a:t>
            </a:r>
            <a:r>
              <a:rPr lang="en-US" sz="9600" dirty="0">
                <a:solidFill>
                  <a:schemeClr val="tx1"/>
                </a:solidFill>
              </a:rPr>
              <a:t>original and </a:t>
            </a:r>
            <a:r>
              <a:rPr lang="en-US" sz="9600" dirty="0" smtClean="0">
                <a:solidFill>
                  <a:schemeClr val="tx1"/>
                </a:solidFill>
              </a:rPr>
              <a:t>six </a:t>
            </a:r>
            <a:r>
              <a:rPr lang="en-US" sz="9600" dirty="0" smtClean="0"/>
              <a:t>(6) copies in addition to one (1) electronic document of the proposal with all required information. </a:t>
            </a:r>
          </a:p>
          <a:p>
            <a:r>
              <a:rPr lang="en-US" sz="9600" dirty="0" smtClean="0"/>
              <a:t>Any </a:t>
            </a:r>
            <a:r>
              <a:rPr lang="en-US" sz="9600" dirty="0"/>
              <a:t>proposal received after the time and date specified will be </a:t>
            </a:r>
            <a:r>
              <a:rPr lang="en-US" sz="9600" dirty="0" smtClean="0"/>
              <a:t>disqualified and returned unopened</a:t>
            </a:r>
            <a:endParaRPr lang="en-US" sz="9600" dirty="0"/>
          </a:p>
          <a:p>
            <a:r>
              <a:rPr lang="en-US" sz="9600" dirty="0" smtClean="0"/>
              <a:t>The </a:t>
            </a:r>
            <a:r>
              <a:rPr lang="en-US" sz="9600" dirty="0"/>
              <a:t>official closing time will be determined by the time clock located in the CCBH Administrative </a:t>
            </a:r>
            <a:r>
              <a:rPr lang="en-US" sz="9600" dirty="0" smtClean="0"/>
              <a:t>Office – mail area</a:t>
            </a:r>
            <a:endParaRPr lang="en-US" sz="9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6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Proposal </a:t>
            </a:r>
            <a:r>
              <a:rPr lang="en-US" dirty="0" smtClean="0"/>
              <a:t>Requirements Cont’d.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828800"/>
            <a:ext cx="7345363" cy="441960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Clr>
                <a:prstClr val="black">
                  <a:lumMod val="75000"/>
                  <a:lumOff val="25000"/>
                </a:prstClr>
              </a:buClr>
              <a:buNone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Proposal </a:t>
            </a:r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Submission</a:t>
            </a:r>
            <a:endParaRPr lang="en-US" dirty="0" smtClean="0"/>
          </a:p>
          <a:p>
            <a:r>
              <a:rPr lang="en-US" dirty="0" smtClean="0"/>
              <a:t>Vendors </a:t>
            </a:r>
            <a:r>
              <a:rPr lang="en-US" dirty="0"/>
              <a:t>assume the risk of the method of dispatch chosen.  </a:t>
            </a:r>
          </a:p>
          <a:p>
            <a:r>
              <a:rPr lang="en-US" dirty="0"/>
              <a:t>CCBH assumes no responsibility for delays caused by any delivery </a:t>
            </a:r>
            <a:r>
              <a:rPr lang="en-US" dirty="0" smtClean="0"/>
              <a:t>service</a:t>
            </a:r>
            <a:endParaRPr lang="en-US" dirty="0"/>
          </a:p>
          <a:p>
            <a:r>
              <a:rPr lang="en-US" dirty="0" smtClean="0"/>
              <a:t>Postmarking </a:t>
            </a:r>
            <a:r>
              <a:rPr lang="en-US" dirty="0"/>
              <a:t>by the due date will not substitute for actual proposal </a:t>
            </a:r>
            <a:r>
              <a:rPr lang="en-US" dirty="0" smtClean="0"/>
              <a:t>receipt</a:t>
            </a:r>
            <a:endParaRPr lang="en-US" dirty="0"/>
          </a:p>
          <a:p>
            <a:r>
              <a:rPr lang="en-US" dirty="0"/>
              <a:t>Proposals may </a:t>
            </a:r>
            <a:r>
              <a:rPr lang="en-US" dirty="0" smtClean="0"/>
              <a:t>NOT </a:t>
            </a:r>
            <a:r>
              <a:rPr lang="en-US" dirty="0"/>
              <a:t>be delivered by facsimile transmission, email or other telecommunication or electronic means.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78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Proposal </a:t>
            </a:r>
            <a:r>
              <a:rPr lang="en-US" dirty="0" smtClean="0"/>
              <a:t>Requirements Cont’d.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981200"/>
            <a:ext cx="7345363" cy="4267200"/>
          </a:xfrm>
        </p:spPr>
        <p:txBody>
          <a:bodyPr>
            <a:normAutofit/>
          </a:bodyPr>
          <a:lstStyle/>
          <a:p>
            <a:r>
              <a:rPr lang="en-US" altLang="en-US" sz="2800" dirty="0" smtClean="0"/>
              <a:t>Vendor’s Reference Sheet (Refer to Attachment B)</a:t>
            </a:r>
            <a:endParaRPr lang="en-US" altLang="en-US" sz="2800" dirty="0"/>
          </a:p>
          <a:p>
            <a:r>
              <a:rPr lang="en-US" altLang="en-US" sz="2800" dirty="0" smtClean="0"/>
              <a:t>Non-Collusion </a:t>
            </a:r>
            <a:r>
              <a:rPr lang="en-US" altLang="en-US" sz="2800" dirty="0"/>
              <a:t>Affidavit with signature and </a:t>
            </a:r>
            <a:r>
              <a:rPr lang="en-US" altLang="en-US" sz="2800" b="1" dirty="0"/>
              <a:t>must</a:t>
            </a:r>
            <a:r>
              <a:rPr lang="en-US" altLang="en-US" sz="2800" dirty="0"/>
              <a:t> be notarized </a:t>
            </a:r>
            <a:r>
              <a:rPr lang="en-US" altLang="en-US" sz="2800" dirty="0" smtClean="0"/>
              <a:t>(Refer to Attachment C) </a:t>
            </a:r>
          </a:p>
          <a:p>
            <a:r>
              <a:rPr lang="en-US" altLang="en-US" sz="2800" dirty="0"/>
              <a:t>Certification of Compliance with ORC Section 3517.13 (Refer to </a:t>
            </a:r>
            <a:r>
              <a:rPr lang="en-US" altLang="en-US" sz="2800" dirty="0" smtClean="0"/>
              <a:t>Attachment D)</a:t>
            </a:r>
          </a:p>
          <a:p>
            <a:r>
              <a:rPr lang="en-US" altLang="en-US" sz="2800" dirty="0" smtClean="0"/>
              <a:t>Sample Proposal Cover Page (Attachment E)</a:t>
            </a:r>
            <a:endParaRPr lang="en-US" altLang="en-US" sz="2800" dirty="0"/>
          </a:p>
          <a:p>
            <a:endParaRPr lang="en-US" altLang="en-US" sz="2800" dirty="0" smtClean="0"/>
          </a:p>
          <a:p>
            <a:endParaRPr lang="en-US" altLang="en-US" sz="2800" dirty="0" smtClean="0"/>
          </a:p>
          <a:p>
            <a:endParaRPr lang="en-US" altLang="en-US" sz="2800" dirty="0"/>
          </a:p>
          <a:p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6134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Proposal </a:t>
            </a:r>
            <a:r>
              <a:rPr lang="en-US" dirty="0" smtClean="0"/>
              <a:t>Requirements Cont’d.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981200"/>
            <a:ext cx="7345363" cy="4267200"/>
          </a:xfrm>
        </p:spPr>
        <p:txBody>
          <a:bodyPr>
            <a:normAutofit fontScale="25000" lnSpcReduction="20000"/>
          </a:bodyPr>
          <a:lstStyle/>
          <a:p>
            <a:r>
              <a:rPr lang="en-US" altLang="en-US" sz="11200" dirty="0" smtClean="0"/>
              <a:t>Notice of Intent to Apply for Funding (Attachment F</a:t>
            </a:r>
            <a:r>
              <a:rPr lang="en-US" altLang="en-US" sz="11200" dirty="0" smtClean="0"/>
              <a:t>) – Due 6/18/20 </a:t>
            </a:r>
            <a:endParaRPr lang="en-US" altLang="en-US" sz="11200" dirty="0" smtClean="0"/>
          </a:p>
          <a:p>
            <a:r>
              <a:rPr lang="en-US" altLang="en-US" sz="11200" dirty="0" smtClean="0"/>
              <a:t>Budget Guidance Information (Attachment G)</a:t>
            </a:r>
          </a:p>
          <a:p>
            <a:r>
              <a:rPr lang="en-US" altLang="en-US" sz="11200" dirty="0" smtClean="0"/>
              <a:t>Sample Itemized Budget Narrative (Attachment H)</a:t>
            </a:r>
          </a:p>
          <a:p>
            <a:r>
              <a:rPr lang="en-US" altLang="en-US" sz="11200" dirty="0" smtClean="0"/>
              <a:t>Bid Guaranty – NOT Required for this project. </a:t>
            </a:r>
            <a:endParaRPr lang="en-US" altLang="en-US" sz="11200" dirty="0"/>
          </a:p>
          <a:p>
            <a:pPr marL="693738" lvl="1" indent="-457200">
              <a:buFont typeface="Wingdings" panose="05000000000000000000" pitchFamily="2" charset="2"/>
              <a:buChar char="Ø"/>
            </a:pPr>
            <a:endParaRPr lang="en-US" altLang="en-US" sz="11200" dirty="0" smtClean="0"/>
          </a:p>
          <a:p>
            <a:pPr marL="693738" lvl="1" indent="-457200">
              <a:buFont typeface="Wingdings" panose="05000000000000000000" pitchFamily="2" charset="2"/>
              <a:buChar char="Ø"/>
            </a:pPr>
            <a:endParaRPr lang="en-US" altLang="en-US" sz="11200" dirty="0" smtClean="0"/>
          </a:p>
          <a:p>
            <a:pPr marL="750888" lvl="1" indent="-514350">
              <a:buFont typeface="+mj-lt"/>
              <a:buAutoNum type="arabicParenR"/>
            </a:pPr>
            <a:endParaRPr lang="en-US" altLang="en-US" sz="11200" dirty="0"/>
          </a:p>
          <a:p>
            <a:pPr marL="750888" lvl="1" indent="-514350">
              <a:buFont typeface="+mj-lt"/>
              <a:buAutoNum type="arabicParenR"/>
            </a:pPr>
            <a:endParaRPr lang="en-US" altLang="en-US" sz="11200" dirty="0" smtClean="0"/>
          </a:p>
          <a:p>
            <a:pPr marL="750888" lvl="1" indent="-514350">
              <a:buFont typeface="+mj-lt"/>
              <a:buAutoNum type="arabicParenR"/>
            </a:pPr>
            <a:endParaRPr lang="en-US" altLang="en-US" sz="11200" dirty="0" smtClean="0"/>
          </a:p>
          <a:p>
            <a:pPr marL="0" indent="0">
              <a:buNone/>
            </a:pPr>
            <a:r>
              <a:rPr lang="en-US" altLang="en-US" sz="11200" dirty="0" smtClean="0"/>
              <a:t>	</a:t>
            </a:r>
          </a:p>
          <a:p>
            <a:endParaRPr lang="en-US" altLang="en-US" sz="11200" dirty="0" smtClean="0"/>
          </a:p>
          <a:p>
            <a:endParaRPr lang="en-US" altLang="en-US" sz="2800" dirty="0"/>
          </a:p>
          <a:p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0249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Purpose &amp; Cost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Project Purpose</a:t>
            </a:r>
          </a:p>
          <a:p>
            <a:endParaRPr lang="en-US" sz="3600" dirty="0"/>
          </a:p>
          <a:p>
            <a:r>
              <a:rPr lang="en-US" sz="3600" dirty="0" smtClean="0"/>
              <a:t>Cost Proposal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76833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61925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96527" y="3048000"/>
            <a:ext cx="7342188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1" y="3124200"/>
            <a:ext cx="3439790" cy="295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20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96200" y="2286000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ccbh_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96" y="1371601"/>
            <a:ext cx="7438004" cy="396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2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cb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CBH TITLE SLIDE">
  <a:themeElements>
    <a:clrScheme name="Custom 2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91C0C8"/>
      </a:accent1>
      <a:accent2>
        <a:srgbClr val="135745"/>
      </a:accent2>
      <a:accent3>
        <a:srgbClr val="135745"/>
      </a:accent3>
      <a:accent4>
        <a:srgbClr val="834736"/>
      </a:accent4>
      <a:accent5>
        <a:srgbClr val="11513F"/>
      </a:accent5>
      <a:accent6>
        <a:srgbClr val="91C0C8"/>
      </a:accent6>
      <a:hlink>
        <a:srgbClr val="718876"/>
      </a:hlink>
      <a:folHlink>
        <a:srgbClr val="7F95A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CBH TITLE SLIDE">
  <a:themeElements>
    <a:clrScheme name="Custom 2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91C0C8"/>
      </a:accent1>
      <a:accent2>
        <a:srgbClr val="135745"/>
      </a:accent2>
      <a:accent3>
        <a:srgbClr val="135745"/>
      </a:accent3>
      <a:accent4>
        <a:srgbClr val="834736"/>
      </a:accent4>
      <a:accent5>
        <a:srgbClr val="11513F"/>
      </a:accent5>
      <a:accent6>
        <a:srgbClr val="91C0C8"/>
      </a:accent6>
      <a:hlink>
        <a:srgbClr val="718876"/>
      </a:hlink>
      <a:folHlink>
        <a:srgbClr val="7F95A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3072</TotalTime>
  <Words>333</Words>
  <Application>Microsoft Office PowerPoint</Application>
  <PresentationFormat>On-screen Show (4:3)</PresentationFormat>
  <Paragraphs>51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ccbh</vt:lpstr>
      <vt:lpstr>1_CCBH TITLE SLIDE</vt:lpstr>
      <vt:lpstr>CCBH TITLE SLIDE</vt:lpstr>
      <vt:lpstr>PowerPoint Presentation</vt:lpstr>
      <vt:lpstr>Overview</vt:lpstr>
      <vt:lpstr>Important Dates</vt:lpstr>
      <vt:lpstr>Proposal Requirements</vt:lpstr>
      <vt:lpstr>Proposal Requirements Cont’d.</vt:lpstr>
      <vt:lpstr>Proposal Requirements Cont’d.</vt:lpstr>
      <vt:lpstr>Proposal Requirements Cont’d.</vt:lpstr>
      <vt:lpstr>Project Purpose &amp; Cost Proposal</vt:lpstr>
      <vt:lpstr>Questions?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CCBH Powerpoint Presentation Formatting</dc:title>
  <dc:creator>kbrennan</dc:creator>
  <cp:lastModifiedBy>jwirsching</cp:lastModifiedBy>
  <cp:revision>192</cp:revision>
  <cp:lastPrinted>2013-08-21T14:24:32Z</cp:lastPrinted>
  <dcterms:modified xsi:type="dcterms:W3CDTF">2020-06-15T14:05:00Z</dcterms:modified>
</cp:coreProperties>
</file>