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45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1143000" y="685800"/>
            <a:ext cx="4572000" cy="3429000"/>
          </a:xfrm>
          <a:prstGeom prst="rect">
            <a:avLst/>
          </a:prstGeom>
        </p:spPr>
        <p:txBody>
          <a:bodyPr/>
          <a:lstStyle/>
          <a:p>
            <a:endParaRPr/>
          </a:p>
        </p:txBody>
      </p:sp>
      <p:sp>
        <p:nvSpPr>
          <p:cNvPr id="197" name="Shape 19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healthypeople.gov/2020/topicsobjectives2020/overview.aspx?topicid=25"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healthypeople.gov/2020/topicsobjectives2020/overview.aspx?topicid=2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pPr marL="342900" indent="-342900">
              <a:buClr>
                <a:srgbClr val="000000"/>
              </a:buClr>
              <a:buSzPts val="2400"/>
              <a:buFont typeface="Arial"/>
              <a:buChar char="•"/>
              <a:defRPr sz="2400">
                <a:solidFill>
                  <a:srgbClr val="595959"/>
                </a:solidFill>
                <a:latin typeface="Rockwell"/>
                <a:ea typeface="Rockwell"/>
                <a:cs typeface="Rockwell"/>
                <a:sym typeface="Rockwell"/>
              </a:defRPr>
            </a:pPr>
            <a:r>
              <a:t>Suicide (LGBT youth 2-3 mores times likely to attempt)</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Homelessness (it is estimated that up to 40% of homeless youth are LGBTQ+)</a:t>
            </a: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Breast and Cervical Cancer rates higher for applicable LGBTQ+ individuals; lesbians less likely to get cancer screenings </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HIV (70% MSM)</a:t>
            </a: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Obesity (more likely for lesbian and bisexual women)</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Alcoholism, tobacco use (WSW smoke 200% more)</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Disproportionately face mental health challenges (response to trauma/stigma, barriers to care)</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Increased numbers of all for trans community specifically and LGBTQ+ people of color</a:t>
            </a:r>
            <a:endParaRPr sz="3200">
              <a:solidFill>
                <a:srgbClr val="404040"/>
              </a:solidFill>
            </a:endParaRPr>
          </a:p>
          <a:p>
            <a:pPr marL="215900" indent="-88900">
              <a:spcBef>
                <a:spcPts val="400"/>
              </a:spcBef>
              <a:defRPr sz="1200">
                <a:latin typeface="Calibri"/>
                <a:ea typeface="Calibri"/>
                <a:cs typeface="Calibri"/>
                <a:sym typeface="Calibri"/>
              </a:defRPr>
            </a:pPr>
            <a:endParaRPr sz="2000" baseline="30000">
              <a:solidFill>
                <a:srgbClr val="595959"/>
              </a:solidFill>
              <a:latin typeface="Rockwell"/>
              <a:ea typeface="Rockwell"/>
              <a:cs typeface="Rockwell"/>
              <a:sym typeface="Rockwell"/>
            </a:endParaRPr>
          </a:p>
          <a:p>
            <a:pPr>
              <a:spcBef>
                <a:spcPts val="400"/>
              </a:spcBef>
              <a:defRPr sz="1200">
                <a:latin typeface="Calibri"/>
                <a:ea typeface="Calibri"/>
                <a:cs typeface="Calibri"/>
                <a:sym typeface="Calibri"/>
              </a:defRPr>
            </a:pPr>
            <a:endParaRPr baseline="29666">
              <a:solidFill>
                <a:srgbClr val="595959"/>
              </a:solidFill>
              <a:latin typeface="Rockwell"/>
              <a:ea typeface="Rockwell"/>
              <a:cs typeface="Rockwell"/>
              <a:sym typeface="Rockwell"/>
            </a:endParaRPr>
          </a:p>
          <a:p>
            <a:pPr marL="342900" indent="-342900">
              <a:spcBef>
                <a:spcPts val="200"/>
              </a:spcBef>
              <a:defRPr>
                <a:solidFill>
                  <a:srgbClr val="595959"/>
                </a:solidFill>
                <a:latin typeface="Rockwell"/>
                <a:ea typeface="Rockwell"/>
                <a:cs typeface="Rockwell"/>
                <a:sym typeface="Rockwell"/>
              </a:defRPr>
            </a:pPr>
            <a:r>
              <a:t>“Report on Lesbian, Gay, Bisexual and Transgender Health,”  Healthy People.gov</a:t>
            </a:r>
            <a:endParaRPr sz="3200">
              <a:solidFill>
                <a:srgbClr val="404040"/>
              </a:solidFill>
            </a:endParaRPr>
          </a:p>
          <a:p>
            <a:pPr marL="342900" indent="-342900">
              <a:spcBef>
                <a:spcPts val="200"/>
              </a:spcBef>
              <a:defRPr>
                <a:solidFill>
                  <a:srgbClr val="595959"/>
                </a:solidFill>
                <a:latin typeface="Rockwell"/>
                <a:ea typeface="Rockwell"/>
                <a:cs typeface="Rockwell"/>
                <a:sym typeface="Rockwell"/>
              </a:defRPr>
            </a:pPr>
            <a:r>
              <a:t>    </a:t>
            </a:r>
            <a:r>
              <a:rPr u="sng">
                <a:solidFill>
                  <a:srgbClr val="0000FF"/>
                </a:solidFill>
                <a:uFill>
                  <a:solidFill>
                    <a:srgbClr val="0000FF"/>
                  </a:solidFill>
                </a:uFill>
                <a:hlinkClick r:id="rId3"/>
              </a:rPr>
              <a:t>http://healthypeople.gov/2020/topicsobjectives2020/overview.aspx?topicid=25</a:t>
            </a:r>
            <a:endParaRPr sz="3200">
              <a:solidFill>
                <a:srgbClr val="40404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noRot="1" noChangeAspect="1"/>
          </p:cNvSpPr>
          <p:nvPr>
            <p:ph type="sldImg"/>
          </p:nvPr>
        </p:nvSpPr>
        <p:spPr>
          <a:prstGeom prst="rect">
            <a:avLst/>
          </a:prstGeom>
        </p:spPr>
        <p:txBody>
          <a:bodyPr/>
          <a:lstStyle/>
          <a:p>
            <a:endParaRPr/>
          </a:p>
        </p:txBody>
      </p:sp>
      <p:sp>
        <p:nvSpPr>
          <p:cNvPr id="245" name="Shape 245"/>
          <p:cNvSpPr>
            <a:spLocks noGrp="1"/>
          </p:cNvSpPr>
          <p:nvPr>
            <p:ph type="body" sz="quarter" idx="1"/>
          </p:nvPr>
        </p:nvSpPr>
        <p:spPr>
          <a:prstGeom prst="rect">
            <a:avLst/>
          </a:prstGeom>
        </p:spPr>
        <p:txBody>
          <a:bodyPr/>
          <a:lstStyle/>
          <a:p>
            <a:pPr marL="342900" indent="-342900">
              <a:buClr>
                <a:srgbClr val="000000"/>
              </a:buClr>
              <a:buSzPts val="2400"/>
              <a:buFont typeface="Arial"/>
              <a:buChar char="•"/>
              <a:defRPr sz="2400">
                <a:solidFill>
                  <a:srgbClr val="595959"/>
                </a:solidFill>
                <a:latin typeface="Rockwell"/>
                <a:ea typeface="Rockwell"/>
                <a:cs typeface="Rockwell"/>
                <a:sym typeface="Rockwell"/>
              </a:defRPr>
            </a:pPr>
            <a:r>
              <a:t>Suicide (LGBT youth 2-3 mores times likely to attempt)</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Homelessness (it is estimated that up to 40% of homeless youth are LGBTQ+)</a:t>
            </a: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Breast and Cervical Cancer rates higher for applicable LGBTQ+ individuals; lesbians less likely to get cancer screenings </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HIV (70% MSM)</a:t>
            </a: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Obesity (more likely for lesbian and bisexual women)</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Alcoholism, tobacco use (WSW smoke 200% more)</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Disproportionately face mental health challenges (response to trauma/stigma, barriers to care)</a:t>
            </a:r>
            <a:endParaRPr sz="3200">
              <a:solidFill>
                <a:srgbClr val="404040"/>
              </a:solidFill>
            </a:endParaRPr>
          </a:p>
          <a:p>
            <a:pPr marL="342900" indent="-342900">
              <a:spcBef>
                <a:spcPts val="400"/>
              </a:spcBef>
              <a:buClr>
                <a:srgbClr val="000000"/>
              </a:buClr>
              <a:buSzPts val="2400"/>
              <a:buFont typeface="Arial"/>
              <a:buChar char="•"/>
              <a:defRPr sz="2400">
                <a:solidFill>
                  <a:srgbClr val="595959"/>
                </a:solidFill>
                <a:latin typeface="Rockwell"/>
                <a:ea typeface="Rockwell"/>
                <a:cs typeface="Rockwell"/>
                <a:sym typeface="Rockwell"/>
              </a:defRPr>
            </a:pPr>
            <a:r>
              <a:t>Increased numbers of all for trans community specifically and LGBTQ+ people of color</a:t>
            </a:r>
            <a:endParaRPr sz="3200">
              <a:solidFill>
                <a:srgbClr val="404040"/>
              </a:solidFill>
            </a:endParaRPr>
          </a:p>
          <a:p>
            <a:pPr marL="215900" indent="-88900">
              <a:spcBef>
                <a:spcPts val="400"/>
              </a:spcBef>
              <a:defRPr sz="1200">
                <a:latin typeface="Calibri"/>
                <a:ea typeface="Calibri"/>
                <a:cs typeface="Calibri"/>
                <a:sym typeface="Calibri"/>
              </a:defRPr>
            </a:pPr>
            <a:endParaRPr sz="2000" baseline="30000">
              <a:solidFill>
                <a:srgbClr val="595959"/>
              </a:solidFill>
              <a:latin typeface="Rockwell"/>
              <a:ea typeface="Rockwell"/>
              <a:cs typeface="Rockwell"/>
              <a:sym typeface="Rockwell"/>
            </a:endParaRPr>
          </a:p>
          <a:p>
            <a:pPr>
              <a:spcBef>
                <a:spcPts val="400"/>
              </a:spcBef>
              <a:defRPr sz="1200">
                <a:latin typeface="Calibri"/>
                <a:ea typeface="Calibri"/>
                <a:cs typeface="Calibri"/>
                <a:sym typeface="Calibri"/>
              </a:defRPr>
            </a:pPr>
            <a:endParaRPr baseline="29666">
              <a:solidFill>
                <a:srgbClr val="595959"/>
              </a:solidFill>
              <a:latin typeface="Rockwell"/>
              <a:ea typeface="Rockwell"/>
              <a:cs typeface="Rockwell"/>
              <a:sym typeface="Rockwell"/>
            </a:endParaRPr>
          </a:p>
          <a:p>
            <a:pPr marL="342900" indent="-342900">
              <a:spcBef>
                <a:spcPts val="200"/>
              </a:spcBef>
              <a:defRPr>
                <a:solidFill>
                  <a:srgbClr val="595959"/>
                </a:solidFill>
                <a:latin typeface="Rockwell"/>
                <a:ea typeface="Rockwell"/>
                <a:cs typeface="Rockwell"/>
                <a:sym typeface="Rockwell"/>
              </a:defRPr>
            </a:pPr>
            <a:r>
              <a:t>“Report on Lesbian, Gay, Bisexual and Transgender Health,”  Healthy People.gov</a:t>
            </a:r>
            <a:endParaRPr sz="3200">
              <a:solidFill>
                <a:srgbClr val="404040"/>
              </a:solidFill>
            </a:endParaRPr>
          </a:p>
          <a:p>
            <a:pPr marL="342900" indent="-342900">
              <a:spcBef>
                <a:spcPts val="200"/>
              </a:spcBef>
              <a:defRPr>
                <a:solidFill>
                  <a:srgbClr val="595959"/>
                </a:solidFill>
                <a:latin typeface="Rockwell"/>
                <a:ea typeface="Rockwell"/>
                <a:cs typeface="Rockwell"/>
                <a:sym typeface="Rockwell"/>
              </a:defRPr>
            </a:pPr>
            <a:r>
              <a:t>    </a:t>
            </a:r>
            <a:r>
              <a:rPr u="sng">
                <a:solidFill>
                  <a:srgbClr val="0000FF"/>
                </a:solidFill>
                <a:uFill>
                  <a:solidFill>
                    <a:srgbClr val="0000FF"/>
                  </a:solidFill>
                </a:uFill>
                <a:hlinkClick r:id="rId3"/>
              </a:rPr>
              <a:t>http://healthypeople.gov/2020/topicsobjectives2020/overview.aspx?topicid=25</a:t>
            </a:r>
            <a:endParaRPr sz="3200">
              <a:solidFill>
                <a:srgbClr val="40404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prstGeom prst="rect">
            <a:avLst/>
          </a:prstGeom>
        </p:spPr>
        <p:txBody>
          <a:bodyPr/>
          <a:lstStyle/>
          <a:p>
            <a:endParaRPr/>
          </a:p>
        </p:txBody>
      </p:sp>
      <p:sp>
        <p:nvSpPr>
          <p:cNvPr id="255" name="Shape 255"/>
          <p:cNvSpPr>
            <a:spLocks noGrp="1"/>
          </p:cNvSpPr>
          <p:nvPr>
            <p:ph type="body" sz="quarter" idx="1"/>
          </p:nvPr>
        </p:nvSpPr>
        <p:spPr>
          <a:prstGeom prst="rect">
            <a:avLst/>
          </a:prstGeom>
        </p:spPr>
        <p:txBody>
          <a:bodyPr/>
          <a:lstStyle/>
          <a:p>
            <a:pPr>
              <a:defRPr sz="1200">
                <a:latin typeface="Calibri"/>
                <a:ea typeface="Calibri"/>
                <a:cs typeface="Calibri"/>
                <a:sym typeface="Calibri"/>
              </a:defRPr>
            </a:pPr>
            <a:r>
              <a:t>This chart, also from the Lambda Legal survey, helps illustrate some basic problems – Even though Cis LGB people have fewer experiences of discrimination than trans people and people living with HIV, they experience much more discrimination than straight cis-identified patients. Among trans folks and people living with HIV, those issues are much more pronounced. Most trans people fear that they will be refused medical services, three quarters fear medical personnel will treat them differently because of their gender identity, and ninety percent believe that not enough health professionals are adequately trained to care for trans folks. On a number of topics, people living with HIV have concerns and fears at levels approaching those felt by trans folks. </a:t>
            </a:r>
          </a:p>
          <a:p>
            <a:pPr>
              <a:defRPr sz="1200">
                <a:latin typeface="Calibri"/>
                <a:ea typeface="Calibri"/>
                <a:cs typeface="Calibri"/>
                <a:sym typeface="Calibri"/>
              </a:defRPr>
            </a:pPr>
            <a:endParaRPr/>
          </a:p>
          <a:p>
            <a:pPr>
              <a:defRPr sz="1200">
                <a:latin typeface="Calibri"/>
                <a:ea typeface="Calibri"/>
                <a:cs typeface="Calibri"/>
                <a:sym typeface="Calibri"/>
              </a:defRPr>
            </a:pPr>
            <a:r>
              <a:t>Given the data, there is clearly a glaring need for LGBTQ-specific training for health care professionals.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endParaRPr/>
          </a:p>
        </p:txBody>
      </p:sp>
      <p:sp>
        <p:nvSpPr>
          <p:cNvPr id="302" name="Shape 302"/>
          <p:cNvSpPr>
            <a:spLocks noGrp="1"/>
          </p:cNvSpPr>
          <p:nvPr>
            <p:ph type="body" sz="quarter" idx="1"/>
          </p:nvPr>
        </p:nvSpPr>
        <p:spPr>
          <a:prstGeom prst="rect">
            <a:avLst/>
          </a:prstGeom>
        </p:spPr>
        <p:txBody>
          <a:bodyPr/>
          <a:lstStyle/>
          <a:p>
            <a:pPr>
              <a:defRPr sz="1200">
                <a:latin typeface="Calibri"/>
                <a:ea typeface="Calibri"/>
                <a:cs typeface="Calibri"/>
                <a:sym typeface="Calibri"/>
              </a:defRPr>
            </a:pPr>
            <a:r>
              <a:t>Gender Affirmation – Having other people respect your gender identity – Is an example of a social determinant of health. Research shows that that gender affirmation leads to better health outcomes for trans and non-binary people. Two specific forms of affirmation seem to have the biggest positive impacts. Social affirmation occurs when other people respect your gender identity by referring to you by the correct pronouns and your chosen name. Psychological affirmation is internal – It’s self-acceptance. The body of research also shows that family support for trans youth leads to better mental health outcomes for those children. </a:t>
            </a:r>
          </a:p>
          <a:p>
            <a:pPr>
              <a:defRPr sz="1200">
                <a:latin typeface="Calibri"/>
                <a:ea typeface="Calibri"/>
                <a:cs typeface="Calibri"/>
                <a:sym typeface="Calibri"/>
              </a:defRPr>
            </a:pPr>
            <a:endParaRPr/>
          </a:p>
          <a:p>
            <a:pPr>
              <a:defRPr sz="1200">
                <a:latin typeface="Calibri"/>
                <a:ea typeface="Calibri"/>
                <a:cs typeface="Calibri"/>
                <a:sym typeface="Calibri"/>
              </a:defRPr>
            </a:pPr>
            <a:r>
              <a:t>We’ve covered a number of social determinants of health that impact LGBTQ people – What are the specific health disparities and inequities this community faces?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noRot="1" noChangeAspect="1"/>
          </p:cNvSpPr>
          <p:nvPr>
            <p:ph type="sldImg"/>
          </p:nvPr>
        </p:nvSpPr>
        <p:spPr>
          <a:prstGeom prst="rect">
            <a:avLst/>
          </a:prstGeom>
        </p:spPr>
        <p:txBody>
          <a:bodyPr/>
          <a:lstStyle/>
          <a:p>
            <a:endParaRPr/>
          </a:p>
        </p:txBody>
      </p:sp>
      <p:sp>
        <p:nvSpPr>
          <p:cNvPr id="319" name="Shape 319"/>
          <p:cNvSpPr>
            <a:spLocks noGrp="1"/>
          </p:cNvSpPr>
          <p:nvPr>
            <p:ph type="body" sz="quarter" idx="1"/>
          </p:nvPr>
        </p:nvSpPr>
        <p:spPr>
          <a:prstGeom prst="rect">
            <a:avLst/>
          </a:prstGeom>
        </p:spPr>
        <p:txBody>
          <a:bodyPr/>
          <a:lstStyle/>
          <a:p>
            <a:pPr marL="171450" indent="-171450">
              <a:buClr>
                <a:srgbClr val="000000"/>
              </a:buClr>
              <a:buSzPts val="1200"/>
              <a:buFont typeface="Arial"/>
              <a:buChar char="•"/>
              <a:defRPr sz="1200">
                <a:latin typeface="Rockwell"/>
                <a:ea typeface="Rockwell"/>
                <a:cs typeface="Rockwell"/>
                <a:sym typeface="Rockwell"/>
              </a:defRPr>
            </a:pPr>
            <a:r>
              <a:t>Practice getting other people’s pronouns right even when they are not around, and correct other people when they get absent people’s pronouns wrong. </a:t>
            </a:r>
            <a:endParaRPr>
              <a:latin typeface="Calibri"/>
              <a:ea typeface="Calibri"/>
              <a:cs typeface="Calibri"/>
              <a:sym typeface="Calibri"/>
            </a:endParaRPr>
          </a:p>
          <a:p>
            <a:pPr marL="171450" indent="-171450">
              <a:buClr>
                <a:srgbClr val="000000"/>
              </a:buClr>
              <a:buSzPts val="1200"/>
              <a:buFont typeface="Arial"/>
              <a:buChar char="•"/>
              <a:defRPr sz="1200">
                <a:latin typeface="Rockwell"/>
                <a:ea typeface="Rockwell"/>
                <a:cs typeface="Rockwell"/>
                <a:sym typeface="Rockwell"/>
              </a:defRPr>
            </a:pPr>
            <a:r>
              <a:t>If you don’t know what a person’s pronouns are, default to using their name or the singular they (they/them/theirs). </a:t>
            </a:r>
            <a:endParaRPr>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p>
            <a:pPr>
              <a:defRPr sz="1200">
                <a:latin typeface="Calibri"/>
                <a:ea typeface="Calibri"/>
                <a:cs typeface="Calibri"/>
                <a:sym typeface="Calibri"/>
              </a:defRPr>
            </a:pPr>
            <a:r>
              <a:t>Most, but not all, non-binary people use they/them/theirs as their personal pronouns. Some people are uncomfortable with this because they argue that it’s “grammatically incorrect.” It isn’t. Language evolves and changes over time, and the singular they was the American Dialect Society’s 2015 Word of the Year. As you can see on the graphic on this slide, we already commonly use the singular they if we are talking about a third person who isn’t present and has unknown pronouns. </a:t>
            </a:r>
          </a:p>
          <a:p>
            <a:pPr>
              <a:defRPr sz="1200">
                <a:latin typeface="Calibri"/>
                <a:ea typeface="Calibri"/>
                <a:cs typeface="Calibri"/>
                <a:sym typeface="Calibri"/>
              </a:defRPr>
            </a:pPr>
            <a:endParaRPr/>
          </a:p>
          <a:p>
            <a:pPr>
              <a:defRPr sz="1200">
                <a:latin typeface="Calibri"/>
                <a:ea typeface="Calibri"/>
                <a:cs typeface="Calibri"/>
                <a:sym typeface="Calibri"/>
              </a:defRPr>
            </a:pPr>
            <a:r>
              <a:t>In addition, make an effort to use gender-inclusive language. Instead of saying things like “hey ladies” or “hey guys,” consider alternatives like “folks,” “everyone,” “distinguished guests,” ‘y’all,” and so on. Instead of saying that you need someone to “man” a table at an event, say that you need to “staff” the table, etc.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a:spLocks noGrp="1" noRot="1" noChangeAspect="1"/>
          </p:cNvSpPr>
          <p:nvPr>
            <p:ph type="sldImg"/>
          </p:nvPr>
        </p:nvSpPr>
        <p:spPr>
          <a:prstGeom prst="rect">
            <a:avLst/>
          </a:prstGeom>
        </p:spPr>
        <p:txBody>
          <a:bodyPr/>
          <a:lstStyle/>
          <a:p>
            <a:endParaRPr/>
          </a:p>
        </p:txBody>
      </p:sp>
      <p:sp>
        <p:nvSpPr>
          <p:cNvPr id="331" name="Shape 331"/>
          <p:cNvSpPr>
            <a:spLocks noGrp="1"/>
          </p:cNvSpPr>
          <p:nvPr>
            <p:ph type="body" sz="quarter" idx="1"/>
          </p:nvPr>
        </p:nvSpPr>
        <p:spPr>
          <a:prstGeom prst="rect">
            <a:avLst/>
          </a:prstGeom>
        </p:spPr>
        <p:txBody>
          <a:bodyPr/>
          <a:lstStyle/>
          <a:p>
            <a:pPr>
              <a:defRPr sz="1800">
                <a:solidFill>
                  <a:srgbClr val="595959"/>
                </a:solidFill>
                <a:latin typeface="Rockwell"/>
                <a:ea typeface="Rockwell"/>
                <a:cs typeface="Rockwell"/>
                <a:sym typeface="Rockwell"/>
              </a:defRPr>
            </a:pPr>
            <a:r>
              <a:t>There are many simple gestures you can make to signal that you are a “safe” person for LBTGQ+ folks. </a:t>
            </a:r>
            <a:endParaRPr>
              <a:solidFill>
                <a:srgbClr val="404040"/>
              </a:solidFill>
            </a:endParaRPr>
          </a:p>
          <a:p>
            <a:pPr marL="342900" indent="-317500">
              <a:spcBef>
                <a:spcPts val="400"/>
              </a:spcBef>
              <a:buClr>
                <a:srgbClr val="595959"/>
              </a:buClr>
              <a:buSzPts val="1800"/>
              <a:buFont typeface="Arial"/>
              <a:buChar char="•"/>
              <a:defRPr sz="1800">
                <a:solidFill>
                  <a:srgbClr val="595959"/>
                </a:solidFill>
                <a:latin typeface="Rockwell"/>
                <a:ea typeface="Rockwell"/>
                <a:cs typeface="Rockwell"/>
                <a:sym typeface="Rockwell"/>
              </a:defRPr>
            </a:pPr>
            <a:r>
              <a:t>Use best practices for pronoun usage </a:t>
            </a:r>
            <a:endParaRPr>
              <a:solidFill>
                <a:srgbClr val="404040"/>
              </a:solidFill>
            </a:endParaRPr>
          </a:p>
          <a:p>
            <a:pPr marL="342900" indent="-317500">
              <a:spcBef>
                <a:spcPts val="400"/>
              </a:spcBef>
              <a:buClr>
                <a:srgbClr val="595959"/>
              </a:buClr>
              <a:buSzPts val="1800"/>
              <a:buFont typeface="Arial"/>
              <a:buChar char="•"/>
              <a:defRPr sz="1800">
                <a:solidFill>
                  <a:srgbClr val="595959"/>
                </a:solidFill>
                <a:latin typeface="Rockwell"/>
                <a:ea typeface="Rockwell"/>
                <a:cs typeface="Rockwell"/>
                <a:sym typeface="Rockwell"/>
              </a:defRPr>
            </a:pPr>
            <a:r>
              <a:t>Wear pride pins or lanyards</a:t>
            </a:r>
            <a:endParaRPr>
              <a:solidFill>
                <a:srgbClr val="404040"/>
              </a:solidFill>
            </a:endParaRPr>
          </a:p>
          <a:p>
            <a:pPr marL="342900" indent="-317500">
              <a:spcBef>
                <a:spcPts val="400"/>
              </a:spcBef>
              <a:buClr>
                <a:srgbClr val="595959"/>
              </a:buClr>
              <a:buSzPts val="1800"/>
              <a:buFont typeface="Arial"/>
              <a:buChar char="•"/>
              <a:defRPr sz="1800">
                <a:solidFill>
                  <a:srgbClr val="595959"/>
                </a:solidFill>
                <a:latin typeface="Rockwell"/>
                <a:ea typeface="Rockwell"/>
                <a:cs typeface="Rockwell"/>
                <a:sym typeface="Rockwell"/>
              </a:defRPr>
            </a:pPr>
            <a:r>
              <a:t>Educate yourself on the resources available to various identities within this population and share that knowledge.</a:t>
            </a:r>
            <a:endParaRPr>
              <a:solidFill>
                <a:srgbClr val="404040"/>
              </a:solidFill>
            </a:endParaRPr>
          </a:p>
          <a:p>
            <a:pPr marL="342900" indent="-317500">
              <a:spcBef>
                <a:spcPts val="400"/>
              </a:spcBef>
              <a:buClr>
                <a:srgbClr val="595959"/>
              </a:buClr>
              <a:buSzPts val="1800"/>
              <a:buFont typeface="Arial"/>
              <a:buChar char="•"/>
              <a:defRPr sz="1800">
                <a:solidFill>
                  <a:srgbClr val="595959"/>
                </a:solidFill>
                <a:latin typeface="Rockwell"/>
                <a:ea typeface="Rockwell"/>
                <a:cs typeface="Rockwell"/>
                <a:sym typeface="Rockwell"/>
              </a:defRPr>
            </a:pPr>
            <a:r>
              <a:t>Strive for “Structural Competency.” </a:t>
            </a:r>
            <a:endParaRPr>
              <a:solidFill>
                <a:srgbClr val="404040"/>
              </a:solidFill>
            </a:endParaRPr>
          </a:p>
          <a:p>
            <a:pPr marL="742950" lvl="1" indent="-285750">
              <a:spcBef>
                <a:spcPts val="300"/>
              </a:spcBef>
              <a:buClr>
                <a:srgbClr val="404040"/>
              </a:buClr>
              <a:buSzPts val="1800"/>
              <a:buFont typeface="Arial"/>
              <a:buChar char="–"/>
              <a:defRPr sz="1800">
                <a:solidFill>
                  <a:srgbClr val="404040"/>
                </a:solidFill>
                <a:latin typeface="Rockwell"/>
                <a:ea typeface="Rockwell"/>
                <a:cs typeface="Rockwell"/>
                <a:sym typeface="Rockwell"/>
              </a:defRPr>
            </a:pPr>
            <a:r>
              <a:t>How are questions asked on forms? </a:t>
            </a:r>
          </a:p>
          <a:p>
            <a:pPr marL="742950" lvl="1" indent="-285750">
              <a:spcBef>
                <a:spcPts val="300"/>
              </a:spcBef>
              <a:buClr>
                <a:srgbClr val="404040"/>
              </a:buClr>
              <a:buSzPts val="1800"/>
              <a:buFont typeface="Arial"/>
              <a:buChar char="–"/>
              <a:defRPr sz="1800">
                <a:solidFill>
                  <a:srgbClr val="404040"/>
                </a:solidFill>
                <a:latin typeface="Rockwell"/>
                <a:ea typeface="Rockwell"/>
                <a:cs typeface="Rockwell"/>
                <a:sym typeface="Rockwell"/>
              </a:defRPr>
            </a:pPr>
            <a:r>
              <a:t>Who is represented on brochures and magazines in waiting areas? </a:t>
            </a:r>
          </a:p>
          <a:p>
            <a:pPr marL="742950" lvl="1" indent="-285750">
              <a:spcBef>
                <a:spcPts val="300"/>
              </a:spcBef>
              <a:buClr>
                <a:srgbClr val="404040"/>
              </a:buClr>
              <a:buSzPts val="1800"/>
              <a:buFont typeface="Arial"/>
              <a:buChar char="–"/>
              <a:defRPr sz="1800">
                <a:solidFill>
                  <a:srgbClr val="404040"/>
                </a:solidFill>
                <a:latin typeface="Rockwell"/>
                <a:ea typeface="Rockwell"/>
                <a:cs typeface="Rockwell"/>
                <a:sym typeface="Rockwell"/>
              </a:defRPr>
            </a:pPr>
            <a:r>
              <a:t>Are there signals of LGBTQ+ inclusiveness, such as rainbow stickers, etc?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0" name="Google Shape;16;p2"/>
          <p:cNvSpPr/>
          <p:nvPr/>
        </p:nvSpPr>
        <p:spPr>
          <a:xfrm rot="10800000" flipH="1">
            <a:off x="1" y="5397325"/>
            <a:ext cx="9144001" cy="1631546"/>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21" name="Body Level One…"/>
          <p:cNvSpPr txBox="1">
            <a:spLocks noGrp="1"/>
          </p:cNvSpPr>
          <p:nvPr>
            <p:ph type="body" sz="quarter" idx="1"/>
          </p:nvPr>
        </p:nvSpPr>
        <p:spPr>
          <a:xfrm>
            <a:off x="1371600" y="5653082"/>
            <a:ext cx="6400800" cy="1752601"/>
          </a:xfrm>
          <a:prstGeom prst="rect">
            <a:avLst/>
          </a:prstGeom>
        </p:spPr>
        <p:txBody>
          <a:bodyPr/>
          <a:lstStyle>
            <a:lvl1pPr marL="431800" indent="-406400" algn="ctr">
              <a:buClrTx/>
              <a:buSzTx/>
              <a:buFontTx/>
              <a:buNone/>
              <a:defRPr>
                <a:solidFill>
                  <a:srgbClr val="FFFFFF"/>
                </a:solidFill>
              </a:defRPr>
            </a:lvl1pPr>
            <a:lvl2pPr marL="431800" indent="76200" algn="ctr">
              <a:buClrTx/>
              <a:buSzTx/>
              <a:buFontTx/>
              <a:buNone/>
              <a:defRPr>
                <a:solidFill>
                  <a:srgbClr val="FFFFFF"/>
                </a:solidFill>
              </a:defRPr>
            </a:lvl2pPr>
            <a:lvl3pPr marL="431800" indent="558800" algn="ctr">
              <a:buClrTx/>
              <a:buSzTx/>
              <a:buFontTx/>
              <a:buNone/>
              <a:defRPr>
                <a:solidFill>
                  <a:srgbClr val="FFFFFF"/>
                </a:solidFill>
              </a:defRPr>
            </a:lvl3pPr>
            <a:lvl4pPr marL="431800" indent="1041400" algn="ctr">
              <a:buClrTx/>
              <a:buSzTx/>
              <a:buFontTx/>
              <a:buNone/>
              <a:defRPr>
                <a:solidFill>
                  <a:srgbClr val="FFFFFF"/>
                </a:solidFill>
              </a:defRPr>
            </a:lvl4pPr>
            <a:lvl5pPr marL="431800" indent="1498600" algn="ctr">
              <a:buClrTx/>
              <a:buSzTx/>
              <a:buFontTx/>
              <a:buNone/>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2" name="Google Shape;18;p2"/>
          <p:cNvSpPr/>
          <p:nvPr/>
        </p:nvSpPr>
        <p:spPr>
          <a:xfrm rot="10800000" flipH="1">
            <a:off x="-1" y="-5"/>
            <a:ext cx="2396802" cy="167569"/>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pic>
        <p:nvPicPr>
          <p:cNvPr id="23" name="Google Shape;19;p2" descr="Google Shape;19;p2"/>
          <p:cNvPicPr>
            <a:picLocks noChangeAspect="1"/>
          </p:cNvPicPr>
          <p:nvPr/>
        </p:nvPicPr>
        <p:blipFill>
          <a:blip r:embed="rId2">
            <a:extLst/>
          </a:blip>
          <a:stretch>
            <a:fillRect/>
          </a:stretch>
        </p:blipFill>
        <p:spPr>
          <a:xfrm>
            <a:off x="1133463" y="2133913"/>
            <a:ext cx="6858002" cy="1714501"/>
          </a:xfrm>
          <a:prstGeom prst="rect">
            <a:avLst/>
          </a:prstGeom>
          <a:ln w="12700">
            <a:miter lim="400000"/>
          </a:ln>
        </p:spPr>
      </p:pic>
      <p:sp>
        <p:nvSpPr>
          <p:cNvPr id="24" name="Google Shape;20;p2"/>
          <p:cNvSpPr/>
          <p:nvPr/>
        </p:nvSpPr>
        <p:spPr>
          <a:xfrm rot="10800000" flipH="1">
            <a:off x="2249066" y="-5"/>
            <a:ext cx="2396801" cy="167569"/>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25" name="Google Shape;21;p2"/>
          <p:cNvSpPr/>
          <p:nvPr/>
        </p:nvSpPr>
        <p:spPr>
          <a:xfrm rot="10800000" flipH="1">
            <a:off x="4498133" y="-5"/>
            <a:ext cx="2396801" cy="167569"/>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26" name="Google Shape;22;p2"/>
          <p:cNvSpPr/>
          <p:nvPr/>
        </p:nvSpPr>
        <p:spPr>
          <a:xfrm rot="10800000" flipH="1">
            <a:off x="6747201" y="-5"/>
            <a:ext cx="2396801" cy="167569"/>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27" name="Slide Number"/>
          <p:cNvSpPr txBox="1">
            <a:spLocks noGrp="1"/>
          </p:cNvSpPr>
          <p:nvPr>
            <p:ph type="sldNum" sz="quarter" idx="2"/>
          </p:nvPr>
        </p:nvSpPr>
        <p:spPr>
          <a:xfrm>
            <a:off x="4419600" y="6172200"/>
            <a:ext cx="2133600" cy="368301"/>
          </a:xfrm>
          <a:prstGeom prst="rect">
            <a:avLst/>
          </a:prstGeom>
        </p:spPr>
        <p:txBody>
          <a:bodyPr/>
          <a:lstStyle>
            <a:lvl1pPr>
              <a:defRPr>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4" name="Title Text"/>
          <p:cNvSpPr txBox="1">
            <a:spLocks noGrp="1"/>
          </p:cNvSpPr>
          <p:nvPr>
            <p:ph type="title"/>
          </p:nvPr>
        </p:nvSpPr>
        <p:spPr>
          <a:prstGeom prst="rect">
            <a:avLst/>
          </a:prstGeom>
        </p:spPr>
        <p:txBody>
          <a:bodyPr/>
          <a:lstStyle/>
          <a:p>
            <a:r>
              <a:t>Title Text</a:t>
            </a:r>
          </a:p>
        </p:txBody>
      </p:sp>
      <p:sp>
        <p:nvSpPr>
          <p:cNvPr id="3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2_Two Content">
    <p:spTree>
      <p:nvGrpSpPr>
        <p:cNvPr id="1" name=""/>
        <p:cNvGrpSpPr/>
        <p:nvPr/>
      </p:nvGrpSpPr>
      <p:grpSpPr>
        <a:xfrm>
          <a:off x="0" y="0"/>
          <a:ext cx="0" cy="0"/>
          <a:chOff x="0" y="0"/>
          <a:chExt cx="0" cy="0"/>
        </a:xfrm>
      </p:grpSpPr>
      <p:sp>
        <p:nvSpPr>
          <p:cNvPr id="43" name="Google Shape;38;p4"/>
          <p:cNvSpPr/>
          <p:nvPr/>
        </p:nvSpPr>
        <p:spPr>
          <a:xfrm rot="10800000" flipH="1">
            <a:off x="2" y="1600199"/>
            <a:ext cx="4648199" cy="4612087"/>
          </a:xfrm>
          <a:prstGeom prst="rect">
            <a:avLst/>
          </a:prstGeom>
          <a:solidFill>
            <a:srgbClr val="CA551F"/>
          </a:solidFill>
          <a:ln>
            <a:solidFill>
              <a:srgbClr val="BFBFBF"/>
            </a:solidFill>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44" name="Title Text"/>
          <p:cNvSpPr txBox="1">
            <a:spLocks noGrp="1"/>
          </p:cNvSpPr>
          <p:nvPr>
            <p:ph type="title"/>
          </p:nvPr>
        </p:nvSpPr>
        <p:spPr>
          <a:prstGeom prst="rect">
            <a:avLst/>
          </a:prstGeom>
        </p:spPr>
        <p:txBody>
          <a:bodyPr/>
          <a:lstStyle/>
          <a:p>
            <a:r>
              <a:t>Title Text</a:t>
            </a:r>
          </a:p>
        </p:txBody>
      </p:sp>
      <p:sp>
        <p:nvSpPr>
          <p:cNvPr id="45" name="Body Level One…"/>
          <p:cNvSpPr txBox="1">
            <a:spLocks noGrp="1"/>
          </p:cNvSpPr>
          <p:nvPr>
            <p:ph type="body" sz="half" idx="1"/>
          </p:nvPr>
        </p:nvSpPr>
        <p:spPr>
          <a:xfrm>
            <a:off x="457200" y="1868455"/>
            <a:ext cx="4038600" cy="4589228"/>
          </a:xfrm>
          <a:prstGeom prst="rect">
            <a:avLst/>
          </a:prstGeom>
        </p:spPr>
        <p:txBody>
          <a:bodyPr/>
          <a:lstStyle>
            <a:lvl1pPr indent="-406400">
              <a:spcBef>
                <a:spcPts val="500"/>
              </a:spcBef>
              <a:buClr>
                <a:srgbClr val="FFFFFF"/>
              </a:buClr>
              <a:buSzPts val="2800"/>
              <a:defRPr sz="2800">
                <a:solidFill>
                  <a:srgbClr val="FFFFFF"/>
                </a:solidFill>
              </a:defRPr>
            </a:lvl1pPr>
            <a:lvl2pPr marL="977900" indent="-444500">
              <a:spcBef>
                <a:spcPts val="500"/>
              </a:spcBef>
              <a:buClr>
                <a:srgbClr val="FFFFFF"/>
              </a:buClr>
              <a:buSzPts val="2800"/>
              <a:defRPr sz="2800">
                <a:solidFill>
                  <a:srgbClr val="FFFFFF"/>
                </a:solidFill>
              </a:defRPr>
            </a:lvl2pPr>
            <a:lvl3pPr marL="1513839" indent="-497839">
              <a:spcBef>
                <a:spcPts val="500"/>
              </a:spcBef>
              <a:buClr>
                <a:srgbClr val="FFFFFF"/>
              </a:buClr>
              <a:buSzPts val="2800"/>
              <a:defRPr sz="2800">
                <a:solidFill>
                  <a:srgbClr val="FFFFFF"/>
                </a:solidFill>
              </a:defRPr>
            </a:lvl3pPr>
            <a:lvl4pPr marL="2019300" indent="-533400">
              <a:spcBef>
                <a:spcPts val="500"/>
              </a:spcBef>
              <a:buClr>
                <a:srgbClr val="FFFFFF"/>
              </a:buClr>
              <a:buSzPts val="2800"/>
              <a:defRPr sz="2800">
                <a:solidFill>
                  <a:srgbClr val="FFFFFF"/>
                </a:solidFill>
              </a:defRPr>
            </a:lvl4pPr>
            <a:lvl5pPr marL="2476500" indent="-533400">
              <a:spcBef>
                <a:spcPts val="500"/>
              </a:spcBef>
              <a:buClr>
                <a:srgbClr val="FFFFFF"/>
              </a:buClr>
              <a:buSzPts val="2800"/>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6" name="Google Shape;41;p4"/>
          <p:cNvSpPr txBox="1">
            <a:spLocks noGrp="1"/>
          </p:cNvSpPr>
          <p:nvPr>
            <p:ph type="body" sz="half" idx="13"/>
          </p:nvPr>
        </p:nvSpPr>
        <p:spPr>
          <a:xfrm>
            <a:off x="4648201" y="1600202"/>
            <a:ext cx="4495803" cy="4589227"/>
          </a:xfrm>
          <a:prstGeom prst="rect">
            <a:avLst/>
          </a:prstGeom>
        </p:spPr>
        <p:txBody>
          <a:bodyPr/>
          <a:lstStyle/>
          <a:p>
            <a:pPr marL="228600" indent="0" algn="ctr">
              <a:spcBef>
                <a:spcPts val="500"/>
              </a:spcBef>
              <a:buClrTx/>
              <a:buSzTx/>
              <a:buFontTx/>
              <a:buNone/>
              <a:defRPr sz="2800">
                <a:solidFill>
                  <a:srgbClr val="3F3F3F"/>
                </a:solidFill>
              </a:defRPr>
            </a:pPr>
            <a:endParaRPr/>
          </a:p>
        </p:txBody>
      </p:sp>
      <p:sp>
        <p:nvSpPr>
          <p:cNvPr id="47" name="Google Shape;42;p4"/>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48" name="Google Shape;43;p4"/>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49" name="Google Shape;44;p4"/>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50" name="Google Shape;45;p4"/>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51" name="Google Shape;46;p4"/>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52" name="Google Shape;47;p4"/>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53" name="Google Shape;50;p4" descr="Google Shape;50;p4"/>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54" name="Google Shape;51;p4"/>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1_Two Content">
    <p:spTree>
      <p:nvGrpSpPr>
        <p:cNvPr id="1" name=""/>
        <p:cNvGrpSpPr/>
        <p:nvPr/>
      </p:nvGrpSpPr>
      <p:grpSpPr>
        <a:xfrm>
          <a:off x="0" y="0"/>
          <a:ext cx="0" cy="0"/>
          <a:chOff x="0" y="0"/>
          <a:chExt cx="0" cy="0"/>
        </a:xfrm>
      </p:grpSpPr>
      <p:sp>
        <p:nvSpPr>
          <p:cNvPr id="62" name="Google Shape;53;p5"/>
          <p:cNvSpPr/>
          <p:nvPr/>
        </p:nvSpPr>
        <p:spPr>
          <a:xfrm rot="10800000" flipH="1">
            <a:off x="2" y="1600199"/>
            <a:ext cx="4648199" cy="4612087"/>
          </a:xfrm>
          <a:prstGeom prst="rect">
            <a:avLst/>
          </a:prstGeom>
          <a:solidFill>
            <a:srgbClr val="00617C"/>
          </a:solidFill>
          <a:ln>
            <a:solidFill>
              <a:srgbClr val="BFBFBF"/>
            </a:solidFill>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63" name="Title Text"/>
          <p:cNvSpPr txBox="1">
            <a:spLocks noGrp="1"/>
          </p:cNvSpPr>
          <p:nvPr>
            <p:ph type="title"/>
          </p:nvPr>
        </p:nvSpPr>
        <p:spPr>
          <a:prstGeom prst="rect">
            <a:avLst/>
          </a:prstGeom>
        </p:spPr>
        <p:txBody>
          <a:bodyPr/>
          <a:lstStyle/>
          <a:p>
            <a:r>
              <a:t>Title Text</a:t>
            </a:r>
          </a:p>
        </p:txBody>
      </p:sp>
      <p:sp>
        <p:nvSpPr>
          <p:cNvPr id="64" name="Body Level One…"/>
          <p:cNvSpPr txBox="1">
            <a:spLocks noGrp="1"/>
          </p:cNvSpPr>
          <p:nvPr>
            <p:ph type="body" sz="half" idx="1"/>
          </p:nvPr>
        </p:nvSpPr>
        <p:spPr>
          <a:xfrm>
            <a:off x="457200" y="1868455"/>
            <a:ext cx="4038600" cy="4589228"/>
          </a:xfrm>
          <a:prstGeom prst="rect">
            <a:avLst/>
          </a:prstGeom>
        </p:spPr>
        <p:txBody>
          <a:bodyPr/>
          <a:lstStyle>
            <a:lvl1pPr indent="-406400">
              <a:spcBef>
                <a:spcPts val="500"/>
              </a:spcBef>
              <a:buClr>
                <a:srgbClr val="FFFFFF"/>
              </a:buClr>
              <a:buSzPts val="2800"/>
              <a:defRPr sz="2800">
                <a:solidFill>
                  <a:srgbClr val="FFFFFF"/>
                </a:solidFill>
              </a:defRPr>
            </a:lvl1pPr>
            <a:lvl2pPr marL="977900" indent="-444500">
              <a:spcBef>
                <a:spcPts val="500"/>
              </a:spcBef>
              <a:buClr>
                <a:srgbClr val="FFFFFF"/>
              </a:buClr>
              <a:buSzPts val="2800"/>
              <a:defRPr sz="2800">
                <a:solidFill>
                  <a:srgbClr val="FFFFFF"/>
                </a:solidFill>
              </a:defRPr>
            </a:lvl2pPr>
            <a:lvl3pPr marL="1513839" indent="-497839">
              <a:spcBef>
                <a:spcPts val="500"/>
              </a:spcBef>
              <a:buClr>
                <a:srgbClr val="FFFFFF"/>
              </a:buClr>
              <a:buSzPts val="2800"/>
              <a:defRPr sz="2800">
                <a:solidFill>
                  <a:srgbClr val="FFFFFF"/>
                </a:solidFill>
              </a:defRPr>
            </a:lvl3pPr>
            <a:lvl4pPr marL="2019300" indent="-533400">
              <a:spcBef>
                <a:spcPts val="500"/>
              </a:spcBef>
              <a:buClr>
                <a:srgbClr val="FFFFFF"/>
              </a:buClr>
              <a:buSzPts val="2800"/>
              <a:defRPr sz="2800">
                <a:solidFill>
                  <a:srgbClr val="FFFFFF"/>
                </a:solidFill>
              </a:defRPr>
            </a:lvl4pPr>
            <a:lvl5pPr marL="2476500" indent="-533400">
              <a:spcBef>
                <a:spcPts val="500"/>
              </a:spcBef>
              <a:buClr>
                <a:srgbClr val="FFFFFF"/>
              </a:buClr>
              <a:buSzPts val="2800"/>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65" name="Google Shape;56;p5"/>
          <p:cNvSpPr txBox="1">
            <a:spLocks noGrp="1"/>
          </p:cNvSpPr>
          <p:nvPr>
            <p:ph type="body" sz="half" idx="13"/>
          </p:nvPr>
        </p:nvSpPr>
        <p:spPr>
          <a:xfrm>
            <a:off x="4648201" y="1600202"/>
            <a:ext cx="4495803" cy="4589227"/>
          </a:xfrm>
          <a:prstGeom prst="rect">
            <a:avLst/>
          </a:prstGeom>
        </p:spPr>
        <p:txBody>
          <a:bodyPr/>
          <a:lstStyle/>
          <a:p>
            <a:pPr marL="228600" indent="0" algn="ctr">
              <a:spcBef>
                <a:spcPts val="500"/>
              </a:spcBef>
              <a:buClrTx/>
              <a:buSzTx/>
              <a:buFontTx/>
              <a:buNone/>
              <a:defRPr sz="2800">
                <a:solidFill>
                  <a:srgbClr val="3F3F3F"/>
                </a:solidFill>
              </a:defRPr>
            </a:pPr>
            <a:endParaRPr/>
          </a:p>
        </p:txBody>
      </p:sp>
      <p:sp>
        <p:nvSpPr>
          <p:cNvPr id="66" name="Google Shape;57;p5"/>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67" name="Google Shape;58;p5"/>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68" name="Google Shape;59;p5"/>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69" name="Google Shape;60;p5"/>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70" name="Google Shape;61;p5"/>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71" name="Google Shape;62;p5"/>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72" name="Google Shape;65;p5" descr="Google Shape;65;p5"/>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73" name="Google Shape;66;p5"/>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3_Two Content">
    <p:spTree>
      <p:nvGrpSpPr>
        <p:cNvPr id="1" name=""/>
        <p:cNvGrpSpPr/>
        <p:nvPr/>
      </p:nvGrpSpPr>
      <p:grpSpPr>
        <a:xfrm>
          <a:off x="0" y="0"/>
          <a:ext cx="0" cy="0"/>
          <a:chOff x="0" y="0"/>
          <a:chExt cx="0" cy="0"/>
        </a:xfrm>
      </p:grpSpPr>
      <p:sp>
        <p:nvSpPr>
          <p:cNvPr id="81" name="Google Shape;68;p6"/>
          <p:cNvSpPr/>
          <p:nvPr/>
        </p:nvSpPr>
        <p:spPr>
          <a:xfrm rot="10800000" flipH="1">
            <a:off x="2" y="1600199"/>
            <a:ext cx="4648199" cy="4612087"/>
          </a:xfrm>
          <a:prstGeom prst="rect">
            <a:avLst/>
          </a:prstGeom>
          <a:solidFill>
            <a:srgbClr val="97095A"/>
          </a:solidFill>
          <a:ln>
            <a:solidFill>
              <a:srgbClr val="BFBFBF"/>
            </a:solidFill>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82" name="Title Text"/>
          <p:cNvSpPr txBox="1">
            <a:spLocks noGrp="1"/>
          </p:cNvSpPr>
          <p:nvPr>
            <p:ph type="title"/>
          </p:nvPr>
        </p:nvSpPr>
        <p:spPr>
          <a:prstGeom prst="rect">
            <a:avLst/>
          </a:prstGeom>
        </p:spPr>
        <p:txBody>
          <a:bodyPr/>
          <a:lstStyle/>
          <a:p>
            <a:r>
              <a:t>Title Text</a:t>
            </a:r>
          </a:p>
        </p:txBody>
      </p:sp>
      <p:sp>
        <p:nvSpPr>
          <p:cNvPr id="83" name="Body Level One…"/>
          <p:cNvSpPr txBox="1">
            <a:spLocks noGrp="1"/>
          </p:cNvSpPr>
          <p:nvPr>
            <p:ph type="body" sz="half" idx="1"/>
          </p:nvPr>
        </p:nvSpPr>
        <p:spPr>
          <a:xfrm>
            <a:off x="457200" y="1868455"/>
            <a:ext cx="4038600" cy="4589228"/>
          </a:xfrm>
          <a:prstGeom prst="rect">
            <a:avLst/>
          </a:prstGeom>
        </p:spPr>
        <p:txBody>
          <a:bodyPr/>
          <a:lstStyle>
            <a:lvl1pPr indent="-406400">
              <a:spcBef>
                <a:spcPts val="500"/>
              </a:spcBef>
              <a:buClr>
                <a:srgbClr val="FFFFFF"/>
              </a:buClr>
              <a:buSzPts val="2800"/>
              <a:defRPr sz="2800">
                <a:solidFill>
                  <a:srgbClr val="FFFFFF"/>
                </a:solidFill>
              </a:defRPr>
            </a:lvl1pPr>
            <a:lvl2pPr marL="977900" indent="-444500">
              <a:spcBef>
                <a:spcPts val="500"/>
              </a:spcBef>
              <a:buClr>
                <a:srgbClr val="FFFFFF"/>
              </a:buClr>
              <a:buSzPts val="2800"/>
              <a:defRPr sz="2800">
                <a:solidFill>
                  <a:srgbClr val="FFFFFF"/>
                </a:solidFill>
              </a:defRPr>
            </a:lvl2pPr>
            <a:lvl3pPr marL="1513839" indent="-497839">
              <a:spcBef>
                <a:spcPts val="500"/>
              </a:spcBef>
              <a:buClr>
                <a:srgbClr val="FFFFFF"/>
              </a:buClr>
              <a:buSzPts val="2800"/>
              <a:defRPr sz="2800">
                <a:solidFill>
                  <a:srgbClr val="FFFFFF"/>
                </a:solidFill>
              </a:defRPr>
            </a:lvl3pPr>
            <a:lvl4pPr marL="2019300" indent="-533400">
              <a:spcBef>
                <a:spcPts val="500"/>
              </a:spcBef>
              <a:buClr>
                <a:srgbClr val="FFFFFF"/>
              </a:buClr>
              <a:buSzPts val="2800"/>
              <a:defRPr sz="2800">
                <a:solidFill>
                  <a:srgbClr val="FFFFFF"/>
                </a:solidFill>
              </a:defRPr>
            </a:lvl4pPr>
            <a:lvl5pPr marL="2476500" indent="-533400">
              <a:spcBef>
                <a:spcPts val="500"/>
              </a:spcBef>
              <a:buClr>
                <a:srgbClr val="FFFFFF"/>
              </a:buClr>
              <a:buSzPts val="2800"/>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84" name="Google Shape;71;p6"/>
          <p:cNvSpPr txBox="1">
            <a:spLocks noGrp="1"/>
          </p:cNvSpPr>
          <p:nvPr>
            <p:ph type="body" sz="half" idx="13"/>
          </p:nvPr>
        </p:nvSpPr>
        <p:spPr>
          <a:xfrm>
            <a:off x="4648201" y="1600202"/>
            <a:ext cx="4495803" cy="4589227"/>
          </a:xfrm>
          <a:prstGeom prst="rect">
            <a:avLst/>
          </a:prstGeom>
        </p:spPr>
        <p:txBody>
          <a:bodyPr/>
          <a:lstStyle/>
          <a:p>
            <a:pPr marL="228600" indent="0" algn="ctr">
              <a:spcBef>
                <a:spcPts val="500"/>
              </a:spcBef>
              <a:buClrTx/>
              <a:buSzTx/>
              <a:buFontTx/>
              <a:buNone/>
              <a:defRPr sz="2800">
                <a:solidFill>
                  <a:srgbClr val="3F3F3F"/>
                </a:solidFill>
              </a:defRPr>
            </a:pPr>
            <a:endParaRPr/>
          </a:p>
        </p:txBody>
      </p:sp>
      <p:sp>
        <p:nvSpPr>
          <p:cNvPr id="85" name="Google Shape;72;p6"/>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86" name="Google Shape;73;p6"/>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87" name="Google Shape;74;p6"/>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88" name="Google Shape;75;p6"/>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89" name="Google Shape;76;p6"/>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90" name="Google Shape;77;p6"/>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91" name="Google Shape;80;p6" descr="Google Shape;80;p6"/>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92" name="Google Shape;81;p6"/>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00" name="Google Shape;83;p7"/>
          <p:cNvSpPr/>
          <p:nvPr/>
        </p:nvSpPr>
        <p:spPr>
          <a:xfrm rot="10800000" flipH="1">
            <a:off x="2" y="1600199"/>
            <a:ext cx="4648199" cy="4612087"/>
          </a:xfrm>
          <a:prstGeom prst="rect">
            <a:avLst/>
          </a:prstGeom>
          <a:solidFill>
            <a:srgbClr val="26A37F"/>
          </a:solidFill>
          <a:ln>
            <a:solidFill>
              <a:srgbClr val="BFBFBF"/>
            </a:solidFill>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01" name="Title Text"/>
          <p:cNvSpPr txBox="1">
            <a:spLocks noGrp="1"/>
          </p:cNvSpPr>
          <p:nvPr>
            <p:ph type="title"/>
          </p:nvPr>
        </p:nvSpPr>
        <p:spPr>
          <a:prstGeom prst="rect">
            <a:avLst/>
          </a:prstGeom>
        </p:spPr>
        <p:txBody>
          <a:bodyPr/>
          <a:lstStyle/>
          <a:p>
            <a:r>
              <a:t>Title Text</a:t>
            </a:r>
          </a:p>
        </p:txBody>
      </p:sp>
      <p:sp>
        <p:nvSpPr>
          <p:cNvPr id="102" name="Body Level One…"/>
          <p:cNvSpPr txBox="1">
            <a:spLocks noGrp="1"/>
          </p:cNvSpPr>
          <p:nvPr>
            <p:ph type="body" sz="half" idx="1"/>
          </p:nvPr>
        </p:nvSpPr>
        <p:spPr>
          <a:xfrm>
            <a:off x="457200" y="1868455"/>
            <a:ext cx="4038600" cy="4589228"/>
          </a:xfrm>
          <a:prstGeom prst="rect">
            <a:avLst/>
          </a:prstGeom>
        </p:spPr>
        <p:txBody>
          <a:bodyPr/>
          <a:lstStyle>
            <a:lvl1pPr indent="-406400">
              <a:spcBef>
                <a:spcPts val="500"/>
              </a:spcBef>
              <a:buClr>
                <a:srgbClr val="FFFFFF"/>
              </a:buClr>
              <a:buSzPts val="2800"/>
              <a:defRPr sz="2800">
                <a:solidFill>
                  <a:srgbClr val="FFFFFF"/>
                </a:solidFill>
              </a:defRPr>
            </a:lvl1pPr>
            <a:lvl2pPr marL="977900" indent="-444500">
              <a:spcBef>
                <a:spcPts val="500"/>
              </a:spcBef>
              <a:buClr>
                <a:srgbClr val="FFFFFF"/>
              </a:buClr>
              <a:buSzPts val="2800"/>
              <a:defRPr sz="2800">
                <a:solidFill>
                  <a:srgbClr val="FFFFFF"/>
                </a:solidFill>
              </a:defRPr>
            </a:lvl2pPr>
            <a:lvl3pPr marL="1513839" indent="-497839">
              <a:spcBef>
                <a:spcPts val="500"/>
              </a:spcBef>
              <a:buClr>
                <a:srgbClr val="FFFFFF"/>
              </a:buClr>
              <a:buSzPts val="2800"/>
              <a:defRPr sz="2800">
                <a:solidFill>
                  <a:srgbClr val="FFFFFF"/>
                </a:solidFill>
              </a:defRPr>
            </a:lvl3pPr>
            <a:lvl4pPr marL="2019300" indent="-533400">
              <a:spcBef>
                <a:spcPts val="500"/>
              </a:spcBef>
              <a:buClr>
                <a:srgbClr val="FFFFFF"/>
              </a:buClr>
              <a:buSzPts val="2800"/>
              <a:defRPr sz="2800">
                <a:solidFill>
                  <a:srgbClr val="FFFFFF"/>
                </a:solidFill>
              </a:defRPr>
            </a:lvl4pPr>
            <a:lvl5pPr marL="2476500" indent="-533400">
              <a:spcBef>
                <a:spcPts val="500"/>
              </a:spcBef>
              <a:buClr>
                <a:srgbClr val="FFFFFF"/>
              </a:buClr>
              <a:buSzPts val="2800"/>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3" name="Google Shape;86;p7"/>
          <p:cNvSpPr txBox="1">
            <a:spLocks noGrp="1"/>
          </p:cNvSpPr>
          <p:nvPr>
            <p:ph type="body" sz="half" idx="13"/>
          </p:nvPr>
        </p:nvSpPr>
        <p:spPr>
          <a:xfrm>
            <a:off x="4648201" y="1600202"/>
            <a:ext cx="4495803" cy="4589227"/>
          </a:xfrm>
          <a:prstGeom prst="rect">
            <a:avLst/>
          </a:prstGeom>
        </p:spPr>
        <p:txBody>
          <a:bodyPr/>
          <a:lstStyle/>
          <a:p>
            <a:pPr marL="228600" indent="0" algn="ctr">
              <a:spcBef>
                <a:spcPts val="500"/>
              </a:spcBef>
              <a:buClrTx/>
              <a:buSzTx/>
              <a:buFontTx/>
              <a:buNone/>
              <a:defRPr sz="2800">
                <a:solidFill>
                  <a:srgbClr val="3F3F3F"/>
                </a:solidFill>
              </a:defRPr>
            </a:pPr>
            <a:endParaRPr/>
          </a:p>
        </p:txBody>
      </p:sp>
      <p:sp>
        <p:nvSpPr>
          <p:cNvPr id="104" name="Google Shape;87;p7"/>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05" name="Google Shape;88;p7"/>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06" name="Google Shape;89;p7"/>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07" name="Google Shape;90;p7"/>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08" name="Google Shape;91;p7"/>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09" name="Google Shape;92;p7"/>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110" name="Google Shape;95;p7" descr="Google Shape;95;p7"/>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111" name="Google Shape;96;p7"/>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19" name="Title Text"/>
          <p:cNvSpPr txBox="1">
            <a:spLocks noGrp="1"/>
          </p:cNvSpPr>
          <p:nvPr>
            <p:ph type="title"/>
          </p:nvPr>
        </p:nvSpPr>
        <p:spPr>
          <a:xfrm>
            <a:off x="5678487" y="600873"/>
            <a:ext cx="3008314" cy="834227"/>
          </a:xfrm>
          <a:prstGeom prst="rect">
            <a:avLst/>
          </a:prstGeom>
        </p:spPr>
        <p:txBody>
          <a:bodyPr anchor="b"/>
          <a:lstStyle>
            <a:lvl1pPr>
              <a:defRPr sz="2600"/>
            </a:lvl1pPr>
          </a:lstStyle>
          <a:p>
            <a:r>
              <a:t>Title Text</a:t>
            </a:r>
          </a:p>
        </p:txBody>
      </p:sp>
      <p:sp>
        <p:nvSpPr>
          <p:cNvPr id="120" name="Body Level One…"/>
          <p:cNvSpPr txBox="1">
            <a:spLocks noGrp="1"/>
          </p:cNvSpPr>
          <p:nvPr>
            <p:ph type="body" idx="1"/>
          </p:nvPr>
        </p:nvSpPr>
        <p:spPr>
          <a:xfrm>
            <a:off x="457201" y="600876"/>
            <a:ext cx="5111751" cy="5525290"/>
          </a:xfrm>
          <a:prstGeom prst="rect">
            <a:avLst/>
          </a:prstGeom>
        </p:spPr>
        <p:txBody>
          <a:bodyPr/>
          <a:lstStyle>
            <a:lvl1pPr>
              <a:buClr>
                <a:srgbClr val="3F3F3F"/>
              </a:buClr>
              <a:defRPr>
                <a:solidFill>
                  <a:srgbClr val="3F3F3F"/>
                </a:solidFill>
              </a:defRPr>
            </a:lvl1pPr>
            <a:lvl2pPr>
              <a:buClr>
                <a:srgbClr val="3F3F3F"/>
              </a:buClr>
              <a:defRPr>
                <a:solidFill>
                  <a:srgbClr val="3F3F3F"/>
                </a:solidFill>
              </a:defRPr>
            </a:lvl2pPr>
            <a:lvl3pPr>
              <a:buClr>
                <a:srgbClr val="3F3F3F"/>
              </a:buClr>
              <a:defRPr>
                <a:solidFill>
                  <a:srgbClr val="3F3F3F"/>
                </a:solidFill>
              </a:defRPr>
            </a:lvl3pPr>
            <a:lvl4pPr>
              <a:buClr>
                <a:srgbClr val="3F3F3F"/>
              </a:buClr>
              <a:defRPr>
                <a:solidFill>
                  <a:srgbClr val="3F3F3F"/>
                </a:solidFill>
              </a:defRPr>
            </a:lvl4pPr>
            <a:lvl5pPr>
              <a:buClr>
                <a:srgbClr val="3F3F3F"/>
              </a:buClr>
              <a:defRPr>
                <a:solidFill>
                  <a:srgbClr val="3F3F3F"/>
                </a:solidFill>
              </a:defRPr>
            </a:lvl5pPr>
          </a:lstStyle>
          <a:p>
            <a:r>
              <a:t>Body Level One</a:t>
            </a:r>
          </a:p>
          <a:p>
            <a:pPr lvl="1"/>
            <a:r>
              <a:t>Body Level Two</a:t>
            </a:r>
          </a:p>
          <a:p>
            <a:pPr lvl="2"/>
            <a:r>
              <a:t>Body Level Three</a:t>
            </a:r>
          </a:p>
          <a:p>
            <a:pPr lvl="3"/>
            <a:r>
              <a:t>Body Level Four</a:t>
            </a:r>
          </a:p>
          <a:p>
            <a:pPr lvl="4"/>
            <a:r>
              <a:t>Body Level Five</a:t>
            </a:r>
          </a:p>
        </p:txBody>
      </p:sp>
      <p:sp>
        <p:nvSpPr>
          <p:cNvPr id="121" name="Google Shape;100;p8"/>
          <p:cNvSpPr txBox="1">
            <a:spLocks noGrp="1"/>
          </p:cNvSpPr>
          <p:nvPr>
            <p:ph type="body" sz="half" idx="13"/>
          </p:nvPr>
        </p:nvSpPr>
        <p:spPr>
          <a:xfrm>
            <a:off x="5678487" y="1435102"/>
            <a:ext cx="3008314" cy="4691063"/>
          </a:xfrm>
          <a:prstGeom prst="rect">
            <a:avLst/>
          </a:prstGeom>
        </p:spPr>
        <p:txBody>
          <a:bodyPr/>
          <a:lstStyle/>
          <a:p>
            <a:pPr marL="228600" indent="0">
              <a:spcBef>
                <a:spcPts val="200"/>
              </a:spcBef>
              <a:buClrTx/>
              <a:buSzTx/>
              <a:buFontTx/>
              <a:buNone/>
              <a:defRPr sz="1400"/>
            </a:pPr>
            <a:endParaRPr/>
          </a:p>
        </p:txBody>
      </p:sp>
      <p:sp>
        <p:nvSpPr>
          <p:cNvPr id="122" name="Google Shape;101;p8"/>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23" name="Google Shape;102;p8"/>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24" name="Google Shape;103;p8"/>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25" name="Google Shape;104;p8"/>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26" name="Google Shape;105;p8"/>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27" name="Google Shape;106;p8"/>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128" name="Google Shape;109;p8" descr="Google Shape;109;p8"/>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129" name="Google Shape;110;p8"/>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p>
          <a:p>
            <a:pPr>
              <a:defRPr sz="900" b="1">
                <a:solidFill>
                  <a:srgbClr val="FFFFFF"/>
                </a:solidFill>
              </a:defRPr>
            </a:pPr>
            <a:r>
              <a:t>Pronouns: She/Her/Hers</a:t>
            </a:r>
          </a:p>
        </p:txBody>
      </p:sp>
      <p:sp>
        <p:nvSpPr>
          <p:cNvPr id="1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4_Two Content">
    <p:spTree>
      <p:nvGrpSpPr>
        <p:cNvPr id="1" name=""/>
        <p:cNvGrpSpPr/>
        <p:nvPr/>
      </p:nvGrpSpPr>
      <p:grpSpPr>
        <a:xfrm>
          <a:off x="0" y="0"/>
          <a:ext cx="0" cy="0"/>
          <a:chOff x="0" y="0"/>
          <a:chExt cx="0" cy="0"/>
        </a:xfrm>
      </p:grpSpPr>
      <p:sp>
        <p:nvSpPr>
          <p:cNvPr id="137" name="Google Shape;112;p9"/>
          <p:cNvSpPr/>
          <p:nvPr/>
        </p:nvSpPr>
        <p:spPr>
          <a:xfrm rot="10800000" flipH="1">
            <a:off x="2" y="1600199"/>
            <a:ext cx="4648199" cy="4612087"/>
          </a:xfrm>
          <a:prstGeom prst="rect">
            <a:avLst/>
          </a:prstGeom>
          <a:solidFill>
            <a:srgbClr val="7654A3"/>
          </a:solidFill>
          <a:ln>
            <a:solidFill>
              <a:srgbClr val="BFBFBF"/>
            </a:solidFill>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38" name="Title Text"/>
          <p:cNvSpPr txBox="1">
            <a:spLocks noGrp="1"/>
          </p:cNvSpPr>
          <p:nvPr>
            <p:ph type="title"/>
          </p:nvPr>
        </p:nvSpPr>
        <p:spPr>
          <a:prstGeom prst="rect">
            <a:avLst/>
          </a:prstGeom>
        </p:spPr>
        <p:txBody>
          <a:bodyPr/>
          <a:lstStyle/>
          <a:p>
            <a:r>
              <a:t>Title Text</a:t>
            </a:r>
          </a:p>
        </p:txBody>
      </p:sp>
      <p:sp>
        <p:nvSpPr>
          <p:cNvPr id="139" name="Body Level One…"/>
          <p:cNvSpPr txBox="1">
            <a:spLocks noGrp="1"/>
          </p:cNvSpPr>
          <p:nvPr>
            <p:ph type="body" sz="half" idx="1"/>
          </p:nvPr>
        </p:nvSpPr>
        <p:spPr>
          <a:xfrm>
            <a:off x="457200" y="1868455"/>
            <a:ext cx="4038600" cy="4589228"/>
          </a:xfrm>
          <a:prstGeom prst="rect">
            <a:avLst/>
          </a:prstGeom>
        </p:spPr>
        <p:txBody>
          <a:bodyPr/>
          <a:lstStyle>
            <a:lvl1pPr indent="-406400">
              <a:spcBef>
                <a:spcPts val="500"/>
              </a:spcBef>
              <a:buClr>
                <a:srgbClr val="FFFFFF"/>
              </a:buClr>
              <a:buSzPts val="2800"/>
              <a:defRPr sz="2800">
                <a:solidFill>
                  <a:srgbClr val="FFFFFF"/>
                </a:solidFill>
              </a:defRPr>
            </a:lvl1pPr>
            <a:lvl2pPr marL="977900" indent="-444500">
              <a:spcBef>
                <a:spcPts val="500"/>
              </a:spcBef>
              <a:buClr>
                <a:srgbClr val="FFFFFF"/>
              </a:buClr>
              <a:buSzPts val="2800"/>
              <a:defRPr sz="2800">
                <a:solidFill>
                  <a:srgbClr val="FFFFFF"/>
                </a:solidFill>
              </a:defRPr>
            </a:lvl2pPr>
            <a:lvl3pPr marL="1513839" indent="-497839">
              <a:spcBef>
                <a:spcPts val="500"/>
              </a:spcBef>
              <a:buClr>
                <a:srgbClr val="FFFFFF"/>
              </a:buClr>
              <a:buSzPts val="2800"/>
              <a:defRPr sz="2800">
                <a:solidFill>
                  <a:srgbClr val="FFFFFF"/>
                </a:solidFill>
              </a:defRPr>
            </a:lvl3pPr>
            <a:lvl4pPr marL="2019300" indent="-533400">
              <a:spcBef>
                <a:spcPts val="500"/>
              </a:spcBef>
              <a:buClr>
                <a:srgbClr val="FFFFFF"/>
              </a:buClr>
              <a:buSzPts val="2800"/>
              <a:defRPr sz="2800">
                <a:solidFill>
                  <a:srgbClr val="FFFFFF"/>
                </a:solidFill>
              </a:defRPr>
            </a:lvl4pPr>
            <a:lvl5pPr marL="2476500" indent="-533400">
              <a:spcBef>
                <a:spcPts val="500"/>
              </a:spcBef>
              <a:buClr>
                <a:srgbClr val="FFFFFF"/>
              </a:buClr>
              <a:buSzPts val="2800"/>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40" name="Google Shape;115;p9"/>
          <p:cNvSpPr txBox="1">
            <a:spLocks noGrp="1"/>
          </p:cNvSpPr>
          <p:nvPr>
            <p:ph type="body" sz="half" idx="13"/>
          </p:nvPr>
        </p:nvSpPr>
        <p:spPr>
          <a:xfrm>
            <a:off x="4648201" y="1600202"/>
            <a:ext cx="4495803" cy="4589227"/>
          </a:xfrm>
          <a:prstGeom prst="rect">
            <a:avLst/>
          </a:prstGeom>
        </p:spPr>
        <p:txBody>
          <a:bodyPr/>
          <a:lstStyle/>
          <a:p>
            <a:pPr marL="228600" indent="0" algn="ctr">
              <a:spcBef>
                <a:spcPts val="500"/>
              </a:spcBef>
              <a:buClrTx/>
              <a:buSzTx/>
              <a:buFontTx/>
              <a:buNone/>
              <a:defRPr sz="2800">
                <a:solidFill>
                  <a:srgbClr val="3F3F3F"/>
                </a:solidFill>
              </a:defRPr>
            </a:pPr>
            <a:endParaRPr/>
          </a:p>
        </p:txBody>
      </p:sp>
      <p:sp>
        <p:nvSpPr>
          <p:cNvPr id="141" name="Google Shape;116;p9"/>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42" name="Google Shape;117;p9"/>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43" name="Google Shape;118;p9"/>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44" name="Google Shape;119;p9"/>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45" name="Google Shape;120;p9"/>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46" name="Google Shape;121;p9"/>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147" name="Google Shape;124;p9" descr="Google Shape;124;p9"/>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148" name="Google Shape;125;p9"/>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1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56" name="Google Shape;127;p10"/>
          <p:cNvSpPr/>
          <p:nvPr/>
        </p:nvSpPr>
        <p:spPr>
          <a:xfrm>
            <a:off x="4645026" y="1535112"/>
            <a:ext cx="4041776" cy="639763"/>
          </a:xfrm>
          <a:prstGeom prst="roundRect">
            <a:avLst>
              <a:gd name="adj" fmla="val 16667"/>
            </a:avLst>
          </a:prstGeom>
          <a:solidFill>
            <a:srgbClr val="262626"/>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57" name="Google Shape;128;p10"/>
          <p:cNvSpPr/>
          <p:nvPr/>
        </p:nvSpPr>
        <p:spPr>
          <a:xfrm>
            <a:off x="457201" y="1535112"/>
            <a:ext cx="4041776" cy="639763"/>
          </a:xfrm>
          <a:prstGeom prst="roundRect">
            <a:avLst>
              <a:gd name="adj" fmla="val 16667"/>
            </a:avLst>
          </a:prstGeom>
          <a:solidFill>
            <a:srgbClr val="262626"/>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58" name="Title Text"/>
          <p:cNvSpPr txBox="1">
            <a:spLocks noGrp="1"/>
          </p:cNvSpPr>
          <p:nvPr>
            <p:ph type="title"/>
          </p:nvPr>
        </p:nvSpPr>
        <p:spPr>
          <a:prstGeom prst="rect">
            <a:avLst/>
          </a:prstGeom>
        </p:spPr>
        <p:txBody>
          <a:bodyPr/>
          <a:lstStyle/>
          <a:p>
            <a:r>
              <a:t>Title Text</a:t>
            </a:r>
          </a:p>
        </p:txBody>
      </p:sp>
      <p:sp>
        <p:nvSpPr>
          <p:cNvPr id="159" name="Body Level One…"/>
          <p:cNvSpPr txBox="1">
            <a:spLocks noGrp="1"/>
          </p:cNvSpPr>
          <p:nvPr>
            <p:ph type="body" sz="quarter" idx="1"/>
          </p:nvPr>
        </p:nvSpPr>
        <p:spPr>
          <a:xfrm>
            <a:off x="457200" y="1626536"/>
            <a:ext cx="4040188" cy="429507"/>
          </a:xfrm>
          <a:prstGeom prst="rect">
            <a:avLst/>
          </a:prstGeom>
        </p:spPr>
        <p:txBody>
          <a:bodyPr anchor="b"/>
          <a:lstStyle>
            <a:lvl1pPr marL="228600" indent="0" algn="ctr">
              <a:spcBef>
                <a:spcPts val="300"/>
              </a:spcBef>
              <a:buClrTx/>
              <a:buSzTx/>
              <a:buFontTx/>
              <a:buNone/>
              <a:defRPr sz="1900" b="1">
                <a:solidFill>
                  <a:srgbClr val="FFFFFF"/>
                </a:solidFill>
                <a:latin typeface="Rockwell"/>
                <a:ea typeface="Rockwell"/>
                <a:cs typeface="Rockwell"/>
                <a:sym typeface="Rockwell"/>
              </a:defRPr>
            </a:lvl1pPr>
            <a:lvl2pPr marL="228600" indent="457200" algn="ctr">
              <a:spcBef>
                <a:spcPts val="300"/>
              </a:spcBef>
              <a:buClrTx/>
              <a:buSzTx/>
              <a:buFontTx/>
              <a:buNone/>
              <a:defRPr sz="1900" b="1">
                <a:solidFill>
                  <a:srgbClr val="FFFFFF"/>
                </a:solidFill>
                <a:latin typeface="Rockwell"/>
                <a:ea typeface="Rockwell"/>
                <a:cs typeface="Rockwell"/>
                <a:sym typeface="Rockwell"/>
              </a:defRPr>
            </a:lvl2pPr>
            <a:lvl3pPr marL="228600" indent="914400" algn="ctr">
              <a:spcBef>
                <a:spcPts val="300"/>
              </a:spcBef>
              <a:buClrTx/>
              <a:buSzTx/>
              <a:buFontTx/>
              <a:buNone/>
              <a:defRPr sz="1900" b="1">
                <a:solidFill>
                  <a:srgbClr val="FFFFFF"/>
                </a:solidFill>
                <a:latin typeface="Rockwell"/>
                <a:ea typeface="Rockwell"/>
                <a:cs typeface="Rockwell"/>
                <a:sym typeface="Rockwell"/>
              </a:defRPr>
            </a:lvl3pPr>
            <a:lvl4pPr marL="228600" indent="1371600" algn="ctr">
              <a:spcBef>
                <a:spcPts val="300"/>
              </a:spcBef>
              <a:buClrTx/>
              <a:buSzTx/>
              <a:buFontTx/>
              <a:buNone/>
              <a:defRPr sz="1900" b="1">
                <a:solidFill>
                  <a:srgbClr val="FFFFFF"/>
                </a:solidFill>
                <a:latin typeface="Rockwell"/>
                <a:ea typeface="Rockwell"/>
                <a:cs typeface="Rockwell"/>
                <a:sym typeface="Rockwell"/>
              </a:defRPr>
            </a:lvl4pPr>
            <a:lvl5pPr marL="228600" indent="1828800" algn="ctr">
              <a:spcBef>
                <a:spcPts val="300"/>
              </a:spcBef>
              <a:buClrTx/>
              <a:buSzTx/>
              <a:buFontTx/>
              <a:buNone/>
              <a:defRPr sz="1900" b="1">
                <a:solidFill>
                  <a:srgbClr val="FFFFFF"/>
                </a:solidFill>
                <a:latin typeface="Rockwell"/>
                <a:ea typeface="Rockwell"/>
                <a:cs typeface="Rockwell"/>
                <a:sym typeface="Rockwell"/>
              </a:defRPr>
            </a:lvl5pPr>
          </a:lstStyle>
          <a:p>
            <a:r>
              <a:t>Body Level One</a:t>
            </a:r>
          </a:p>
          <a:p>
            <a:pPr lvl="1"/>
            <a:r>
              <a:t>Body Level Two</a:t>
            </a:r>
          </a:p>
          <a:p>
            <a:pPr lvl="2"/>
            <a:r>
              <a:t>Body Level Three</a:t>
            </a:r>
          </a:p>
          <a:p>
            <a:pPr lvl="3"/>
            <a:r>
              <a:t>Body Level Four</a:t>
            </a:r>
          </a:p>
          <a:p>
            <a:pPr lvl="4"/>
            <a:r>
              <a:t>Body Level Five</a:t>
            </a:r>
          </a:p>
        </p:txBody>
      </p:sp>
      <p:sp>
        <p:nvSpPr>
          <p:cNvPr id="160" name="Google Shape;131;p10"/>
          <p:cNvSpPr txBox="1">
            <a:spLocks noGrp="1"/>
          </p:cNvSpPr>
          <p:nvPr>
            <p:ph type="body" sz="half" idx="13"/>
          </p:nvPr>
        </p:nvSpPr>
        <p:spPr>
          <a:xfrm>
            <a:off x="457200" y="2256811"/>
            <a:ext cx="4040188" cy="3951289"/>
          </a:xfrm>
          <a:prstGeom prst="rect">
            <a:avLst/>
          </a:prstGeom>
        </p:spPr>
        <p:txBody>
          <a:bodyPr/>
          <a:lstStyle/>
          <a:p>
            <a:pPr indent="-381000">
              <a:spcBef>
                <a:spcPts val="400"/>
              </a:spcBef>
              <a:buSzPts val="2400"/>
              <a:defRPr sz="2400"/>
            </a:pPr>
            <a:endParaRPr/>
          </a:p>
        </p:txBody>
      </p:sp>
      <p:sp>
        <p:nvSpPr>
          <p:cNvPr id="161" name="Google Shape;132;p10"/>
          <p:cNvSpPr txBox="1">
            <a:spLocks noGrp="1"/>
          </p:cNvSpPr>
          <p:nvPr>
            <p:ph type="body" sz="quarter" idx="14"/>
          </p:nvPr>
        </p:nvSpPr>
        <p:spPr>
          <a:xfrm>
            <a:off x="4645026" y="1626536"/>
            <a:ext cx="4041776" cy="429507"/>
          </a:xfrm>
          <a:prstGeom prst="rect">
            <a:avLst/>
          </a:prstGeom>
        </p:spPr>
        <p:txBody>
          <a:bodyPr anchor="b"/>
          <a:lstStyle/>
          <a:p>
            <a:pPr marL="228600" indent="0" algn="ctr">
              <a:spcBef>
                <a:spcPts val="300"/>
              </a:spcBef>
              <a:buClrTx/>
              <a:buSzTx/>
              <a:buFontTx/>
              <a:buNone/>
              <a:defRPr sz="1900" b="1">
                <a:solidFill>
                  <a:srgbClr val="FFFFFF"/>
                </a:solidFill>
                <a:latin typeface="Rockwell"/>
                <a:ea typeface="Rockwell"/>
                <a:cs typeface="Rockwell"/>
                <a:sym typeface="Rockwell"/>
              </a:defRPr>
            </a:pPr>
            <a:endParaRPr/>
          </a:p>
        </p:txBody>
      </p:sp>
      <p:sp>
        <p:nvSpPr>
          <p:cNvPr id="162" name="Google Shape;133;p10"/>
          <p:cNvSpPr txBox="1">
            <a:spLocks noGrp="1"/>
          </p:cNvSpPr>
          <p:nvPr>
            <p:ph type="body" sz="half" idx="15"/>
          </p:nvPr>
        </p:nvSpPr>
        <p:spPr>
          <a:xfrm>
            <a:off x="4645026" y="2256811"/>
            <a:ext cx="4041776" cy="3951289"/>
          </a:xfrm>
          <a:prstGeom prst="rect">
            <a:avLst/>
          </a:prstGeom>
        </p:spPr>
        <p:txBody>
          <a:bodyPr/>
          <a:lstStyle/>
          <a:p>
            <a:pPr indent="-381000">
              <a:spcBef>
                <a:spcPts val="400"/>
              </a:spcBef>
              <a:buClr>
                <a:srgbClr val="3F3F3F"/>
              </a:buClr>
              <a:buSzPts val="2400"/>
              <a:defRPr sz="2400">
                <a:solidFill>
                  <a:srgbClr val="3F3F3F"/>
                </a:solidFill>
              </a:defRPr>
            </a:pPr>
            <a:endParaRPr/>
          </a:p>
        </p:txBody>
      </p:sp>
      <p:sp>
        <p:nvSpPr>
          <p:cNvPr id="163" name="Google Shape;134;p10"/>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64" name="Google Shape;135;p10"/>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65" name="Google Shape;136;p10"/>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66" name="Google Shape;137;p10"/>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67" name="Google Shape;138;p10"/>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68" name="Google Shape;139;p10"/>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169" name="Google Shape;142;p10" descr="Google Shape;142;p10"/>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170" name="Google Shape;143;p10"/>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1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5_Two Content">
    <p:spTree>
      <p:nvGrpSpPr>
        <p:cNvPr id="1" name=""/>
        <p:cNvGrpSpPr/>
        <p:nvPr/>
      </p:nvGrpSpPr>
      <p:grpSpPr>
        <a:xfrm>
          <a:off x="0" y="0"/>
          <a:ext cx="0" cy="0"/>
          <a:chOff x="0" y="0"/>
          <a:chExt cx="0" cy="0"/>
        </a:xfrm>
      </p:grpSpPr>
      <p:sp>
        <p:nvSpPr>
          <p:cNvPr id="178" name="Google Shape;145;p11"/>
          <p:cNvSpPr/>
          <p:nvPr/>
        </p:nvSpPr>
        <p:spPr>
          <a:xfrm rot="10800000" flipH="1">
            <a:off x="2" y="1600199"/>
            <a:ext cx="4648199" cy="4612087"/>
          </a:xfrm>
          <a:prstGeom prst="rect">
            <a:avLst/>
          </a:prstGeom>
          <a:solidFill>
            <a:srgbClr val="FDBB27"/>
          </a:solidFill>
          <a:ln>
            <a:solidFill>
              <a:srgbClr val="BFBFBF"/>
            </a:solidFill>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79" name="Title Text"/>
          <p:cNvSpPr txBox="1">
            <a:spLocks noGrp="1"/>
          </p:cNvSpPr>
          <p:nvPr>
            <p:ph type="title"/>
          </p:nvPr>
        </p:nvSpPr>
        <p:spPr>
          <a:prstGeom prst="rect">
            <a:avLst/>
          </a:prstGeom>
        </p:spPr>
        <p:txBody>
          <a:bodyPr/>
          <a:lstStyle/>
          <a:p>
            <a:r>
              <a:t>Title Text</a:t>
            </a:r>
          </a:p>
        </p:txBody>
      </p:sp>
      <p:sp>
        <p:nvSpPr>
          <p:cNvPr id="180" name="Body Level One…"/>
          <p:cNvSpPr txBox="1">
            <a:spLocks noGrp="1"/>
          </p:cNvSpPr>
          <p:nvPr>
            <p:ph type="body" sz="half" idx="1"/>
          </p:nvPr>
        </p:nvSpPr>
        <p:spPr>
          <a:xfrm>
            <a:off x="457200" y="1868455"/>
            <a:ext cx="4038600" cy="4589228"/>
          </a:xfrm>
          <a:prstGeom prst="rect">
            <a:avLst/>
          </a:prstGeom>
        </p:spPr>
        <p:txBody>
          <a:bodyPr/>
          <a:lstStyle>
            <a:lvl1pPr indent="-406400">
              <a:spcBef>
                <a:spcPts val="500"/>
              </a:spcBef>
              <a:buClr>
                <a:srgbClr val="FFFFFF"/>
              </a:buClr>
              <a:buSzPts val="2800"/>
              <a:defRPr sz="2800">
                <a:solidFill>
                  <a:srgbClr val="FFFFFF"/>
                </a:solidFill>
              </a:defRPr>
            </a:lvl1pPr>
            <a:lvl2pPr marL="977900" indent="-444500">
              <a:spcBef>
                <a:spcPts val="500"/>
              </a:spcBef>
              <a:buClr>
                <a:srgbClr val="FFFFFF"/>
              </a:buClr>
              <a:buSzPts val="2800"/>
              <a:defRPr sz="2800">
                <a:solidFill>
                  <a:srgbClr val="FFFFFF"/>
                </a:solidFill>
              </a:defRPr>
            </a:lvl2pPr>
            <a:lvl3pPr marL="1513839" indent="-497839">
              <a:spcBef>
                <a:spcPts val="500"/>
              </a:spcBef>
              <a:buClr>
                <a:srgbClr val="FFFFFF"/>
              </a:buClr>
              <a:buSzPts val="2800"/>
              <a:defRPr sz="2800">
                <a:solidFill>
                  <a:srgbClr val="FFFFFF"/>
                </a:solidFill>
              </a:defRPr>
            </a:lvl3pPr>
            <a:lvl4pPr marL="2019300" indent="-533400">
              <a:spcBef>
                <a:spcPts val="500"/>
              </a:spcBef>
              <a:buClr>
                <a:srgbClr val="FFFFFF"/>
              </a:buClr>
              <a:buSzPts val="2800"/>
              <a:defRPr sz="2800">
                <a:solidFill>
                  <a:srgbClr val="FFFFFF"/>
                </a:solidFill>
              </a:defRPr>
            </a:lvl4pPr>
            <a:lvl5pPr marL="2476500" indent="-533400">
              <a:spcBef>
                <a:spcPts val="500"/>
              </a:spcBef>
              <a:buClr>
                <a:srgbClr val="FFFFFF"/>
              </a:buClr>
              <a:buSzPts val="2800"/>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81" name="Google Shape;148;p11"/>
          <p:cNvSpPr txBox="1">
            <a:spLocks noGrp="1"/>
          </p:cNvSpPr>
          <p:nvPr>
            <p:ph type="body" sz="half" idx="13"/>
          </p:nvPr>
        </p:nvSpPr>
        <p:spPr>
          <a:xfrm>
            <a:off x="4648201" y="1600202"/>
            <a:ext cx="4495803" cy="4589227"/>
          </a:xfrm>
          <a:prstGeom prst="rect">
            <a:avLst/>
          </a:prstGeom>
        </p:spPr>
        <p:txBody>
          <a:bodyPr/>
          <a:lstStyle/>
          <a:p>
            <a:pPr marL="228600" indent="0" algn="ctr">
              <a:spcBef>
                <a:spcPts val="500"/>
              </a:spcBef>
              <a:buClrTx/>
              <a:buSzTx/>
              <a:buFontTx/>
              <a:buNone/>
              <a:defRPr sz="2800">
                <a:solidFill>
                  <a:srgbClr val="3F3F3F"/>
                </a:solidFill>
              </a:defRPr>
            </a:pPr>
            <a:endParaRPr/>
          </a:p>
        </p:txBody>
      </p:sp>
      <p:sp>
        <p:nvSpPr>
          <p:cNvPr id="182" name="Google Shape;149;p11"/>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83" name="Google Shape;150;p11"/>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84" name="Google Shape;151;p11"/>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85" name="Google Shape;152;p11"/>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86" name="Google Shape;153;p11"/>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187" name="Google Shape;154;p11"/>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pic>
        <p:nvPicPr>
          <p:cNvPr id="188" name="Google Shape;157;p11" descr="Google Shape;157;p11"/>
          <p:cNvPicPr>
            <a:picLocks noChangeAspect="1"/>
          </p:cNvPicPr>
          <p:nvPr/>
        </p:nvPicPr>
        <p:blipFill>
          <a:blip r:embed="rId2">
            <a:extLst/>
          </a:blip>
          <a:stretch>
            <a:fillRect/>
          </a:stretch>
        </p:blipFill>
        <p:spPr>
          <a:xfrm>
            <a:off x="457200" y="6348989"/>
            <a:ext cx="1963512" cy="464103"/>
          </a:xfrm>
          <a:prstGeom prst="rect">
            <a:avLst/>
          </a:prstGeom>
          <a:ln w="12700">
            <a:miter lim="400000"/>
          </a:ln>
        </p:spPr>
      </p:pic>
      <p:sp>
        <p:nvSpPr>
          <p:cNvPr id="189" name="Google Shape;158;p11"/>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1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24;p3"/>
          <p:cNvSpPr/>
          <p:nvPr/>
        </p:nvSpPr>
        <p:spPr>
          <a:xfrm rot="10800000" flipH="1">
            <a:off x="1" y="6189426"/>
            <a:ext cx="9144001" cy="700215"/>
          </a:xfrm>
          <a:prstGeom prst="rect">
            <a:avLst/>
          </a:prstGeom>
          <a:solidFill>
            <a:srgbClr val="262626"/>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3" name="Google Shape;25;p3"/>
          <p:cNvSpPr/>
          <p:nvPr/>
        </p:nvSpPr>
        <p:spPr>
          <a:xfrm rot="10800000" flipH="1">
            <a:off x="0" y="-6"/>
            <a:ext cx="2396801" cy="45720"/>
          </a:xfrm>
          <a:prstGeom prst="rect">
            <a:avLst/>
          </a:prstGeom>
          <a:solidFill>
            <a:srgbClr val="26A37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4" name="Google Shape;26;p3"/>
          <p:cNvSpPr/>
          <p:nvPr/>
        </p:nvSpPr>
        <p:spPr>
          <a:xfrm rot="10800000" flipH="1">
            <a:off x="2249066" y="-6"/>
            <a:ext cx="2396802" cy="45720"/>
          </a:xfrm>
          <a:prstGeom prst="rect">
            <a:avLst/>
          </a:prstGeom>
          <a:solidFill>
            <a:srgbClr val="CA551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5" name="Google Shape;27;p3"/>
          <p:cNvSpPr/>
          <p:nvPr/>
        </p:nvSpPr>
        <p:spPr>
          <a:xfrm rot="10800000" flipH="1">
            <a:off x="4498133" y="-6"/>
            <a:ext cx="2396802" cy="45720"/>
          </a:xfrm>
          <a:prstGeom prst="rect">
            <a:avLst/>
          </a:prstGeom>
          <a:solidFill>
            <a:srgbClr val="97095A"/>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6" name="Google Shape;28;p3"/>
          <p:cNvSpPr/>
          <p:nvPr/>
        </p:nvSpPr>
        <p:spPr>
          <a:xfrm rot="10800000" flipH="1">
            <a:off x="6747201" y="-6"/>
            <a:ext cx="2396802" cy="45720"/>
          </a:xfrm>
          <a:prstGeom prst="rect">
            <a:avLst/>
          </a:prstGeom>
          <a:solidFill>
            <a:srgbClr val="00617C"/>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sp>
        <p:nvSpPr>
          <p:cNvPr id="7"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normAutofit/>
          </a:bodyPr>
          <a:lstStyle/>
          <a:p>
            <a:r>
              <a:t>Title Text</a:t>
            </a:r>
          </a:p>
        </p:txBody>
      </p:sp>
      <p:sp>
        <p:nvSpPr>
          <p:cNvPr id="8" name="Body Level One…"/>
          <p:cNvSpPr txBox="1">
            <a:spLocks noGrp="1"/>
          </p:cNvSpPr>
          <p:nvPr>
            <p:ph type="body" idx="1"/>
          </p:nvPr>
        </p:nvSpPr>
        <p:spPr>
          <a:xfrm>
            <a:off x="457200" y="1600202"/>
            <a:ext cx="82296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ormAutofit/>
          </a:bodyPr>
          <a:lstStyle/>
          <a:p>
            <a:r>
              <a:t>Body Level One</a:t>
            </a:r>
          </a:p>
          <a:p>
            <a:pPr lvl="1"/>
            <a:r>
              <a:t>Body Level Two</a:t>
            </a:r>
          </a:p>
          <a:p>
            <a:pPr lvl="2"/>
            <a:r>
              <a:t>Body Level Three</a:t>
            </a:r>
          </a:p>
          <a:p>
            <a:pPr lvl="3"/>
            <a:r>
              <a:t>Body Level Four</a:t>
            </a:r>
          </a:p>
          <a:p>
            <a:pPr lvl="4"/>
            <a:r>
              <a:t>Body Level Five</a:t>
            </a:r>
          </a:p>
        </p:txBody>
      </p:sp>
      <p:sp>
        <p:nvSpPr>
          <p:cNvPr id="9" name="Google Shape;31;p3"/>
          <p:cNvSpPr/>
          <p:nvPr/>
        </p:nvSpPr>
        <p:spPr>
          <a:xfrm rot="10800000" flipH="1">
            <a:off x="0" y="6233733"/>
            <a:ext cx="9144004" cy="45720"/>
          </a:xfrm>
          <a:prstGeom prst="rect">
            <a:avLst/>
          </a:prstGeom>
          <a:solidFill>
            <a:srgbClr val="FFFFFF"/>
          </a:solidFill>
          <a:ln w="12700">
            <a:miter lim="400000"/>
          </a:ln>
        </p:spPr>
        <p:txBody>
          <a:bodyPr lIns="0" tIns="0" rIns="0" bIns="0" anchor="ctr"/>
          <a:lstStyle/>
          <a:p>
            <a:pPr algn="ctr">
              <a:defRPr sz="1800">
                <a:solidFill>
                  <a:schemeClr val="accent2"/>
                </a:solidFill>
                <a:latin typeface="Calibri"/>
                <a:ea typeface="Calibri"/>
                <a:cs typeface="Calibri"/>
                <a:sym typeface="Calibri"/>
              </a:defRPr>
            </a:pPr>
            <a:endParaRPr/>
          </a:p>
        </p:txBody>
      </p:sp>
      <p:sp>
        <p:nvSpPr>
          <p:cNvPr id="10" name="Google Shape;32;p3"/>
          <p:cNvSpPr/>
          <p:nvPr/>
        </p:nvSpPr>
        <p:spPr>
          <a:xfrm>
            <a:off x="457200" y="1452915"/>
            <a:ext cx="8229601" cy="22862"/>
          </a:xfrm>
          <a:prstGeom prst="line">
            <a:avLst/>
          </a:prstGeom>
          <a:ln w="22225">
            <a:solidFill>
              <a:srgbClr val="00617C"/>
            </a:solidFill>
          </a:ln>
        </p:spPr>
        <p:txBody>
          <a:bodyPr lIns="0" tIns="0" rIns="0" bIns="0"/>
          <a:lstStyle/>
          <a:p>
            <a:endParaRPr/>
          </a:p>
        </p:txBody>
      </p:sp>
      <p:pic>
        <p:nvPicPr>
          <p:cNvPr id="11" name="Google Shape;35;p3" descr="Google Shape;35;p3"/>
          <p:cNvPicPr>
            <a:picLocks noChangeAspect="1"/>
          </p:cNvPicPr>
          <p:nvPr/>
        </p:nvPicPr>
        <p:blipFill>
          <a:blip r:embed="rId12">
            <a:extLst/>
          </a:blip>
          <a:stretch>
            <a:fillRect/>
          </a:stretch>
        </p:blipFill>
        <p:spPr>
          <a:xfrm>
            <a:off x="457200" y="6348989"/>
            <a:ext cx="1963512" cy="464103"/>
          </a:xfrm>
          <a:prstGeom prst="rect">
            <a:avLst/>
          </a:prstGeom>
          <a:ln w="12700">
            <a:miter lim="400000"/>
          </a:ln>
        </p:spPr>
      </p:pic>
      <p:sp>
        <p:nvSpPr>
          <p:cNvPr id="12" name="Google Shape;36;p3"/>
          <p:cNvSpPr txBox="1"/>
          <p:nvPr/>
        </p:nvSpPr>
        <p:spPr>
          <a:xfrm>
            <a:off x="4393703" y="6458851"/>
            <a:ext cx="1986442" cy="34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900" b="1">
                <a:solidFill>
                  <a:srgbClr val="FFFFFF"/>
                </a:solidFill>
              </a:defRPr>
            </a:pPr>
            <a:r>
              <a:t>Julia M. Applegate, MA - Director</a:t>
            </a:r>
            <a:br/>
            <a:r>
              <a:t>Pronouns: She/Her/Hers</a:t>
            </a:r>
          </a:p>
        </p:txBody>
      </p:sp>
      <p:sp>
        <p:nvSpPr>
          <p:cNvPr id="13" name="Slide Number"/>
          <p:cNvSpPr txBox="1">
            <a:spLocks noGrp="1"/>
          </p:cNvSpPr>
          <p:nvPr>
            <p:ph type="sldNum" sz="quarter" idx="2"/>
          </p:nvPr>
        </p:nvSpPr>
        <p:spPr>
          <a:xfrm>
            <a:off x="8422858" y="6423564"/>
            <a:ext cx="263942" cy="269201"/>
          </a:xfrm>
          <a:prstGeom prst="rect">
            <a:avLst/>
          </a:prstGeom>
          <a:ln w="12700">
            <a:miter lim="400000"/>
          </a:ln>
        </p:spPr>
        <p:txBody>
          <a:bodyPr wrap="none" lIns="45699" tIns="45699" rIns="45699" bIns="45699" anchor="ctr">
            <a:spAutoFit/>
          </a:bodyPr>
          <a:lstStyle>
            <a:lvl1pPr algn="r">
              <a:defRPr sz="1200">
                <a:solidFill>
                  <a:srgbClr val="FFFFFF"/>
                </a:solidFill>
                <a:latin typeface="Calibri"/>
                <a:ea typeface="Calibri"/>
                <a:cs typeface="Calibri"/>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595959"/>
          </a:solidFill>
          <a:uFillTx/>
          <a:latin typeface="Rockwell"/>
          <a:ea typeface="Rockwell"/>
          <a:cs typeface="Rockwell"/>
          <a:sym typeface="Rockwell"/>
        </a:defRPr>
      </a:lvl9pPr>
    </p:titleStyle>
    <p:bodyStyle>
      <a:lvl1pPr marL="457200" marR="0" indent="-431800"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1pPr>
      <a:lvl2pPr marL="972457" marR="0" indent="-464457"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2pPr>
      <a:lvl3pPr marL="1498600" marR="0" indent="-508000"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3pPr>
      <a:lvl4pPr marL="2042160" marR="0" indent="-568960"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4pPr>
      <a:lvl5pPr marL="2499360" marR="0" indent="-568960"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5pPr>
      <a:lvl6pPr marL="2948939" marR="0" indent="-548639"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6pPr>
      <a:lvl7pPr marL="3406140" marR="0" indent="-548640"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7pPr>
      <a:lvl8pPr marL="3863340" marR="0" indent="-548640"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8pPr>
      <a:lvl9pPr marL="4320540" marR="0" indent="-548640" algn="l" defTabSz="914400" rtl="0" latinLnBrk="0">
        <a:lnSpc>
          <a:spcPct val="100000"/>
        </a:lnSpc>
        <a:spcBef>
          <a:spcPts val="600"/>
        </a:spcBef>
        <a:spcAft>
          <a:spcPts val="0"/>
        </a:spcAft>
        <a:buClr>
          <a:srgbClr val="404040"/>
        </a:buClr>
        <a:buSzPts val="3200"/>
        <a:buFont typeface="Arial"/>
        <a:buChar char="•"/>
        <a:tabLst/>
        <a:defRPr sz="3200" b="0" i="0" u="none" strike="noStrike" cap="none" spc="0" baseline="0">
          <a:ln>
            <a:noFill/>
          </a:ln>
          <a:solidFill>
            <a:srgbClr val="404040"/>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healthypeople.gov/2020/topicsobjectives2020/overview.aspx?topicid=25"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healthypeople.gov/2020/topicsobjectives2020/overview.aspx?topicid=2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lambdalegal.org/health-care-repor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image" Target="../media/image12.ti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www.tolerance.org/Hidden-bias" TargetMode="External"/><Relationship Id="rId2" Type="http://schemas.openxmlformats.org/officeDocument/2006/relationships/hyperlink" Target="https://implicit.harvard.edu/implici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mailto:zoefawcett@equitashealth.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Google Shape;163;p12"/>
          <p:cNvSpPr txBox="1">
            <a:spLocks noGrp="1"/>
          </p:cNvSpPr>
          <p:nvPr>
            <p:ph type="subTitle" sz="half" idx="1"/>
          </p:nvPr>
        </p:nvSpPr>
        <p:spPr>
          <a:xfrm>
            <a:off x="943982" y="5642324"/>
            <a:ext cx="7256035" cy="1752601"/>
          </a:xfrm>
          <a:prstGeom prst="rect">
            <a:avLst/>
          </a:prstGeom>
        </p:spPr>
        <p:txBody>
          <a:bodyPr/>
          <a:lstStyle>
            <a:lvl1pPr marL="0" indent="0">
              <a:spcBef>
                <a:spcPts val="0"/>
              </a:spcBef>
              <a:defRPr>
                <a:latin typeface="Rockwell"/>
                <a:ea typeface="Rockwell"/>
                <a:cs typeface="Rockwell"/>
                <a:sym typeface="Rockwell"/>
              </a:defRPr>
            </a:lvl1pPr>
          </a:lstStyle>
          <a:p>
            <a:r>
              <a:rPr dirty="0"/>
              <a:t>Providing Culturally Humble Care to LGBTQ+ </a:t>
            </a:r>
            <a:r>
              <a:rPr lang="en-US" dirty="0" smtClean="0"/>
              <a:t>Individuals and PLWH</a:t>
            </a:r>
            <a:endParaRPr dirty="0"/>
          </a:p>
        </p:txBody>
      </p:sp>
      <p:sp>
        <p:nvSpPr>
          <p:cNvPr id="200" name="Google Shape;164;p12"/>
          <p:cNvSpPr/>
          <p:nvPr/>
        </p:nvSpPr>
        <p:spPr>
          <a:xfrm>
            <a:off x="778597" y="1479434"/>
            <a:ext cx="7586806" cy="3186821"/>
          </a:xfrm>
          <a:prstGeom prst="rect">
            <a:avLst/>
          </a:prstGeom>
          <a:solidFill>
            <a:srgbClr val="FFFFF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endParaRPr/>
          </a:p>
        </p:txBody>
      </p:sp>
      <p:pic>
        <p:nvPicPr>
          <p:cNvPr id="201" name="Google Shape;165;p12" descr="Google Shape;165;p12"/>
          <p:cNvPicPr>
            <a:picLocks noChangeAspect="1"/>
          </p:cNvPicPr>
          <p:nvPr/>
        </p:nvPicPr>
        <p:blipFill>
          <a:blip r:embed="rId2">
            <a:extLst/>
          </a:blip>
          <a:stretch>
            <a:fillRect/>
          </a:stretch>
        </p:blipFill>
        <p:spPr>
          <a:xfrm>
            <a:off x="1142703" y="2055826"/>
            <a:ext cx="6858594" cy="1713124"/>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170;p13"/>
          <p:cNvSpPr txBox="1">
            <a:spLocks noGrp="1"/>
          </p:cNvSpPr>
          <p:nvPr>
            <p:ph type="title"/>
          </p:nvPr>
        </p:nvSpPr>
        <p:spPr>
          <a:xfrm>
            <a:off x="457200" y="324022"/>
            <a:ext cx="8229600" cy="1143001"/>
          </a:xfrm>
          <a:prstGeom prst="rect">
            <a:avLst/>
          </a:prstGeom>
        </p:spPr>
        <p:txBody>
          <a:bodyPr/>
          <a:lstStyle/>
          <a:p>
            <a:r>
              <a:t>Objectives</a:t>
            </a:r>
          </a:p>
        </p:txBody>
      </p:sp>
      <p:sp>
        <p:nvSpPr>
          <p:cNvPr id="204" name="Google Shape;171;p13"/>
          <p:cNvSpPr txBox="1">
            <a:spLocks noGrp="1"/>
          </p:cNvSpPr>
          <p:nvPr>
            <p:ph type="body" idx="1"/>
          </p:nvPr>
        </p:nvSpPr>
        <p:spPr>
          <a:xfrm>
            <a:off x="457200" y="2053272"/>
            <a:ext cx="8229600" cy="3534002"/>
          </a:xfrm>
          <a:prstGeom prst="rect">
            <a:avLst/>
          </a:prstGeom>
        </p:spPr>
        <p:txBody>
          <a:bodyPr/>
          <a:lstStyle/>
          <a:p>
            <a:pPr marL="514350" indent="-514350">
              <a:spcBef>
                <a:spcPts val="0"/>
              </a:spcBef>
              <a:buClr>
                <a:srgbClr val="595959"/>
              </a:buClr>
              <a:buSzPts val="2800"/>
              <a:buFontTx/>
              <a:buAutoNum type="arabicPeriod"/>
              <a:defRPr sz="2800">
                <a:solidFill>
                  <a:srgbClr val="595959"/>
                </a:solidFill>
                <a:latin typeface="Rockwell"/>
                <a:ea typeface="Rockwell"/>
                <a:cs typeface="Rockwell"/>
                <a:sym typeface="Rockwell"/>
              </a:defRPr>
            </a:pPr>
            <a:r>
              <a:rPr dirty="0"/>
              <a:t>Explain the difference between sexual orientation and gender identity and the issues of privilege related to both.</a:t>
            </a:r>
          </a:p>
          <a:p>
            <a:pPr marL="514350" indent="-514350">
              <a:spcBef>
                <a:spcPts val="500"/>
              </a:spcBef>
              <a:buClr>
                <a:srgbClr val="595959"/>
              </a:buClr>
              <a:buSzPts val="2800"/>
              <a:buFontTx/>
              <a:buAutoNum type="arabicPeriod"/>
              <a:defRPr sz="2800">
                <a:solidFill>
                  <a:srgbClr val="595959"/>
                </a:solidFill>
                <a:latin typeface="Rockwell"/>
                <a:ea typeface="Rockwell"/>
                <a:cs typeface="Rockwell"/>
                <a:sym typeface="Rockwell"/>
              </a:defRPr>
            </a:pPr>
            <a:r>
              <a:rPr dirty="0"/>
              <a:t>Explain the concepts of cultural competency and cultural humility.</a:t>
            </a:r>
          </a:p>
          <a:p>
            <a:pPr marL="514350" indent="-514350">
              <a:spcBef>
                <a:spcPts val="500"/>
              </a:spcBef>
              <a:buClr>
                <a:srgbClr val="595959"/>
              </a:buClr>
              <a:buSzPts val="2800"/>
              <a:buFontTx/>
              <a:buAutoNum type="arabicPeriod"/>
              <a:defRPr sz="2800">
                <a:solidFill>
                  <a:srgbClr val="595959"/>
                </a:solidFill>
                <a:latin typeface="Rockwell"/>
                <a:ea typeface="Rockwell"/>
                <a:cs typeface="Rockwell"/>
                <a:sym typeface="Rockwell"/>
              </a:defRPr>
            </a:pPr>
            <a:r>
              <a:rPr dirty="0"/>
              <a:t>Describe health disparities/inequities experienced by LGBTQ+ community.</a:t>
            </a:r>
          </a:p>
        </p:txBody>
      </p:sp>
      <p:sp>
        <p:nvSpPr>
          <p:cNvPr id="205" name="Google Shape;172;p13"/>
          <p:cNvSpPr txBox="1">
            <a:spLocks noGrp="1"/>
          </p:cNvSpPr>
          <p:nvPr>
            <p:ph type="sldNum" sz="quarter" idx="4294967295"/>
          </p:nvPr>
        </p:nvSpPr>
        <p:spPr>
          <a:xfrm>
            <a:off x="8494198" y="6455798"/>
            <a:ext cx="184022" cy="269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Google Shape;178;p14"/>
          <p:cNvSpPr txBox="1">
            <a:spLocks noGrp="1"/>
          </p:cNvSpPr>
          <p:nvPr>
            <p:ph type="body" sz="quarter" idx="1"/>
          </p:nvPr>
        </p:nvSpPr>
        <p:spPr>
          <a:xfrm>
            <a:off x="2589197" y="6602930"/>
            <a:ext cx="1588169" cy="264697"/>
          </a:xfrm>
          <a:prstGeom prst="rect">
            <a:avLst/>
          </a:prstGeom>
        </p:spPr>
        <p:txBody>
          <a:bodyPr/>
          <a:lstStyle/>
          <a:p>
            <a:pPr marL="0" indent="0">
              <a:spcBef>
                <a:spcPts val="0"/>
              </a:spcBef>
              <a:buSzTx/>
              <a:buNone/>
              <a:defRPr sz="800" b="1">
                <a:solidFill>
                  <a:srgbClr val="D8D8D8"/>
                </a:solidFill>
              </a:defRPr>
            </a:pPr>
            <a:endParaRPr/>
          </a:p>
        </p:txBody>
      </p:sp>
      <p:pic>
        <p:nvPicPr>
          <p:cNvPr id="208" name="Google Shape;179;p14" descr="Google Shape;179;p14"/>
          <p:cNvPicPr>
            <a:picLocks noChangeAspect="1"/>
          </p:cNvPicPr>
          <p:nvPr/>
        </p:nvPicPr>
        <p:blipFill>
          <a:blip r:embed="rId2">
            <a:extLst/>
          </a:blip>
          <a:stretch>
            <a:fillRect/>
          </a:stretch>
        </p:blipFill>
        <p:spPr>
          <a:xfrm>
            <a:off x="387116" y="114298"/>
            <a:ext cx="8367416" cy="597505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Google Shape;184;p15"/>
          <p:cNvSpPr txBox="1">
            <a:spLocks noGrp="1"/>
          </p:cNvSpPr>
          <p:nvPr>
            <p:ph type="title"/>
          </p:nvPr>
        </p:nvSpPr>
        <p:spPr>
          <a:prstGeom prst="rect">
            <a:avLst/>
          </a:prstGeom>
        </p:spPr>
        <p:txBody>
          <a:bodyPr/>
          <a:lstStyle>
            <a:lvl1pPr defTabSz="877823">
              <a:defRPr sz="4224"/>
            </a:lvl1pPr>
          </a:lstStyle>
          <a:p>
            <a:r>
              <a:t>Decoding the Gender Unicorn</a:t>
            </a:r>
          </a:p>
        </p:txBody>
      </p:sp>
      <p:pic>
        <p:nvPicPr>
          <p:cNvPr id="211" name="Google Shape;185;p15" descr="Google Shape;185;p15"/>
          <p:cNvPicPr>
            <a:picLocks noGrp="1" noChangeAspect="1"/>
          </p:cNvPicPr>
          <p:nvPr>
            <p:ph type="body" idx="13"/>
          </p:nvPr>
        </p:nvPicPr>
        <p:blipFill>
          <a:blip r:embed="rId2">
            <a:extLst/>
          </a:blip>
          <a:stretch>
            <a:fillRect/>
          </a:stretch>
        </p:blipFill>
        <p:spPr>
          <a:xfrm>
            <a:off x="4648201" y="2106332"/>
            <a:ext cx="4495801" cy="3241020"/>
          </a:xfrm>
          <a:prstGeom prst="rect">
            <a:avLst/>
          </a:prstGeom>
        </p:spPr>
      </p:pic>
      <p:sp>
        <p:nvSpPr>
          <p:cNvPr id="212" name="Google Shape;186;p15"/>
          <p:cNvSpPr txBox="1">
            <a:spLocks noGrp="1"/>
          </p:cNvSpPr>
          <p:nvPr>
            <p:ph type="body" sz="quarter" idx="1"/>
          </p:nvPr>
        </p:nvSpPr>
        <p:spPr>
          <a:xfrm>
            <a:off x="2589197" y="6602930"/>
            <a:ext cx="1588169" cy="264697"/>
          </a:xfrm>
          <a:prstGeom prst="rect">
            <a:avLst/>
          </a:prstGeom>
        </p:spPr>
        <p:txBody>
          <a:bodyPr/>
          <a:lstStyle/>
          <a:p>
            <a:pPr marL="0" indent="0">
              <a:spcBef>
                <a:spcPts val="0"/>
              </a:spcBef>
              <a:buSzTx/>
              <a:buNone/>
              <a:defRPr sz="800" b="1">
                <a:solidFill>
                  <a:srgbClr val="D8D8D8"/>
                </a:solidFill>
              </a:defRPr>
            </a:pPr>
            <a:endParaRPr/>
          </a:p>
        </p:txBody>
      </p:sp>
      <p:sp>
        <p:nvSpPr>
          <p:cNvPr id="213" name="Google Shape;187;p15"/>
          <p:cNvSpPr txBox="1"/>
          <p:nvPr/>
        </p:nvSpPr>
        <p:spPr>
          <a:xfrm>
            <a:off x="303197" y="1764796"/>
            <a:ext cx="4572001" cy="39826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marL="342900" indent="-342900">
              <a:buClr>
                <a:srgbClr val="FFFFFF"/>
              </a:buClr>
              <a:buSzPts val="2000"/>
              <a:buFont typeface="Arial"/>
              <a:buChar char="•"/>
              <a:defRPr sz="2000">
                <a:solidFill>
                  <a:srgbClr val="FFFFFF"/>
                </a:solidFill>
                <a:latin typeface="Rockwell"/>
                <a:ea typeface="Rockwell"/>
                <a:cs typeface="Rockwell"/>
                <a:sym typeface="Rockwell"/>
              </a:defRPr>
            </a:pPr>
            <a:r>
              <a:t>Sexual Orientation</a:t>
            </a:r>
          </a:p>
          <a:p>
            <a:pPr marL="800100" lvl="1" indent="-342900">
              <a:buClr>
                <a:srgbClr val="FFFFFF"/>
              </a:buClr>
              <a:buSzPts val="1800"/>
              <a:buFont typeface="Arial"/>
              <a:buChar char="•"/>
              <a:defRPr sz="1800">
                <a:solidFill>
                  <a:srgbClr val="FFFFFF"/>
                </a:solidFill>
                <a:latin typeface="Rockwell"/>
                <a:ea typeface="Rockwell"/>
                <a:cs typeface="Rockwell"/>
                <a:sym typeface="Rockwell"/>
              </a:defRPr>
            </a:pPr>
            <a:r>
              <a:t>Homosexuality</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Heterosexuality</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Bisexuality</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Etc.</a:t>
            </a:r>
          </a:p>
          <a:p>
            <a:pPr marL="342900" indent="-342900">
              <a:spcBef>
                <a:spcPts val="400"/>
              </a:spcBef>
              <a:buClr>
                <a:srgbClr val="FFFFFF"/>
              </a:buClr>
              <a:buSzPts val="2000"/>
              <a:buFont typeface="Arial"/>
              <a:buChar char="•"/>
              <a:defRPr sz="2000">
                <a:solidFill>
                  <a:srgbClr val="FFFFFF"/>
                </a:solidFill>
                <a:latin typeface="Rockwell"/>
                <a:ea typeface="Rockwell"/>
                <a:cs typeface="Rockwell"/>
                <a:sym typeface="Rockwell"/>
              </a:defRPr>
            </a:pPr>
            <a:r>
              <a:t>Gender Identity</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Cisgender</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Transgender</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Etc.</a:t>
            </a:r>
          </a:p>
          <a:p>
            <a:pPr marL="342900" indent="-342900">
              <a:spcBef>
                <a:spcPts val="400"/>
              </a:spcBef>
              <a:buClr>
                <a:srgbClr val="FFFFFF"/>
              </a:buClr>
              <a:buSzPts val="2000"/>
              <a:buFont typeface="Arial"/>
              <a:buChar char="•"/>
              <a:defRPr sz="2000">
                <a:solidFill>
                  <a:srgbClr val="FFFFFF"/>
                </a:solidFill>
                <a:latin typeface="Rockwell"/>
                <a:ea typeface="Rockwell"/>
                <a:cs typeface="Rockwell"/>
                <a:sym typeface="Rockwell"/>
              </a:defRPr>
            </a:pPr>
            <a:r>
              <a:t> Fluidity</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Queer</a:t>
            </a:r>
          </a:p>
          <a:p>
            <a:pPr marL="800100" lvl="1" indent="-342900">
              <a:spcBef>
                <a:spcPts val="400"/>
              </a:spcBef>
              <a:buClr>
                <a:srgbClr val="FFFFFF"/>
              </a:buClr>
              <a:buSzPts val="1800"/>
              <a:buFont typeface="Arial"/>
              <a:buChar char="•"/>
              <a:defRPr sz="1800">
                <a:solidFill>
                  <a:srgbClr val="FFFFFF"/>
                </a:solidFill>
                <a:latin typeface="Rockwell"/>
                <a:ea typeface="Rockwell"/>
                <a:cs typeface="Rockwell"/>
                <a:sym typeface="Rockwell"/>
              </a:defRPr>
            </a:pPr>
            <a:r>
              <a:t>Questioning</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Google Shape;192;p16"/>
          <p:cNvSpPr txBox="1">
            <a:spLocks noGrp="1"/>
          </p:cNvSpPr>
          <p:nvPr>
            <p:ph type="title"/>
          </p:nvPr>
        </p:nvSpPr>
        <p:spPr>
          <a:prstGeom prst="rect">
            <a:avLst/>
          </a:prstGeom>
        </p:spPr>
        <p:txBody>
          <a:bodyPr/>
          <a:lstStyle/>
          <a:p>
            <a:r>
              <a:t>Gender Norm Socialization</a:t>
            </a:r>
          </a:p>
        </p:txBody>
      </p:sp>
      <p:pic>
        <p:nvPicPr>
          <p:cNvPr id="216" name="Google Shape;193;p16" descr="Google Shape;193;p16"/>
          <p:cNvPicPr>
            <a:picLocks noChangeAspect="1"/>
          </p:cNvPicPr>
          <p:nvPr/>
        </p:nvPicPr>
        <p:blipFill>
          <a:blip r:embed="rId2">
            <a:extLst/>
          </a:blip>
          <a:stretch>
            <a:fillRect/>
          </a:stretch>
        </p:blipFill>
        <p:spPr>
          <a:xfrm>
            <a:off x="1391779" y="2197828"/>
            <a:ext cx="2113758" cy="2082053"/>
          </a:xfrm>
          <a:prstGeom prst="rect">
            <a:avLst/>
          </a:prstGeom>
          <a:ln w="12700">
            <a:miter lim="400000"/>
          </a:ln>
        </p:spPr>
      </p:pic>
      <p:pic>
        <p:nvPicPr>
          <p:cNvPr id="217" name="Google Shape;194;p16" descr="Google Shape;194;p16"/>
          <p:cNvPicPr>
            <a:picLocks noChangeAspect="1"/>
          </p:cNvPicPr>
          <p:nvPr/>
        </p:nvPicPr>
        <p:blipFill>
          <a:blip r:embed="rId3">
            <a:extLst/>
          </a:blip>
          <a:stretch>
            <a:fillRect/>
          </a:stretch>
        </p:blipFill>
        <p:spPr>
          <a:xfrm>
            <a:off x="6244525" y="2021851"/>
            <a:ext cx="1397908" cy="2434004"/>
          </a:xfrm>
          <a:prstGeom prst="rect">
            <a:avLst/>
          </a:prstGeom>
          <a:ln w="12700">
            <a:miter lim="400000"/>
          </a:ln>
        </p:spPr>
      </p:pic>
      <p:sp>
        <p:nvSpPr>
          <p:cNvPr id="218" name="Google Shape;195;p16"/>
          <p:cNvSpPr/>
          <p:nvPr/>
        </p:nvSpPr>
        <p:spPr>
          <a:xfrm flipH="1">
            <a:off x="4747845" y="1635369"/>
            <a:ext cx="1" cy="4466494"/>
          </a:xfrm>
          <a:prstGeom prst="line">
            <a:avLst/>
          </a:prstGeom>
          <a:ln w="76200">
            <a:solidFill>
              <a:srgbClr val="000000"/>
            </a:solidFill>
          </a:ln>
          <a:effectLst>
            <a:outerShdw blurRad="38100" dist="20000" dir="5400000" rotWithShape="0">
              <a:srgbClr val="000000">
                <a:alpha val="37647"/>
              </a:srgbClr>
            </a:outerShdw>
          </a:effectLst>
        </p:spPr>
        <p:txBody>
          <a:bodyPr lIns="0" tIns="0" rIns="0" bIns="0"/>
          <a:lstStyle/>
          <a:p>
            <a:endParaRPr/>
          </a:p>
        </p:txBody>
      </p:sp>
      <p:sp>
        <p:nvSpPr>
          <p:cNvPr id="219" name="Google Shape;196;p16"/>
          <p:cNvSpPr txBox="1"/>
          <p:nvPr/>
        </p:nvSpPr>
        <p:spPr>
          <a:xfrm>
            <a:off x="149470" y="5060069"/>
            <a:ext cx="4598376" cy="604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1800">
                <a:solidFill>
                  <a:srgbClr val="595959"/>
                </a:solidFill>
                <a:latin typeface="Rockwell"/>
                <a:ea typeface="Rockwell"/>
                <a:cs typeface="Rockwell"/>
                <a:sym typeface="Rockwell"/>
              </a:defRPr>
            </a:lvl1pPr>
          </a:lstStyle>
          <a:p>
            <a:r>
              <a:t>As a society what do we divide based on ‘gender’ besides people?  </a:t>
            </a:r>
          </a:p>
        </p:txBody>
      </p:sp>
      <p:sp>
        <p:nvSpPr>
          <p:cNvPr id="220" name="Google Shape;197;p16"/>
          <p:cNvSpPr txBox="1"/>
          <p:nvPr/>
        </p:nvSpPr>
        <p:spPr>
          <a:xfrm>
            <a:off x="5075114" y="5060069"/>
            <a:ext cx="3736732" cy="1163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1800">
                <a:solidFill>
                  <a:srgbClr val="595959"/>
                </a:solidFill>
                <a:latin typeface="Rockwell"/>
                <a:ea typeface="Rockwell"/>
                <a:cs typeface="Rockwell"/>
                <a:sym typeface="Rockwell"/>
              </a:defRPr>
            </a:lvl1pPr>
          </a:lstStyle>
          <a:p>
            <a:r>
              <a:t>What happens if people act or express themselves in ways that don’t fit gendered expectations?</a:t>
            </a:r>
          </a:p>
        </p:txBody>
      </p:sp>
      <p:sp>
        <p:nvSpPr>
          <p:cNvPr id="221" name="Google Shape;198;p16"/>
          <p:cNvSpPr txBox="1">
            <a:spLocks noGrp="1"/>
          </p:cNvSpPr>
          <p:nvPr>
            <p:ph type="body" sz="quarter" idx="1"/>
          </p:nvPr>
        </p:nvSpPr>
        <p:spPr>
          <a:xfrm>
            <a:off x="2589197" y="6602930"/>
            <a:ext cx="1588169" cy="264697"/>
          </a:xfrm>
          <a:prstGeom prst="rect">
            <a:avLst/>
          </a:prstGeom>
        </p:spPr>
        <p:txBody>
          <a:bodyPr/>
          <a:lstStyle>
            <a:lvl1pPr marL="0" indent="0" algn="ctr">
              <a:spcBef>
                <a:spcPts val="0"/>
              </a:spcBef>
              <a:buSzTx/>
              <a:buNone/>
              <a:defRPr sz="800" b="1">
                <a:solidFill>
                  <a:srgbClr val="FFFFFF"/>
                </a:solidFill>
              </a:defRPr>
            </a:lvl1pPr>
          </a:lstStyle>
          <a:p>
            <a:r>
              <a:t>EquitasHealthinstitute.com</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Google Shape;203;p17"/>
          <p:cNvSpPr txBox="1">
            <a:spLocks noGrp="1"/>
          </p:cNvSpPr>
          <p:nvPr>
            <p:ph type="title"/>
          </p:nvPr>
        </p:nvSpPr>
        <p:spPr>
          <a:prstGeom prst="rect">
            <a:avLst/>
          </a:prstGeom>
        </p:spPr>
        <p:txBody>
          <a:bodyPr/>
          <a:lstStyle/>
          <a:p>
            <a:r>
              <a:t>Social Norms</a:t>
            </a:r>
          </a:p>
        </p:txBody>
      </p:sp>
      <p:sp>
        <p:nvSpPr>
          <p:cNvPr id="224" name="Google Shape;204;p17"/>
          <p:cNvSpPr txBox="1">
            <a:spLocks noGrp="1"/>
          </p:cNvSpPr>
          <p:nvPr>
            <p:ph type="body" sz="half" idx="1"/>
          </p:nvPr>
        </p:nvSpPr>
        <p:spPr>
          <a:xfrm>
            <a:off x="457200" y="1868456"/>
            <a:ext cx="4038600" cy="4589227"/>
          </a:xfrm>
          <a:prstGeom prst="rect">
            <a:avLst/>
          </a:prstGeom>
        </p:spPr>
        <p:txBody>
          <a:bodyPr/>
          <a:lstStyle/>
          <a:p>
            <a:pPr marL="342900" indent="-342900">
              <a:spcBef>
                <a:spcPts val="0"/>
              </a:spcBef>
              <a:buSzPts val="2400"/>
              <a:defRPr sz="2400">
                <a:latin typeface="Rockwell"/>
                <a:ea typeface="Rockwell"/>
                <a:cs typeface="Rockwell"/>
                <a:sym typeface="Rockwell"/>
              </a:defRPr>
            </a:pPr>
            <a:r>
              <a:t>“Norms are the established standards of behavior maintained by a society.” </a:t>
            </a:r>
            <a:r>
              <a:rPr sz="1600"/>
              <a:t>–Richard Schafer</a:t>
            </a:r>
          </a:p>
          <a:p>
            <a:pPr marL="254000" indent="-165100">
              <a:spcBef>
                <a:spcPts val="0"/>
              </a:spcBef>
              <a:buSzTx/>
              <a:buNone/>
            </a:pPr>
            <a:endParaRPr sz="1400">
              <a:latin typeface="Rockwell"/>
              <a:ea typeface="Rockwell"/>
              <a:cs typeface="Rockwell"/>
              <a:sym typeface="Rockwell"/>
            </a:endParaRPr>
          </a:p>
          <a:p>
            <a:pPr marL="342900" indent="-342900">
              <a:spcBef>
                <a:spcPts val="0"/>
              </a:spcBef>
              <a:defRPr>
                <a:latin typeface="Rockwell"/>
                <a:ea typeface="Rockwell"/>
                <a:cs typeface="Rockwell"/>
                <a:sym typeface="Rockwell"/>
              </a:defRPr>
            </a:pPr>
            <a:r>
              <a:t>Heteronormativity</a:t>
            </a:r>
          </a:p>
          <a:p>
            <a:pPr marL="342900" indent="-342900">
              <a:spcBef>
                <a:spcPts val="600"/>
              </a:spcBef>
              <a:defRPr>
                <a:latin typeface="Rockwell"/>
                <a:ea typeface="Rockwell"/>
                <a:cs typeface="Rockwell"/>
                <a:sym typeface="Rockwell"/>
              </a:defRPr>
            </a:pPr>
            <a:r>
              <a:t>Cisnormativity</a:t>
            </a:r>
          </a:p>
          <a:p>
            <a:pPr marL="342900" indent="-342900">
              <a:spcBef>
                <a:spcPts val="600"/>
              </a:spcBef>
              <a:defRPr>
                <a:latin typeface="Rockwell"/>
                <a:ea typeface="Rockwell"/>
                <a:cs typeface="Rockwell"/>
                <a:sym typeface="Rockwell"/>
              </a:defRPr>
            </a:pPr>
            <a:r>
              <a:t>Heterosexism</a:t>
            </a:r>
          </a:p>
          <a:p>
            <a:pPr marL="342900" indent="-342900">
              <a:spcBef>
                <a:spcPts val="600"/>
              </a:spcBef>
              <a:defRPr>
                <a:latin typeface="Rockwell"/>
                <a:ea typeface="Rockwell"/>
                <a:cs typeface="Rockwell"/>
                <a:sym typeface="Rockwell"/>
              </a:defRPr>
            </a:pPr>
            <a:r>
              <a:t>Homophobia</a:t>
            </a:r>
          </a:p>
          <a:p>
            <a:pPr marL="342900" indent="-342900">
              <a:spcBef>
                <a:spcPts val="600"/>
              </a:spcBef>
              <a:defRPr>
                <a:latin typeface="Rockwell"/>
                <a:ea typeface="Rockwell"/>
                <a:cs typeface="Rockwell"/>
                <a:sym typeface="Rockwell"/>
              </a:defRPr>
            </a:pPr>
            <a:r>
              <a:t>Transphobia</a:t>
            </a:r>
          </a:p>
        </p:txBody>
      </p:sp>
      <p:pic>
        <p:nvPicPr>
          <p:cNvPr id="225" name="Google Shape;205;p17" descr="Google Shape;205;p17"/>
          <p:cNvPicPr>
            <a:picLocks noGrp="1" noChangeAspect="1"/>
          </p:cNvPicPr>
          <p:nvPr>
            <p:ph type="body" idx="13"/>
          </p:nvPr>
        </p:nvPicPr>
        <p:blipFill>
          <a:blip r:embed="rId2">
            <a:extLst/>
          </a:blip>
          <a:srcRect l="4831" r="6441"/>
          <a:stretch>
            <a:fillRect/>
          </a:stretch>
        </p:blipFill>
        <p:spPr>
          <a:xfrm>
            <a:off x="4678700" y="2034711"/>
            <a:ext cx="4465301" cy="3216163"/>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Google Shape;211;p18"/>
          <p:cNvSpPr txBox="1">
            <a:spLocks noGrp="1"/>
          </p:cNvSpPr>
          <p:nvPr>
            <p:ph type="title"/>
          </p:nvPr>
        </p:nvSpPr>
        <p:spPr>
          <a:prstGeom prst="rect">
            <a:avLst/>
          </a:prstGeom>
        </p:spPr>
        <p:txBody>
          <a:bodyPr/>
          <a:lstStyle/>
          <a:p>
            <a:r>
              <a:t>Striving for Health Equity</a:t>
            </a:r>
          </a:p>
        </p:txBody>
      </p:sp>
      <p:sp>
        <p:nvSpPr>
          <p:cNvPr id="228" name="Google Shape;212;p18"/>
          <p:cNvSpPr txBox="1">
            <a:spLocks noGrp="1"/>
          </p:cNvSpPr>
          <p:nvPr>
            <p:ph type="body" idx="1"/>
          </p:nvPr>
        </p:nvSpPr>
        <p:spPr>
          <a:xfrm>
            <a:off x="457200" y="1600202"/>
            <a:ext cx="8229600" cy="4525963"/>
          </a:xfrm>
          <a:prstGeom prst="rect">
            <a:avLst/>
          </a:prstGeom>
        </p:spPr>
        <p:txBody>
          <a:bodyPr/>
          <a:lstStyle/>
          <a:p>
            <a:pPr marL="342900" indent="-342900">
              <a:spcBef>
                <a:spcPts val="0"/>
              </a:spcBef>
              <a:buClr>
                <a:srgbClr val="595959"/>
              </a:buClr>
              <a:defRPr>
                <a:solidFill>
                  <a:srgbClr val="595959"/>
                </a:solidFill>
                <a:latin typeface="Rockwell"/>
                <a:ea typeface="Rockwell"/>
                <a:cs typeface="Rockwell"/>
                <a:sym typeface="Rockwell"/>
              </a:defRPr>
            </a:pPr>
            <a:r>
              <a:t>Health Equity is:</a:t>
            </a:r>
          </a:p>
          <a:p>
            <a:pPr marL="742950" lvl="1" indent="-285750">
              <a:buClr>
                <a:srgbClr val="595959"/>
              </a:buClr>
              <a:defRPr>
                <a:solidFill>
                  <a:srgbClr val="595959"/>
                </a:solidFill>
                <a:latin typeface="Rockwell"/>
                <a:ea typeface="Rockwell"/>
                <a:cs typeface="Rockwell"/>
                <a:sym typeface="Rockwell"/>
              </a:defRPr>
            </a:pPr>
            <a:r>
              <a:t>Fairness in the distribution of resources between groups with differing levels of social advantage</a:t>
            </a:r>
            <a:endParaRPr sz="2800"/>
          </a:p>
          <a:p>
            <a:pPr marL="742950" lvl="1" indent="-285750">
              <a:buClr>
                <a:srgbClr val="595959"/>
              </a:buClr>
              <a:defRPr>
                <a:solidFill>
                  <a:srgbClr val="595959"/>
                </a:solidFill>
                <a:latin typeface="Rockwell"/>
                <a:ea typeface="Rockwell"/>
                <a:cs typeface="Rockwell"/>
                <a:sym typeface="Rockwell"/>
              </a:defRPr>
            </a:pPr>
            <a:r>
              <a:t>Creating an environment where everyone has a good chance to be healthy</a:t>
            </a:r>
            <a:r>
              <a:rPr>
                <a:solidFill>
                  <a:srgbClr val="404040"/>
                </a:solidFill>
                <a:latin typeface="+mn-lt"/>
                <a:ea typeface="+mn-ea"/>
                <a:cs typeface="+mn-cs"/>
                <a:sym typeface="Arial"/>
              </a:rPr>
              <a:t>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Google Shape;218;p19"/>
          <p:cNvSpPr txBox="1">
            <a:spLocks noGrp="1"/>
          </p:cNvSpPr>
          <p:nvPr>
            <p:ph type="title"/>
          </p:nvPr>
        </p:nvSpPr>
        <p:spPr>
          <a:prstGeom prst="rect">
            <a:avLst/>
          </a:prstGeom>
        </p:spPr>
        <p:txBody>
          <a:bodyPr/>
          <a:lstStyle/>
          <a:p>
            <a:r>
              <a:t>Equality vs. Equity </a:t>
            </a:r>
          </a:p>
        </p:txBody>
      </p:sp>
      <p:sp>
        <p:nvSpPr>
          <p:cNvPr id="231" name="Google Shape;219;p19"/>
          <p:cNvSpPr txBox="1">
            <a:spLocks noGrp="1"/>
          </p:cNvSpPr>
          <p:nvPr>
            <p:ph type="body" sz="quarter" idx="1"/>
          </p:nvPr>
        </p:nvSpPr>
        <p:spPr>
          <a:xfrm>
            <a:off x="2589197" y="6602930"/>
            <a:ext cx="1588169" cy="264697"/>
          </a:xfrm>
          <a:prstGeom prst="rect">
            <a:avLst/>
          </a:prstGeom>
        </p:spPr>
        <p:txBody>
          <a:bodyPr/>
          <a:lstStyle/>
          <a:p>
            <a:pPr marL="0" indent="0">
              <a:spcBef>
                <a:spcPts val="0"/>
              </a:spcBef>
              <a:buSzTx/>
              <a:buNone/>
              <a:defRPr sz="800" b="1">
                <a:solidFill>
                  <a:srgbClr val="D8D8D8"/>
                </a:solidFill>
              </a:defRPr>
            </a:pPr>
            <a:endParaRPr/>
          </a:p>
        </p:txBody>
      </p:sp>
      <p:pic>
        <p:nvPicPr>
          <p:cNvPr id="232" name="Google Shape;220;p19" descr="Google Shape;220;p19"/>
          <p:cNvPicPr>
            <a:picLocks noChangeAspect="1"/>
          </p:cNvPicPr>
          <p:nvPr/>
        </p:nvPicPr>
        <p:blipFill>
          <a:blip r:embed="rId2">
            <a:extLst/>
          </a:blip>
          <a:stretch>
            <a:fillRect/>
          </a:stretch>
        </p:blipFill>
        <p:spPr>
          <a:xfrm>
            <a:off x="551899" y="1600200"/>
            <a:ext cx="8040201" cy="4525963"/>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Google Shape;225;p20"/>
          <p:cNvSpPr txBox="1">
            <a:spLocks noGrp="1"/>
          </p:cNvSpPr>
          <p:nvPr>
            <p:ph type="title"/>
          </p:nvPr>
        </p:nvSpPr>
        <p:spPr>
          <a:prstGeom prst="rect">
            <a:avLst/>
          </a:prstGeom>
        </p:spPr>
        <p:txBody>
          <a:bodyPr/>
          <a:lstStyle/>
          <a:p>
            <a:r>
              <a:t>Health Inequity Explained</a:t>
            </a:r>
          </a:p>
        </p:txBody>
      </p:sp>
      <p:sp>
        <p:nvSpPr>
          <p:cNvPr id="235" name="Google Shape;226;p20"/>
          <p:cNvSpPr txBox="1">
            <a:spLocks noGrp="1"/>
          </p:cNvSpPr>
          <p:nvPr>
            <p:ph type="body" idx="1"/>
          </p:nvPr>
        </p:nvSpPr>
        <p:spPr>
          <a:xfrm>
            <a:off x="457200" y="1600202"/>
            <a:ext cx="8229600" cy="4525963"/>
          </a:xfrm>
          <a:prstGeom prst="rect">
            <a:avLst/>
          </a:prstGeom>
        </p:spPr>
        <p:txBody>
          <a:bodyPr/>
          <a:lstStyle/>
          <a:p>
            <a:pPr marL="342900" indent="-342900">
              <a:spcBef>
                <a:spcPts val="0"/>
              </a:spcBef>
              <a:buSzPts val="2200"/>
              <a:defRPr sz="2200" b="1">
                <a:latin typeface="Rockwell"/>
                <a:ea typeface="Rockwell"/>
                <a:cs typeface="Rockwell"/>
                <a:sym typeface="Rockwell"/>
              </a:defRPr>
            </a:pPr>
            <a:r>
              <a:t>Systematic:</a:t>
            </a:r>
            <a:r>
              <a:rPr b="0"/>
              <a:t> Inequities and their consequences are not ‘random’ but follow a ‘pattern.’</a:t>
            </a:r>
          </a:p>
          <a:p>
            <a:pPr marL="203200" indent="-63500">
              <a:spcBef>
                <a:spcPts val="400"/>
              </a:spcBef>
              <a:buSzTx/>
              <a:buNone/>
            </a:pPr>
            <a:endParaRPr sz="2200">
              <a:latin typeface="Rockwell"/>
              <a:ea typeface="Rockwell"/>
              <a:cs typeface="Rockwell"/>
              <a:sym typeface="Rockwell"/>
            </a:endParaRPr>
          </a:p>
          <a:p>
            <a:pPr marL="342900" indent="-342900">
              <a:spcBef>
                <a:spcPts val="400"/>
              </a:spcBef>
              <a:buSzPts val="2200"/>
              <a:defRPr sz="2200" b="1">
                <a:latin typeface="Rockwell"/>
                <a:ea typeface="Rockwell"/>
                <a:cs typeface="Rockwell"/>
                <a:sym typeface="Rockwell"/>
              </a:defRPr>
            </a:pPr>
            <a:r>
              <a:t>Socially produced:</a:t>
            </a:r>
            <a:r>
              <a:rPr b="0"/>
              <a:t> The ‘patterns’ produced by inequities can be traced back to the social determinants of health (neighborhood, education, </a:t>
            </a:r>
            <a:r>
              <a:t>social norms</a:t>
            </a:r>
            <a:r>
              <a:rPr b="0"/>
              <a:t>, access to care, food security, etc.) </a:t>
            </a:r>
            <a:r>
              <a:rPr b="0" i="1"/>
              <a:t>In this case homophobia, heterosexism, transphobia</a:t>
            </a:r>
            <a:r>
              <a:rPr b="0"/>
              <a:t>.</a:t>
            </a:r>
          </a:p>
          <a:p>
            <a:pPr marL="203200" indent="-63500">
              <a:spcBef>
                <a:spcPts val="400"/>
              </a:spcBef>
              <a:buSzTx/>
              <a:buNone/>
            </a:pPr>
            <a:endParaRPr sz="2200">
              <a:latin typeface="Rockwell"/>
              <a:ea typeface="Rockwell"/>
              <a:cs typeface="Rockwell"/>
              <a:sym typeface="Rockwell"/>
            </a:endParaRPr>
          </a:p>
          <a:p>
            <a:pPr marL="342900" indent="-342900">
              <a:spcBef>
                <a:spcPts val="400"/>
              </a:spcBef>
              <a:buSzPts val="2200"/>
              <a:defRPr sz="2200" b="1">
                <a:latin typeface="Rockwell"/>
                <a:ea typeface="Rockwell"/>
                <a:cs typeface="Rockwell"/>
                <a:sym typeface="Rockwell"/>
              </a:defRPr>
            </a:pPr>
            <a:r>
              <a:t>Unfair:</a:t>
            </a:r>
            <a:r>
              <a:rPr b="0"/>
              <a:t> Inequity has an ethical and moral connotation, which is embodied in a sense of ‘injustice.’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Google Shape;232;p21"/>
          <p:cNvSpPr txBox="1">
            <a:spLocks noGrp="1"/>
          </p:cNvSpPr>
          <p:nvPr>
            <p:ph type="title"/>
          </p:nvPr>
        </p:nvSpPr>
        <p:spPr>
          <a:xfrm>
            <a:off x="328188" y="285750"/>
            <a:ext cx="8487624" cy="1143001"/>
          </a:xfrm>
          <a:prstGeom prst="rect">
            <a:avLst/>
          </a:prstGeom>
        </p:spPr>
        <p:txBody>
          <a:bodyPr>
            <a:normAutofit fontScale="90000"/>
          </a:bodyPr>
          <a:lstStyle>
            <a:lvl1pPr defTabSz="896111">
              <a:defRPr sz="3528"/>
            </a:lvl1pPr>
          </a:lstStyle>
          <a:p>
            <a:r>
              <a:t>Health Disparities/Inequities Experienced by LGBTQ+ Community</a:t>
            </a:r>
          </a:p>
        </p:txBody>
      </p:sp>
      <p:sp>
        <p:nvSpPr>
          <p:cNvPr id="238" name="Google Shape;233;p21"/>
          <p:cNvSpPr txBox="1">
            <a:spLocks noGrp="1"/>
          </p:cNvSpPr>
          <p:nvPr>
            <p:ph type="body" idx="1"/>
          </p:nvPr>
        </p:nvSpPr>
        <p:spPr>
          <a:xfrm>
            <a:off x="457200" y="1711105"/>
            <a:ext cx="8229600" cy="3639494"/>
          </a:xfrm>
          <a:prstGeom prst="rect">
            <a:avLst/>
          </a:prstGeom>
        </p:spPr>
        <p:txBody>
          <a:bodyPr/>
          <a:lstStyle/>
          <a:p>
            <a:pPr marL="342900" indent="-342900">
              <a:spcBef>
                <a:spcPts val="0"/>
              </a:spcBef>
              <a:buClr>
                <a:srgbClr val="000000"/>
              </a:buClr>
              <a:buSzPts val="2400"/>
              <a:defRPr sz="2400">
                <a:solidFill>
                  <a:srgbClr val="595959"/>
                </a:solidFill>
                <a:latin typeface="Rockwell"/>
                <a:ea typeface="Rockwell"/>
                <a:cs typeface="Rockwell"/>
                <a:sym typeface="Rockwell"/>
              </a:defRPr>
            </a:pPr>
            <a:r>
              <a:t>Suicide (LGBT youth 2-3 mores times likely to attempt)</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Homelessness (it is estimated that up to 40% of homeless youth are LGBTQ+)</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Breast and Cervical Cancer rates higher for applicable LGBTQ+ individuals; lesbians less likely to get cancer screenings </a:t>
            </a:r>
          </a:p>
          <a:p>
            <a:pPr marL="342900" indent="-342900">
              <a:spcBef>
                <a:spcPts val="200"/>
              </a:spcBef>
              <a:buSzTx/>
              <a:buNone/>
            </a:pPr>
            <a:endParaRPr sz="2400">
              <a:solidFill>
                <a:srgbClr val="595959"/>
              </a:solidFill>
              <a:latin typeface="Rockwell"/>
              <a:ea typeface="Rockwell"/>
              <a:cs typeface="Rockwell"/>
              <a:sym typeface="Rockwell"/>
            </a:endParaRPr>
          </a:p>
          <a:p>
            <a:pPr marL="342900" indent="-342900">
              <a:spcBef>
                <a:spcPts val="200"/>
              </a:spcBef>
              <a:buSzTx/>
              <a:buNone/>
              <a:defRPr sz="1400">
                <a:solidFill>
                  <a:srgbClr val="595959"/>
                </a:solidFill>
                <a:latin typeface="Rockwell"/>
                <a:ea typeface="Rockwell"/>
                <a:cs typeface="Rockwell"/>
                <a:sym typeface="Rockwell"/>
              </a:defRPr>
            </a:pPr>
            <a:r>
              <a:t>“Report on Lesbian, Gay, Bisexual and Transgender Health,”  Healthy People.gov</a:t>
            </a:r>
          </a:p>
          <a:p>
            <a:pPr marL="342900" indent="-342900">
              <a:spcBef>
                <a:spcPts val="200"/>
              </a:spcBef>
              <a:buSzTx/>
              <a:buNone/>
              <a:defRPr sz="1400">
                <a:solidFill>
                  <a:srgbClr val="595959"/>
                </a:solidFill>
                <a:latin typeface="Rockwell"/>
                <a:ea typeface="Rockwell"/>
                <a:cs typeface="Rockwell"/>
                <a:sym typeface="Rockwell"/>
              </a:defRPr>
            </a:pPr>
            <a:r>
              <a:t>    </a:t>
            </a:r>
            <a:r>
              <a:rPr u="sng">
                <a:solidFill>
                  <a:srgbClr val="0000FF"/>
                </a:solidFill>
                <a:uFill>
                  <a:solidFill>
                    <a:srgbClr val="0000FF"/>
                  </a:solidFill>
                </a:uFill>
                <a:hlinkClick r:id="rId3"/>
              </a:rPr>
              <a:t>http://healthypeople.gov/2020/topicsobjectives2020/overview.aspx?topicid=25</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Google Shape;239;p22"/>
          <p:cNvSpPr txBox="1">
            <a:spLocks noGrp="1"/>
          </p:cNvSpPr>
          <p:nvPr>
            <p:ph type="title"/>
          </p:nvPr>
        </p:nvSpPr>
        <p:spPr>
          <a:xfrm>
            <a:off x="328188" y="285750"/>
            <a:ext cx="8487600" cy="1143001"/>
          </a:xfrm>
          <a:prstGeom prst="rect">
            <a:avLst/>
          </a:prstGeom>
        </p:spPr>
        <p:txBody>
          <a:bodyPr>
            <a:normAutofit fontScale="90000"/>
          </a:bodyPr>
          <a:lstStyle>
            <a:lvl1pPr defTabSz="896111">
              <a:defRPr sz="3528"/>
            </a:lvl1pPr>
          </a:lstStyle>
          <a:p>
            <a:r>
              <a:t>Health Disparities/Inequities Experienced by LGBTQ+ Community</a:t>
            </a:r>
          </a:p>
        </p:txBody>
      </p:sp>
      <p:sp>
        <p:nvSpPr>
          <p:cNvPr id="243" name="Google Shape;240;p22"/>
          <p:cNvSpPr txBox="1">
            <a:spLocks noGrp="1"/>
          </p:cNvSpPr>
          <p:nvPr>
            <p:ph type="body" idx="1"/>
          </p:nvPr>
        </p:nvSpPr>
        <p:spPr>
          <a:xfrm>
            <a:off x="457200" y="1339880"/>
            <a:ext cx="8229600" cy="3639601"/>
          </a:xfrm>
          <a:prstGeom prst="rect">
            <a:avLst/>
          </a:prstGeom>
        </p:spPr>
        <p:txBody>
          <a:bodyPr/>
          <a:lstStyle/>
          <a:p>
            <a:pPr marL="0" indent="0" defTabSz="749808">
              <a:spcBef>
                <a:spcPts val="300"/>
              </a:spcBef>
              <a:buSzTx/>
              <a:buNone/>
              <a:defRPr sz="2624"/>
            </a:pPr>
            <a:endParaRPr/>
          </a:p>
          <a:p>
            <a:pPr marL="281177" indent="-281177" defTabSz="749808">
              <a:spcBef>
                <a:spcPts val="300"/>
              </a:spcBef>
              <a:buClr>
                <a:srgbClr val="000000"/>
              </a:buClr>
              <a:buSzPts val="1900"/>
              <a:defRPr sz="1968">
                <a:solidFill>
                  <a:srgbClr val="595959"/>
                </a:solidFill>
                <a:latin typeface="Rockwell"/>
                <a:ea typeface="Rockwell"/>
                <a:cs typeface="Rockwell"/>
                <a:sym typeface="Rockwell"/>
              </a:defRPr>
            </a:pPr>
            <a:r>
              <a:t>HIV (66% MSM)</a:t>
            </a:r>
          </a:p>
          <a:p>
            <a:pPr marL="281177" indent="-281177" defTabSz="749808">
              <a:spcBef>
                <a:spcPts val="300"/>
              </a:spcBef>
              <a:buClr>
                <a:srgbClr val="000000"/>
              </a:buClr>
              <a:buSzPts val="1900"/>
              <a:defRPr sz="1968">
                <a:solidFill>
                  <a:srgbClr val="595959"/>
                </a:solidFill>
                <a:latin typeface="Rockwell"/>
                <a:ea typeface="Rockwell"/>
                <a:cs typeface="Rockwell"/>
                <a:sym typeface="Rockwell"/>
              </a:defRPr>
            </a:pPr>
            <a:r>
              <a:t>Obesity (more likely for lesbian and bisexual women)</a:t>
            </a:r>
          </a:p>
          <a:p>
            <a:pPr marL="281177" indent="-281177" defTabSz="749808">
              <a:spcBef>
                <a:spcPts val="300"/>
              </a:spcBef>
              <a:buClr>
                <a:srgbClr val="000000"/>
              </a:buClr>
              <a:buSzPts val="1900"/>
              <a:defRPr sz="1968">
                <a:solidFill>
                  <a:srgbClr val="595959"/>
                </a:solidFill>
                <a:latin typeface="Rockwell"/>
                <a:ea typeface="Rockwell"/>
                <a:cs typeface="Rockwell"/>
                <a:sym typeface="Rockwell"/>
              </a:defRPr>
            </a:pPr>
            <a:r>
              <a:t>Alcoholism, tobacco use (WSW smoke 200% more)</a:t>
            </a:r>
          </a:p>
          <a:p>
            <a:pPr marL="281177" indent="-281177" defTabSz="749808">
              <a:spcBef>
                <a:spcPts val="300"/>
              </a:spcBef>
              <a:buClr>
                <a:srgbClr val="000000"/>
              </a:buClr>
              <a:buSzPts val="1900"/>
              <a:defRPr sz="1968">
                <a:solidFill>
                  <a:srgbClr val="595959"/>
                </a:solidFill>
                <a:latin typeface="Rockwell"/>
                <a:ea typeface="Rockwell"/>
                <a:cs typeface="Rockwell"/>
                <a:sym typeface="Rockwell"/>
              </a:defRPr>
            </a:pPr>
            <a:r>
              <a:t>Disproportionately face mental health challenges (response to trauma/stigma, barriers to care)</a:t>
            </a:r>
          </a:p>
          <a:p>
            <a:pPr marL="281177" indent="-281177" defTabSz="749808">
              <a:spcBef>
                <a:spcPts val="300"/>
              </a:spcBef>
              <a:buClr>
                <a:srgbClr val="000000"/>
              </a:buClr>
              <a:buSzPts val="1900"/>
              <a:defRPr sz="1968">
                <a:solidFill>
                  <a:srgbClr val="595959"/>
                </a:solidFill>
                <a:latin typeface="Rockwell"/>
                <a:ea typeface="Rockwell"/>
                <a:cs typeface="Rockwell"/>
                <a:sym typeface="Rockwell"/>
              </a:defRPr>
            </a:pPr>
            <a:r>
              <a:t>Increased numbers of all for trans community and LGBTQ+ POC</a:t>
            </a:r>
          </a:p>
          <a:p>
            <a:pPr marL="177037" indent="-72897" defTabSz="749808">
              <a:spcBef>
                <a:spcPts val="300"/>
              </a:spcBef>
              <a:buSzTx/>
              <a:buNone/>
              <a:defRPr sz="2624"/>
            </a:pPr>
            <a:endParaRPr sz="1640" baseline="29560">
              <a:solidFill>
                <a:srgbClr val="595959"/>
              </a:solidFill>
              <a:latin typeface="Rockwell"/>
              <a:ea typeface="Rockwell"/>
              <a:cs typeface="Rockwell"/>
              <a:sym typeface="Rockwell"/>
            </a:endParaRPr>
          </a:p>
          <a:p>
            <a:pPr marL="0" indent="0" defTabSz="749808">
              <a:spcBef>
                <a:spcPts val="300"/>
              </a:spcBef>
              <a:buSzTx/>
              <a:buNone/>
              <a:defRPr sz="2624"/>
            </a:pPr>
            <a:endParaRPr sz="1148" baseline="29560">
              <a:solidFill>
                <a:srgbClr val="595959"/>
              </a:solidFill>
              <a:latin typeface="Rockwell"/>
              <a:ea typeface="Rockwell"/>
              <a:cs typeface="Rockwell"/>
              <a:sym typeface="Rockwell"/>
            </a:endParaRPr>
          </a:p>
          <a:p>
            <a:pPr marL="281177" indent="-281177" defTabSz="749808">
              <a:spcBef>
                <a:spcPts val="100"/>
              </a:spcBef>
              <a:buSzTx/>
              <a:buNone/>
              <a:defRPr sz="1148">
                <a:solidFill>
                  <a:srgbClr val="595959"/>
                </a:solidFill>
                <a:latin typeface="Rockwell"/>
                <a:ea typeface="Rockwell"/>
                <a:cs typeface="Rockwell"/>
                <a:sym typeface="Rockwell"/>
              </a:defRPr>
            </a:pPr>
            <a:r>
              <a:t>“Report on Lesbian, Gay, Bisexual and Transgender Health,”  Healthy People.gov</a:t>
            </a:r>
          </a:p>
          <a:p>
            <a:pPr marL="281177" indent="-281177" defTabSz="749808">
              <a:spcBef>
                <a:spcPts val="100"/>
              </a:spcBef>
              <a:buSzTx/>
              <a:buNone/>
              <a:defRPr sz="1148">
                <a:solidFill>
                  <a:srgbClr val="595959"/>
                </a:solidFill>
                <a:latin typeface="Rockwell"/>
                <a:ea typeface="Rockwell"/>
                <a:cs typeface="Rockwell"/>
                <a:sym typeface="Rockwell"/>
              </a:defRPr>
            </a:pPr>
            <a:r>
              <a:t>    </a:t>
            </a:r>
            <a:r>
              <a:rPr u="sng">
                <a:solidFill>
                  <a:srgbClr val="0000FF"/>
                </a:solidFill>
                <a:uFill>
                  <a:solidFill>
                    <a:srgbClr val="0000FF"/>
                  </a:solidFill>
                </a:uFill>
                <a:hlinkClick r:id="rId3"/>
              </a:rPr>
              <a:t>http://healthypeople.gov/2020/topicsobjectives2020/overview.aspx?topicid=25</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Google Shape;246;p23"/>
          <p:cNvSpPr txBox="1">
            <a:spLocks noGrp="1"/>
          </p:cNvSpPr>
          <p:nvPr>
            <p:ph type="title"/>
          </p:nvPr>
        </p:nvSpPr>
        <p:spPr>
          <a:prstGeom prst="rect">
            <a:avLst/>
          </a:prstGeom>
        </p:spPr>
        <p:txBody>
          <a:bodyPr/>
          <a:lstStyle>
            <a:lvl1pPr>
              <a:defRPr sz="2800">
                <a:solidFill>
                  <a:srgbClr val="000000"/>
                </a:solidFill>
              </a:defRPr>
            </a:lvl1pPr>
          </a:lstStyle>
          <a:p>
            <a:r>
              <a:t>2009 Lambda Legal Survey*: Discrimination and Barriers to Care in LGBT Community</a:t>
            </a:r>
          </a:p>
        </p:txBody>
      </p:sp>
      <p:sp>
        <p:nvSpPr>
          <p:cNvPr id="248" name="Google Shape;247;p23"/>
          <p:cNvSpPr txBox="1">
            <a:spLocks noGrp="1"/>
          </p:cNvSpPr>
          <p:nvPr>
            <p:ph type="body" idx="1"/>
          </p:nvPr>
        </p:nvSpPr>
        <p:spPr>
          <a:xfrm>
            <a:off x="457200" y="1600202"/>
            <a:ext cx="8229600" cy="4525963"/>
          </a:xfrm>
          <a:prstGeom prst="rect">
            <a:avLst/>
          </a:prstGeom>
        </p:spPr>
        <p:txBody>
          <a:bodyPr/>
          <a:lstStyle/>
          <a:p>
            <a:pPr marL="0" indent="0">
              <a:spcBef>
                <a:spcPts val="0"/>
              </a:spcBef>
              <a:buSzTx/>
              <a:buNone/>
              <a:defRPr sz="2400">
                <a:solidFill>
                  <a:srgbClr val="595959"/>
                </a:solidFill>
                <a:latin typeface="Rockwell"/>
                <a:ea typeface="Rockwell"/>
                <a:cs typeface="Rockwell"/>
                <a:sym typeface="Rockwell"/>
              </a:defRPr>
            </a:pPr>
            <a:r>
              <a:t>56 % LGB and 70% Trans and GNC report at least one experience of:</a:t>
            </a:r>
          </a:p>
          <a:p>
            <a:pPr marL="0" indent="-152400">
              <a:spcBef>
                <a:spcPts val="400"/>
              </a:spcBef>
              <a:buClr>
                <a:srgbClr val="000000"/>
              </a:buClr>
              <a:buSzPts val="2400"/>
              <a:defRPr sz="2400">
                <a:solidFill>
                  <a:srgbClr val="595959"/>
                </a:solidFill>
                <a:latin typeface="Rockwell"/>
                <a:ea typeface="Rockwell"/>
                <a:cs typeface="Rockwell"/>
                <a:sym typeface="Rockwell"/>
              </a:defRPr>
            </a:pPr>
            <a:r>
              <a:t>Being refused care</a:t>
            </a:r>
          </a:p>
          <a:p>
            <a:pPr marL="0" indent="-152400">
              <a:spcBef>
                <a:spcPts val="400"/>
              </a:spcBef>
              <a:buClr>
                <a:srgbClr val="000000"/>
              </a:buClr>
              <a:buSzPts val="2400"/>
              <a:defRPr sz="2400">
                <a:solidFill>
                  <a:srgbClr val="595959"/>
                </a:solidFill>
                <a:latin typeface="Rockwell"/>
                <a:ea typeface="Rockwell"/>
                <a:cs typeface="Rockwell"/>
                <a:sym typeface="Rockwell"/>
              </a:defRPr>
            </a:pPr>
            <a:r>
              <a:t>Health care professionals refusing to touch patient or using excessive precautions</a:t>
            </a:r>
          </a:p>
          <a:p>
            <a:pPr marL="0" indent="-152400">
              <a:spcBef>
                <a:spcPts val="400"/>
              </a:spcBef>
              <a:buClr>
                <a:srgbClr val="000000"/>
              </a:buClr>
              <a:buSzPts val="2400"/>
              <a:defRPr sz="2400">
                <a:solidFill>
                  <a:srgbClr val="595959"/>
                </a:solidFill>
                <a:latin typeface="Rockwell"/>
                <a:ea typeface="Rockwell"/>
                <a:cs typeface="Rockwell"/>
                <a:sym typeface="Rockwell"/>
              </a:defRPr>
            </a:pPr>
            <a:r>
              <a:t>Health care professionals using harsh or abusive language</a:t>
            </a:r>
          </a:p>
          <a:p>
            <a:pPr marL="0" indent="-152400">
              <a:spcBef>
                <a:spcPts val="400"/>
              </a:spcBef>
              <a:buClr>
                <a:srgbClr val="000000"/>
              </a:buClr>
              <a:buSzPts val="2400"/>
              <a:defRPr sz="2400">
                <a:solidFill>
                  <a:srgbClr val="595959"/>
                </a:solidFill>
                <a:latin typeface="Rockwell"/>
                <a:ea typeface="Rockwell"/>
                <a:cs typeface="Rockwell"/>
                <a:sym typeface="Rockwell"/>
              </a:defRPr>
            </a:pPr>
            <a:r>
              <a:t>Being blamed for their health status</a:t>
            </a:r>
          </a:p>
          <a:p>
            <a:pPr marL="0" indent="-152400">
              <a:spcBef>
                <a:spcPts val="400"/>
              </a:spcBef>
              <a:buClr>
                <a:srgbClr val="000000"/>
              </a:buClr>
              <a:buSzPts val="2400"/>
              <a:defRPr sz="2400">
                <a:solidFill>
                  <a:srgbClr val="595959"/>
                </a:solidFill>
                <a:latin typeface="Rockwell"/>
                <a:ea typeface="Rockwell"/>
                <a:cs typeface="Rockwell"/>
                <a:sym typeface="Rockwell"/>
              </a:defRPr>
            </a:pPr>
            <a:r>
              <a:t>Health care professionals being physically rough or abusive</a:t>
            </a:r>
          </a:p>
          <a:p>
            <a:pPr marL="0" indent="0">
              <a:spcBef>
                <a:spcPts val="200"/>
              </a:spcBef>
              <a:buSzTx/>
              <a:buNone/>
              <a:defRPr sz="1200">
                <a:solidFill>
                  <a:srgbClr val="595959"/>
                </a:solidFill>
                <a:latin typeface="Rockwell"/>
                <a:ea typeface="Rockwell"/>
                <a:cs typeface="Rockwell"/>
                <a:sym typeface="Rockwell"/>
              </a:defRPr>
            </a:pPr>
            <a:r>
              <a:t>* </a:t>
            </a:r>
            <a:r>
              <a:rPr i="1"/>
              <a:t>When Health Care Isn’t Caring: Lambda Legal’s Survey of Discrimination Against LGBT People and People with HIV (New York: Lambda Legal, 2010) www.lambdalegal.org/health-care-report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Google Shape;254;p24"/>
          <p:cNvSpPr txBox="1">
            <a:spLocks noGrp="1"/>
          </p:cNvSpPr>
          <p:nvPr>
            <p:ph type="title"/>
          </p:nvPr>
        </p:nvSpPr>
        <p:spPr>
          <a:prstGeom prst="rect">
            <a:avLst/>
          </a:prstGeom>
        </p:spPr>
        <p:txBody>
          <a:bodyPr>
            <a:normAutofit fontScale="90000"/>
          </a:bodyPr>
          <a:lstStyle>
            <a:lvl1pPr defTabSz="850391">
              <a:defRPr sz="3720"/>
            </a:lvl1pPr>
          </a:lstStyle>
          <a:p>
            <a:r>
              <a:t>Fears and Concerns About Accessing Healthcare</a:t>
            </a:r>
          </a:p>
        </p:txBody>
      </p:sp>
      <p:pic>
        <p:nvPicPr>
          <p:cNvPr id="251" name="Google Shape;255;p24" descr="Google Shape;255;p24"/>
          <p:cNvPicPr>
            <a:picLocks noChangeAspect="1"/>
          </p:cNvPicPr>
          <p:nvPr/>
        </p:nvPicPr>
        <p:blipFill>
          <a:blip r:embed="rId3">
            <a:extLst/>
          </a:blip>
          <a:stretch>
            <a:fillRect/>
          </a:stretch>
        </p:blipFill>
        <p:spPr>
          <a:xfrm>
            <a:off x="457200" y="1821620"/>
            <a:ext cx="8378043" cy="3591965"/>
          </a:xfrm>
          <a:prstGeom prst="rect">
            <a:avLst/>
          </a:prstGeom>
          <a:ln w="12700">
            <a:miter lim="400000"/>
          </a:ln>
        </p:spPr>
      </p:pic>
      <p:sp>
        <p:nvSpPr>
          <p:cNvPr id="252" name="Google Shape;256;p24"/>
          <p:cNvSpPr txBox="1">
            <a:spLocks noGrp="1"/>
          </p:cNvSpPr>
          <p:nvPr>
            <p:ph type="body" sz="quarter" idx="1"/>
          </p:nvPr>
        </p:nvSpPr>
        <p:spPr>
          <a:xfrm>
            <a:off x="2589197" y="6602930"/>
            <a:ext cx="1588169" cy="264697"/>
          </a:xfrm>
          <a:prstGeom prst="rect">
            <a:avLst/>
          </a:prstGeom>
        </p:spPr>
        <p:txBody>
          <a:bodyPr/>
          <a:lstStyle/>
          <a:p>
            <a:pPr marL="0" indent="0">
              <a:spcBef>
                <a:spcPts val="0"/>
              </a:spcBef>
              <a:buSzTx/>
              <a:buNone/>
              <a:defRPr sz="800" b="1">
                <a:solidFill>
                  <a:srgbClr val="D8D8D8"/>
                </a:solidFill>
              </a:defRPr>
            </a:pPr>
            <a:endParaRPr/>
          </a:p>
        </p:txBody>
      </p:sp>
      <p:sp>
        <p:nvSpPr>
          <p:cNvPr id="253" name="Google Shape;257;p24"/>
          <p:cNvSpPr txBox="1"/>
          <p:nvPr/>
        </p:nvSpPr>
        <p:spPr>
          <a:xfrm>
            <a:off x="141585" y="5813324"/>
            <a:ext cx="8971810" cy="669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1000" i="1">
                <a:solidFill>
                  <a:srgbClr val="595959"/>
                </a:solidFill>
                <a:latin typeface="Rockwell"/>
                <a:ea typeface="Rockwell"/>
                <a:cs typeface="Rockwell"/>
                <a:sym typeface="Rockwell"/>
              </a:defRPr>
            </a:pPr>
            <a:r>
              <a:t>When Health Care Isn’t Caring: Lambda Legal’s Survey of Discrimination Against LGBT People and People with HIV (New York: Lambda Legal, 2010) </a:t>
            </a:r>
            <a:r>
              <a:rPr u="sng">
                <a:solidFill>
                  <a:srgbClr val="0000FF"/>
                </a:solidFill>
                <a:uFill>
                  <a:solidFill>
                    <a:srgbClr val="0000FF"/>
                  </a:solidFill>
                </a:uFill>
                <a:hlinkClick r:id="rId4"/>
              </a:rPr>
              <a:t>www.lambdalegal.org/health-care-report</a:t>
            </a:r>
            <a:r>
              <a:t>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Google Shape;262;p25"/>
          <p:cNvSpPr txBox="1">
            <a:spLocks noGrp="1"/>
          </p:cNvSpPr>
          <p:nvPr>
            <p:ph type="title"/>
          </p:nvPr>
        </p:nvSpPr>
        <p:spPr>
          <a:prstGeom prst="rect">
            <a:avLst/>
          </a:prstGeom>
        </p:spPr>
        <p:txBody>
          <a:bodyPr/>
          <a:lstStyle>
            <a:lvl1pPr>
              <a:defRPr sz="3200"/>
            </a:lvl1pPr>
          </a:lstStyle>
          <a:p>
            <a:r>
              <a:t>Why Cultural Competency/Cultural Humility?</a:t>
            </a:r>
          </a:p>
        </p:txBody>
      </p:sp>
      <p:sp>
        <p:nvSpPr>
          <p:cNvPr id="258" name="Google Shape;263;p25"/>
          <p:cNvSpPr txBox="1">
            <a:spLocks noGrp="1"/>
          </p:cNvSpPr>
          <p:nvPr>
            <p:ph type="body" idx="1"/>
          </p:nvPr>
        </p:nvSpPr>
        <p:spPr>
          <a:xfrm>
            <a:off x="457200" y="1600202"/>
            <a:ext cx="8229600" cy="4525963"/>
          </a:xfrm>
          <a:prstGeom prst="rect">
            <a:avLst/>
          </a:prstGeom>
        </p:spPr>
        <p:txBody>
          <a:bodyPr/>
          <a:lstStyle/>
          <a:p>
            <a:pPr marL="0" indent="0" algn="ctr">
              <a:spcBef>
                <a:spcPts val="0"/>
              </a:spcBef>
              <a:buSzTx/>
              <a:buNone/>
            </a:pPr>
            <a:endParaRPr sz="2800">
              <a:solidFill>
                <a:srgbClr val="595959"/>
              </a:solidFill>
              <a:latin typeface="Rockwell"/>
              <a:ea typeface="Rockwell"/>
              <a:cs typeface="Rockwell"/>
              <a:sym typeface="Rockwell"/>
            </a:endParaRPr>
          </a:p>
          <a:p>
            <a:pPr marL="0" indent="0" algn="ctr">
              <a:spcBef>
                <a:spcPts val="500"/>
              </a:spcBef>
              <a:buSzTx/>
              <a:buNone/>
            </a:pPr>
            <a:endParaRPr sz="2800">
              <a:solidFill>
                <a:srgbClr val="595959"/>
              </a:solidFill>
              <a:latin typeface="Rockwell"/>
              <a:ea typeface="Rockwell"/>
              <a:cs typeface="Rockwell"/>
              <a:sym typeface="Rockwell"/>
            </a:endParaRPr>
          </a:p>
          <a:p>
            <a:pPr marL="0" indent="0" algn="ctr">
              <a:spcBef>
                <a:spcPts val="500"/>
              </a:spcBef>
              <a:buSzTx/>
              <a:buNone/>
              <a:defRPr sz="2800">
                <a:solidFill>
                  <a:srgbClr val="595959"/>
                </a:solidFill>
                <a:latin typeface="Rockwell"/>
                <a:ea typeface="Rockwell"/>
                <a:cs typeface="Rockwell"/>
                <a:sym typeface="Rockwell"/>
              </a:defRPr>
            </a:pPr>
            <a:r>
              <a:t>These are important tools for tackling larger issues of </a:t>
            </a:r>
            <a:r>
              <a:rPr b="1"/>
              <a:t>health disparities</a:t>
            </a:r>
            <a:r>
              <a:t> and </a:t>
            </a:r>
            <a:r>
              <a:rPr b="1"/>
              <a:t>health inequities.</a:t>
            </a:r>
          </a:p>
        </p:txBody>
      </p:sp>
      <p:sp>
        <p:nvSpPr>
          <p:cNvPr id="259" name="Google Shape;264;p25"/>
          <p:cNvSpPr txBox="1"/>
          <p:nvPr/>
        </p:nvSpPr>
        <p:spPr>
          <a:xfrm>
            <a:off x="2589197" y="6602930"/>
            <a:ext cx="1588169" cy="264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ormAutofit/>
          </a:bodyPr>
          <a:lstStyle>
            <a:lvl1pPr algn="ctr">
              <a:defRPr sz="800" b="1">
                <a:solidFill>
                  <a:srgbClr val="FFFFFF"/>
                </a:solidFill>
              </a:defRPr>
            </a:lvl1pPr>
          </a:lstStyle>
          <a:p>
            <a:r>
              <a:t>EquitasHealthinstitute.com</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Google Shape;269;p26"/>
          <p:cNvSpPr txBox="1">
            <a:spLocks noGrp="1"/>
          </p:cNvSpPr>
          <p:nvPr>
            <p:ph type="title"/>
          </p:nvPr>
        </p:nvSpPr>
        <p:spPr>
          <a:prstGeom prst="rect">
            <a:avLst/>
          </a:prstGeom>
        </p:spPr>
        <p:txBody>
          <a:bodyPr/>
          <a:lstStyle>
            <a:lvl1pPr defTabSz="813816">
              <a:defRPr sz="3916"/>
            </a:lvl1pPr>
          </a:lstStyle>
          <a:p>
            <a:r>
              <a:t>What is “Cultural Competency?” </a:t>
            </a:r>
          </a:p>
        </p:txBody>
      </p:sp>
      <p:sp>
        <p:nvSpPr>
          <p:cNvPr id="262" name="Google Shape;270;p26"/>
          <p:cNvSpPr txBox="1">
            <a:spLocks noGrp="1"/>
          </p:cNvSpPr>
          <p:nvPr>
            <p:ph type="body" sz="half" idx="1"/>
          </p:nvPr>
        </p:nvSpPr>
        <p:spPr>
          <a:xfrm>
            <a:off x="457200" y="1868456"/>
            <a:ext cx="4038600" cy="4589227"/>
          </a:xfrm>
          <a:prstGeom prst="rect">
            <a:avLst/>
          </a:prstGeom>
        </p:spPr>
        <p:txBody>
          <a:bodyPr/>
          <a:lstStyle/>
          <a:p>
            <a:pPr marL="257175" lvl="1" indent="-257175">
              <a:spcBef>
                <a:spcPts val="0"/>
              </a:spcBef>
              <a:buSzPts val="1800"/>
              <a:buChar char="•"/>
              <a:defRPr sz="1800">
                <a:latin typeface="Rockwell"/>
                <a:ea typeface="Rockwell"/>
                <a:cs typeface="Rockwell"/>
                <a:sym typeface="Rockwell"/>
              </a:defRPr>
            </a:pPr>
            <a:r>
              <a:t>The ability of providers and organizations to effectively deliver health care services that meet the social, cultural, and linguistic needs of patients. </a:t>
            </a:r>
            <a:endParaRPr sz="2400"/>
          </a:p>
          <a:p>
            <a:pPr marL="0" lvl="1" indent="0">
              <a:spcBef>
                <a:spcPts val="300"/>
              </a:spcBef>
              <a:buSzTx/>
              <a:buNone/>
              <a:defRPr sz="2400"/>
            </a:pPr>
            <a:endParaRPr sz="1800">
              <a:latin typeface="Rockwell"/>
              <a:ea typeface="Rockwell"/>
              <a:cs typeface="Rockwell"/>
              <a:sym typeface="Rockwell"/>
            </a:endParaRPr>
          </a:p>
          <a:p>
            <a:pPr marL="257175" lvl="1" indent="-257175">
              <a:spcBef>
                <a:spcPts val="300"/>
              </a:spcBef>
              <a:buSzPts val="1800"/>
              <a:buChar char="•"/>
              <a:defRPr sz="1800">
                <a:latin typeface="Rockwell"/>
                <a:ea typeface="Rockwell"/>
                <a:cs typeface="Rockwell"/>
                <a:sym typeface="Rockwell"/>
              </a:defRPr>
            </a:pPr>
            <a:r>
              <a:t>Builds knowledge, awareness, skills and capacity to identify, understand, and respect the unique beliefs, values, customs, languages, abilities and traditions of all people in order to provide effective programs and services.</a:t>
            </a:r>
          </a:p>
        </p:txBody>
      </p:sp>
      <p:pic>
        <p:nvPicPr>
          <p:cNvPr id="263" name="Google Shape;272;p26" descr="Google Shape;272;p26"/>
          <p:cNvPicPr>
            <a:picLocks noGrp="1" noChangeAspect="1"/>
          </p:cNvPicPr>
          <p:nvPr>
            <p:ph type="body" idx="13"/>
          </p:nvPr>
        </p:nvPicPr>
        <p:blipFill>
          <a:blip r:embed="rId2">
            <a:extLst/>
          </a:blip>
          <a:stretch>
            <a:fillRect/>
          </a:stretch>
        </p:blipFill>
        <p:spPr>
          <a:xfrm>
            <a:off x="4648200" y="2117818"/>
            <a:ext cx="4495800" cy="3554227"/>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Google Shape;277;p27"/>
          <p:cNvSpPr txBox="1">
            <a:spLocks noGrp="1"/>
          </p:cNvSpPr>
          <p:nvPr>
            <p:ph type="title"/>
          </p:nvPr>
        </p:nvSpPr>
        <p:spPr>
          <a:prstGeom prst="rect">
            <a:avLst/>
          </a:prstGeom>
        </p:spPr>
        <p:txBody>
          <a:bodyPr/>
          <a:lstStyle>
            <a:lvl1pPr defTabSz="813816">
              <a:defRPr sz="3916"/>
            </a:lvl1pPr>
          </a:lstStyle>
          <a:p>
            <a:r>
              <a:t>What is “Cultural Competency?”</a:t>
            </a:r>
          </a:p>
        </p:txBody>
      </p:sp>
      <p:sp>
        <p:nvSpPr>
          <p:cNvPr id="266" name="Google Shape;278;p27"/>
          <p:cNvSpPr txBox="1">
            <a:spLocks noGrp="1"/>
          </p:cNvSpPr>
          <p:nvPr>
            <p:ph type="body" sz="half" idx="1"/>
          </p:nvPr>
        </p:nvSpPr>
        <p:spPr>
          <a:xfrm>
            <a:off x="457200" y="1868456"/>
            <a:ext cx="4038600" cy="4589227"/>
          </a:xfrm>
          <a:prstGeom prst="rect">
            <a:avLst/>
          </a:prstGeom>
        </p:spPr>
        <p:txBody>
          <a:bodyPr/>
          <a:lstStyle/>
          <a:p>
            <a:pPr marL="257175" lvl="1" indent="-257175">
              <a:spcBef>
                <a:spcPts val="0"/>
              </a:spcBef>
              <a:buChar char="•"/>
              <a:defRPr>
                <a:latin typeface="Rockwell"/>
                <a:ea typeface="Rockwell"/>
                <a:cs typeface="Rockwell"/>
                <a:sym typeface="Rockwell"/>
              </a:defRPr>
            </a:pPr>
            <a:r>
              <a:t>Enables effective work in cross-cultural situations. </a:t>
            </a:r>
            <a:endParaRPr sz="2400"/>
          </a:p>
          <a:p>
            <a:pPr marL="257175" lvl="1" indent="-257175">
              <a:buChar char="•"/>
              <a:defRPr>
                <a:latin typeface="Rockwell"/>
                <a:ea typeface="Rockwell"/>
                <a:cs typeface="Rockwell"/>
                <a:sym typeface="Rockwell"/>
              </a:defRPr>
            </a:pPr>
            <a:r>
              <a:t>Includes mandates, laws, policies, rules, standards, practices, and attitudes. </a:t>
            </a:r>
          </a:p>
        </p:txBody>
      </p:sp>
      <p:pic>
        <p:nvPicPr>
          <p:cNvPr id="267" name="Google Shape;279;p27" descr="Google Shape;279;p27"/>
          <p:cNvPicPr>
            <a:picLocks noGrp="1" noChangeAspect="1"/>
          </p:cNvPicPr>
          <p:nvPr>
            <p:ph type="body" idx="13"/>
          </p:nvPr>
        </p:nvPicPr>
        <p:blipFill>
          <a:blip r:embed="rId2">
            <a:extLst/>
          </a:blip>
          <a:stretch>
            <a:fillRect/>
          </a:stretch>
        </p:blipFill>
        <p:spPr>
          <a:xfrm>
            <a:off x="4648200" y="2117818"/>
            <a:ext cx="4495800" cy="3554227"/>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Google Shape;285;p28"/>
          <p:cNvSpPr txBox="1">
            <a:spLocks noGrp="1"/>
          </p:cNvSpPr>
          <p:nvPr>
            <p:ph type="title"/>
          </p:nvPr>
        </p:nvSpPr>
        <p:spPr>
          <a:prstGeom prst="rect">
            <a:avLst/>
          </a:prstGeom>
        </p:spPr>
        <p:txBody>
          <a:bodyPr>
            <a:normAutofit fontScale="90000"/>
          </a:bodyPr>
          <a:lstStyle>
            <a:lvl1pPr defTabSz="777240">
              <a:defRPr sz="3740"/>
            </a:lvl1pPr>
          </a:lstStyle>
          <a:p>
            <a:r>
              <a:t>Cultural Competency as a Tool to Fight Health Inequity </a:t>
            </a:r>
          </a:p>
        </p:txBody>
      </p:sp>
      <p:sp>
        <p:nvSpPr>
          <p:cNvPr id="270" name="Google Shape;286;p28"/>
          <p:cNvSpPr txBox="1">
            <a:spLocks noGrp="1"/>
          </p:cNvSpPr>
          <p:nvPr>
            <p:ph type="body" sz="half" idx="1"/>
          </p:nvPr>
        </p:nvSpPr>
        <p:spPr>
          <a:xfrm>
            <a:off x="457200" y="1868456"/>
            <a:ext cx="4038600" cy="4589227"/>
          </a:xfrm>
          <a:prstGeom prst="rect">
            <a:avLst/>
          </a:prstGeom>
        </p:spPr>
        <p:txBody>
          <a:bodyPr/>
          <a:lstStyle/>
          <a:p>
            <a:pPr marL="342900" indent="-342900">
              <a:spcBef>
                <a:spcPts val="0"/>
              </a:spcBef>
              <a:buSzPts val="2000"/>
              <a:defRPr sz="2000">
                <a:latin typeface="Rockwell"/>
                <a:ea typeface="Rockwell"/>
                <a:cs typeface="Rockwell"/>
                <a:sym typeface="Rockwell"/>
              </a:defRPr>
            </a:pPr>
            <a:r>
              <a:t>By creating an environment of cultural competence in health care settings, we reduce the likelihood that people will lose linkage to care (or fail to engage in care in the first place). </a:t>
            </a:r>
          </a:p>
          <a:p>
            <a:pPr marL="342900" indent="-342900">
              <a:buSzPts val="2000"/>
              <a:defRPr sz="2000">
                <a:latin typeface="Rockwell"/>
                <a:ea typeface="Rockwell"/>
                <a:cs typeface="Rockwell"/>
                <a:sym typeface="Rockwell"/>
              </a:defRPr>
            </a:pPr>
            <a:r>
              <a:t>Patients are more likely to be honest with their providers, and to engage in preventative care, when they have a welcoming and inclusive experience</a:t>
            </a:r>
            <a:r>
              <a:rPr sz="2800"/>
              <a:t>. </a:t>
            </a:r>
          </a:p>
        </p:txBody>
      </p:sp>
      <p:pic>
        <p:nvPicPr>
          <p:cNvPr id="271" name="Image" descr="Image"/>
          <p:cNvPicPr>
            <a:picLocks noChangeAspect="1"/>
          </p:cNvPicPr>
          <p:nvPr/>
        </p:nvPicPr>
        <p:blipFill>
          <a:blip r:embed="rId2">
            <a:extLst/>
          </a:blip>
          <a:srcRect l="76" t="7895" r="38" b="15115"/>
          <a:stretch>
            <a:fillRect/>
          </a:stretch>
        </p:blipFill>
        <p:spPr>
          <a:xfrm>
            <a:off x="4758531" y="4149996"/>
            <a:ext cx="3107929" cy="2014200"/>
          </a:xfrm>
          <a:custGeom>
            <a:avLst/>
            <a:gdLst/>
            <a:ahLst/>
            <a:cxnLst>
              <a:cxn ang="0">
                <a:pos x="wd2" y="hd2"/>
              </a:cxn>
              <a:cxn ang="5400000">
                <a:pos x="wd2" y="hd2"/>
              </a:cxn>
              <a:cxn ang="10800000">
                <a:pos x="wd2" y="hd2"/>
              </a:cxn>
              <a:cxn ang="16200000">
                <a:pos x="wd2" y="hd2"/>
              </a:cxn>
            </a:cxnLst>
            <a:rect l="0" t="0" r="r" b="b"/>
            <a:pathLst>
              <a:path w="21600" h="21575" extrusionOk="0">
                <a:moveTo>
                  <a:pt x="10553" y="8"/>
                </a:moveTo>
                <a:cubicBezTo>
                  <a:pt x="9977" y="-15"/>
                  <a:pt x="9957" y="-5"/>
                  <a:pt x="9957" y="314"/>
                </a:cubicBezTo>
                <a:cubicBezTo>
                  <a:pt x="9957" y="632"/>
                  <a:pt x="9979" y="645"/>
                  <a:pt x="10581" y="645"/>
                </a:cubicBezTo>
                <a:cubicBezTo>
                  <a:pt x="11177" y="645"/>
                  <a:pt x="11203" y="632"/>
                  <a:pt x="11177" y="339"/>
                </a:cubicBezTo>
                <a:cubicBezTo>
                  <a:pt x="11151" y="59"/>
                  <a:pt x="11098" y="29"/>
                  <a:pt x="10553" y="8"/>
                </a:cubicBezTo>
                <a:close/>
                <a:moveTo>
                  <a:pt x="10104" y="1398"/>
                </a:moveTo>
                <a:cubicBezTo>
                  <a:pt x="9936" y="1418"/>
                  <a:pt x="9913" y="1492"/>
                  <a:pt x="9913" y="1636"/>
                </a:cubicBezTo>
                <a:cubicBezTo>
                  <a:pt x="9913" y="1847"/>
                  <a:pt x="9275" y="2039"/>
                  <a:pt x="8882" y="1946"/>
                </a:cubicBezTo>
                <a:cubicBezTo>
                  <a:pt x="8703" y="1904"/>
                  <a:pt x="8445" y="1934"/>
                  <a:pt x="8308" y="2014"/>
                </a:cubicBezTo>
                <a:cubicBezTo>
                  <a:pt x="8171" y="2095"/>
                  <a:pt x="7518" y="2163"/>
                  <a:pt x="6857" y="2163"/>
                </a:cubicBezTo>
                <a:cubicBezTo>
                  <a:pt x="6020" y="2164"/>
                  <a:pt x="5586" y="2218"/>
                  <a:pt x="5426" y="2346"/>
                </a:cubicBezTo>
                <a:cubicBezTo>
                  <a:pt x="5299" y="2447"/>
                  <a:pt x="5176" y="2485"/>
                  <a:pt x="5152" y="2427"/>
                </a:cubicBezTo>
                <a:cubicBezTo>
                  <a:pt x="5129" y="2369"/>
                  <a:pt x="4978" y="2336"/>
                  <a:pt x="4819" y="2354"/>
                </a:cubicBezTo>
                <a:cubicBezTo>
                  <a:pt x="4659" y="2373"/>
                  <a:pt x="4390" y="2282"/>
                  <a:pt x="4220" y="2150"/>
                </a:cubicBezTo>
                <a:cubicBezTo>
                  <a:pt x="3851" y="1864"/>
                  <a:pt x="3088" y="1957"/>
                  <a:pt x="2827" y="2320"/>
                </a:cubicBezTo>
                <a:cubicBezTo>
                  <a:pt x="2714" y="2478"/>
                  <a:pt x="2652" y="2488"/>
                  <a:pt x="2582" y="2401"/>
                </a:cubicBezTo>
                <a:cubicBezTo>
                  <a:pt x="2624" y="2642"/>
                  <a:pt x="2609" y="3092"/>
                  <a:pt x="2521" y="3353"/>
                </a:cubicBezTo>
                <a:cubicBezTo>
                  <a:pt x="2460" y="3535"/>
                  <a:pt x="2365" y="3707"/>
                  <a:pt x="2309" y="3736"/>
                </a:cubicBezTo>
                <a:cubicBezTo>
                  <a:pt x="2164" y="3810"/>
                  <a:pt x="2069" y="3524"/>
                  <a:pt x="2174" y="3328"/>
                </a:cubicBezTo>
                <a:cubicBezTo>
                  <a:pt x="2222" y="3238"/>
                  <a:pt x="2298" y="2959"/>
                  <a:pt x="2339" y="2711"/>
                </a:cubicBezTo>
                <a:cubicBezTo>
                  <a:pt x="2367" y="2542"/>
                  <a:pt x="2407" y="2414"/>
                  <a:pt x="2447" y="2329"/>
                </a:cubicBezTo>
                <a:cubicBezTo>
                  <a:pt x="2390" y="2347"/>
                  <a:pt x="2318" y="2420"/>
                  <a:pt x="2212" y="2571"/>
                </a:cubicBezTo>
                <a:cubicBezTo>
                  <a:pt x="2002" y="2871"/>
                  <a:pt x="1896" y="2917"/>
                  <a:pt x="1440" y="2899"/>
                </a:cubicBezTo>
                <a:cubicBezTo>
                  <a:pt x="929" y="2878"/>
                  <a:pt x="898" y="2900"/>
                  <a:pt x="516" y="3464"/>
                </a:cubicBezTo>
                <a:cubicBezTo>
                  <a:pt x="298" y="3785"/>
                  <a:pt x="90" y="4046"/>
                  <a:pt x="52" y="4046"/>
                </a:cubicBezTo>
                <a:cubicBezTo>
                  <a:pt x="46" y="4046"/>
                  <a:pt x="45" y="5487"/>
                  <a:pt x="39" y="5823"/>
                </a:cubicBezTo>
                <a:cubicBezTo>
                  <a:pt x="54" y="5980"/>
                  <a:pt x="70" y="6060"/>
                  <a:pt x="94" y="6053"/>
                </a:cubicBezTo>
                <a:cubicBezTo>
                  <a:pt x="154" y="6034"/>
                  <a:pt x="204" y="6141"/>
                  <a:pt x="204" y="6291"/>
                </a:cubicBezTo>
                <a:cubicBezTo>
                  <a:pt x="204" y="6441"/>
                  <a:pt x="154" y="6548"/>
                  <a:pt x="94" y="6529"/>
                </a:cubicBezTo>
                <a:cubicBezTo>
                  <a:pt x="62" y="6519"/>
                  <a:pt x="42" y="6926"/>
                  <a:pt x="25" y="7609"/>
                </a:cubicBezTo>
                <a:cubicBezTo>
                  <a:pt x="23" y="7893"/>
                  <a:pt x="22" y="8210"/>
                  <a:pt x="19" y="8438"/>
                </a:cubicBezTo>
                <a:cubicBezTo>
                  <a:pt x="32" y="9079"/>
                  <a:pt x="43" y="9717"/>
                  <a:pt x="61" y="9700"/>
                </a:cubicBezTo>
                <a:cubicBezTo>
                  <a:pt x="104" y="9659"/>
                  <a:pt x="186" y="9715"/>
                  <a:pt x="243" y="9819"/>
                </a:cubicBezTo>
                <a:cubicBezTo>
                  <a:pt x="357" y="10031"/>
                  <a:pt x="226" y="10247"/>
                  <a:pt x="72" y="10100"/>
                </a:cubicBezTo>
                <a:cubicBezTo>
                  <a:pt x="35" y="10065"/>
                  <a:pt x="14" y="11497"/>
                  <a:pt x="0" y="13599"/>
                </a:cubicBezTo>
                <a:cubicBezTo>
                  <a:pt x="3" y="14498"/>
                  <a:pt x="7" y="15328"/>
                  <a:pt x="11" y="16073"/>
                </a:cubicBezTo>
                <a:cubicBezTo>
                  <a:pt x="30" y="17146"/>
                  <a:pt x="63" y="17446"/>
                  <a:pt x="116" y="17378"/>
                </a:cubicBezTo>
                <a:cubicBezTo>
                  <a:pt x="188" y="17286"/>
                  <a:pt x="308" y="17249"/>
                  <a:pt x="383" y="17293"/>
                </a:cubicBezTo>
                <a:cubicBezTo>
                  <a:pt x="585" y="17412"/>
                  <a:pt x="543" y="18992"/>
                  <a:pt x="328" y="19431"/>
                </a:cubicBezTo>
                <a:lnTo>
                  <a:pt x="196" y="19708"/>
                </a:lnTo>
                <a:cubicBezTo>
                  <a:pt x="283" y="19786"/>
                  <a:pt x="391" y="19907"/>
                  <a:pt x="513" y="20086"/>
                </a:cubicBezTo>
                <a:cubicBezTo>
                  <a:pt x="820" y="20537"/>
                  <a:pt x="871" y="20687"/>
                  <a:pt x="836" y="21034"/>
                </a:cubicBezTo>
                <a:cubicBezTo>
                  <a:pt x="805" y="21339"/>
                  <a:pt x="832" y="21462"/>
                  <a:pt x="941" y="21506"/>
                </a:cubicBezTo>
                <a:cubicBezTo>
                  <a:pt x="1070" y="21559"/>
                  <a:pt x="1158" y="21582"/>
                  <a:pt x="1222" y="21574"/>
                </a:cubicBezTo>
                <a:cubicBezTo>
                  <a:pt x="1285" y="21566"/>
                  <a:pt x="1323" y="21526"/>
                  <a:pt x="1352" y="21455"/>
                </a:cubicBezTo>
                <a:cubicBezTo>
                  <a:pt x="1382" y="21379"/>
                  <a:pt x="1451" y="21358"/>
                  <a:pt x="1503" y="21408"/>
                </a:cubicBezTo>
                <a:cubicBezTo>
                  <a:pt x="1676" y="21573"/>
                  <a:pt x="2018" y="21576"/>
                  <a:pt x="2005" y="21412"/>
                </a:cubicBezTo>
                <a:cubicBezTo>
                  <a:pt x="1932" y="20489"/>
                  <a:pt x="2129" y="20026"/>
                  <a:pt x="2460" y="20345"/>
                </a:cubicBezTo>
                <a:cubicBezTo>
                  <a:pt x="2583" y="20463"/>
                  <a:pt x="2679" y="20451"/>
                  <a:pt x="2869" y="20299"/>
                </a:cubicBezTo>
                <a:cubicBezTo>
                  <a:pt x="3154" y="20069"/>
                  <a:pt x="3567" y="20035"/>
                  <a:pt x="3646" y="20235"/>
                </a:cubicBezTo>
                <a:cubicBezTo>
                  <a:pt x="3679" y="20315"/>
                  <a:pt x="3763" y="20323"/>
                  <a:pt x="3851" y="20256"/>
                </a:cubicBezTo>
                <a:cubicBezTo>
                  <a:pt x="4111" y="20058"/>
                  <a:pt x="4659" y="20082"/>
                  <a:pt x="4860" y="20299"/>
                </a:cubicBezTo>
                <a:cubicBezTo>
                  <a:pt x="5070" y="20525"/>
                  <a:pt x="5229" y="20575"/>
                  <a:pt x="5155" y="20392"/>
                </a:cubicBezTo>
                <a:cubicBezTo>
                  <a:pt x="5130" y="20329"/>
                  <a:pt x="5245" y="20075"/>
                  <a:pt x="5412" y="19827"/>
                </a:cubicBezTo>
                <a:cubicBezTo>
                  <a:pt x="5679" y="19428"/>
                  <a:pt x="5723" y="19401"/>
                  <a:pt x="5776" y="19614"/>
                </a:cubicBezTo>
                <a:cubicBezTo>
                  <a:pt x="5832" y="19839"/>
                  <a:pt x="5841" y="19841"/>
                  <a:pt x="5919" y="19627"/>
                </a:cubicBezTo>
                <a:cubicBezTo>
                  <a:pt x="5997" y="19414"/>
                  <a:pt x="6017" y="19417"/>
                  <a:pt x="6192" y="19665"/>
                </a:cubicBezTo>
                <a:cubicBezTo>
                  <a:pt x="6297" y="19813"/>
                  <a:pt x="6522" y="19977"/>
                  <a:pt x="6692" y="20031"/>
                </a:cubicBezTo>
                <a:cubicBezTo>
                  <a:pt x="6861" y="20085"/>
                  <a:pt x="7050" y="20188"/>
                  <a:pt x="7108" y="20260"/>
                </a:cubicBezTo>
                <a:cubicBezTo>
                  <a:pt x="7167" y="20333"/>
                  <a:pt x="7257" y="20353"/>
                  <a:pt x="7309" y="20303"/>
                </a:cubicBezTo>
                <a:cubicBezTo>
                  <a:pt x="7362" y="20253"/>
                  <a:pt x="7452" y="20265"/>
                  <a:pt x="7511" y="20333"/>
                </a:cubicBezTo>
                <a:cubicBezTo>
                  <a:pt x="7636" y="20476"/>
                  <a:pt x="7818" y="20468"/>
                  <a:pt x="8049" y="20307"/>
                </a:cubicBezTo>
                <a:cubicBezTo>
                  <a:pt x="8153" y="20235"/>
                  <a:pt x="8281" y="20253"/>
                  <a:pt x="8391" y="20358"/>
                </a:cubicBezTo>
                <a:cubicBezTo>
                  <a:pt x="8590" y="20550"/>
                  <a:pt x="10076" y="20531"/>
                  <a:pt x="10341" y="20333"/>
                </a:cubicBezTo>
                <a:cubicBezTo>
                  <a:pt x="10446" y="20254"/>
                  <a:pt x="10541" y="20263"/>
                  <a:pt x="10603" y="20358"/>
                </a:cubicBezTo>
                <a:cubicBezTo>
                  <a:pt x="10727" y="20549"/>
                  <a:pt x="11252" y="20552"/>
                  <a:pt x="11328" y="20362"/>
                </a:cubicBezTo>
                <a:cubicBezTo>
                  <a:pt x="11360" y="20282"/>
                  <a:pt x="11441" y="20247"/>
                  <a:pt x="11507" y="20286"/>
                </a:cubicBezTo>
                <a:cubicBezTo>
                  <a:pt x="11574" y="20325"/>
                  <a:pt x="11654" y="20298"/>
                  <a:pt x="11684" y="20222"/>
                </a:cubicBezTo>
                <a:cubicBezTo>
                  <a:pt x="11719" y="20134"/>
                  <a:pt x="11810" y="20155"/>
                  <a:pt x="11935" y="20282"/>
                </a:cubicBezTo>
                <a:cubicBezTo>
                  <a:pt x="12143" y="20492"/>
                  <a:pt x="12825" y="20485"/>
                  <a:pt x="13576" y="20265"/>
                </a:cubicBezTo>
                <a:cubicBezTo>
                  <a:pt x="14041" y="20128"/>
                  <a:pt x="14625" y="20202"/>
                  <a:pt x="14806" y="20422"/>
                </a:cubicBezTo>
                <a:cubicBezTo>
                  <a:pt x="14901" y="20537"/>
                  <a:pt x="14917" y="20537"/>
                  <a:pt x="14873" y="20422"/>
                </a:cubicBezTo>
                <a:cubicBezTo>
                  <a:pt x="14783" y="20192"/>
                  <a:pt x="15049" y="19894"/>
                  <a:pt x="15187" y="20069"/>
                </a:cubicBezTo>
                <a:cubicBezTo>
                  <a:pt x="15248" y="20146"/>
                  <a:pt x="15408" y="20177"/>
                  <a:pt x="15543" y="20137"/>
                </a:cubicBezTo>
                <a:cubicBezTo>
                  <a:pt x="15840" y="20049"/>
                  <a:pt x="16002" y="19657"/>
                  <a:pt x="15882" y="19312"/>
                </a:cubicBezTo>
                <a:cubicBezTo>
                  <a:pt x="15821" y="19137"/>
                  <a:pt x="15841" y="18979"/>
                  <a:pt x="15957" y="18743"/>
                </a:cubicBezTo>
                <a:lnTo>
                  <a:pt x="16117" y="18415"/>
                </a:lnTo>
                <a:lnTo>
                  <a:pt x="16301" y="19036"/>
                </a:lnTo>
                <a:cubicBezTo>
                  <a:pt x="16402" y="19377"/>
                  <a:pt x="16548" y="19695"/>
                  <a:pt x="16627" y="19742"/>
                </a:cubicBezTo>
                <a:cubicBezTo>
                  <a:pt x="16706" y="19789"/>
                  <a:pt x="16752" y="19911"/>
                  <a:pt x="16726" y="20014"/>
                </a:cubicBezTo>
                <a:cubicBezTo>
                  <a:pt x="16612" y="20474"/>
                  <a:pt x="17097" y="20665"/>
                  <a:pt x="17441" y="20294"/>
                </a:cubicBezTo>
                <a:cubicBezTo>
                  <a:pt x="17669" y="20048"/>
                  <a:pt x="18221" y="20079"/>
                  <a:pt x="18188" y="20337"/>
                </a:cubicBezTo>
                <a:cubicBezTo>
                  <a:pt x="18157" y="20573"/>
                  <a:pt x="18441" y="20548"/>
                  <a:pt x="18676" y="20294"/>
                </a:cubicBezTo>
                <a:cubicBezTo>
                  <a:pt x="18914" y="20037"/>
                  <a:pt x="19793" y="20071"/>
                  <a:pt x="19810" y="20337"/>
                </a:cubicBezTo>
                <a:cubicBezTo>
                  <a:pt x="19816" y="20430"/>
                  <a:pt x="19826" y="20686"/>
                  <a:pt x="19832" y="20902"/>
                </a:cubicBezTo>
                <a:cubicBezTo>
                  <a:pt x="19839" y="21137"/>
                  <a:pt x="19905" y="21332"/>
                  <a:pt x="19997" y="21391"/>
                </a:cubicBezTo>
                <a:cubicBezTo>
                  <a:pt x="20302" y="21585"/>
                  <a:pt x="20623" y="21583"/>
                  <a:pt x="20728" y="21387"/>
                </a:cubicBezTo>
                <a:cubicBezTo>
                  <a:pt x="20787" y="21278"/>
                  <a:pt x="20870" y="21223"/>
                  <a:pt x="20913" y="21264"/>
                </a:cubicBezTo>
                <a:cubicBezTo>
                  <a:pt x="20956" y="21305"/>
                  <a:pt x="20995" y="21244"/>
                  <a:pt x="21001" y="21128"/>
                </a:cubicBezTo>
                <a:cubicBezTo>
                  <a:pt x="21008" y="21011"/>
                  <a:pt x="21017" y="20860"/>
                  <a:pt x="21024" y="20792"/>
                </a:cubicBezTo>
                <a:cubicBezTo>
                  <a:pt x="21036" y="20646"/>
                  <a:pt x="21157" y="20443"/>
                  <a:pt x="21241" y="20426"/>
                </a:cubicBezTo>
                <a:cubicBezTo>
                  <a:pt x="21274" y="20420"/>
                  <a:pt x="21369" y="20369"/>
                  <a:pt x="21454" y="20311"/>
                </a:cubicBezTo>
                <a:cubicBezTo>
                  <a:pt x="21575" y="20229"/>
                  <a:pt x="21595" y="18449"/>
                  <a:pt x="21600" y="12196"/>
                </a:cubicBezTo>
                <a:cubicBezTo>
                  <a:pt x="21593" y="6584"/>
                  <a:pt x="21572" y="4479"/>
                  <a:pt x="21487" y="4659"/>
                </a:cubicBezTo>
                <a:cubicBezTo>
                  <a:pt x="21374" y="4897"/>
                  <a:pt x="21351" y="4875"/>
                  <a:pt x="21117" y="4331"/>
                </a:cubicBezTo>
                <a:cubicBezTo>
                  <a:pt x="20916" y="3862"/>
                  <a:pt x="20888" y="3705"/>
                  <a:pt x="20968" y="3506"/>
                </a:cubicBezTo>
                <a:cubicBezTo>
                  <a:pt x="21049" y="3308"/>
                  <a:pt x="21031" y="3211"/>
                  <a:pt x="20875" y="2992"/>
                </a:cubicBezTo>
                <a:cubicBezTo>
                  <a:pt x="20768" y="2843"/>
                  <a:pt x="20632" y="2750"/>
                  <a:pt x="20571" y="2784"/>
                </a:cubicBezTo>
                <a:cubicBezTo>
                  <a:pt x="20510" y="2818"/>
                  <a:pt x="20424" y="2703"/>
                  <a:pt x="20381" y="2529"/>
                </a:cubicBezTo>
                <a:lnTo>
                  <a:pt x="20304" y="2210"/>
                </a:lnTo>
                <a:lnTo>
                  <a:pt x="20207" y="2584"/>
                </a:lnTo>
                <a:cubicBezTo>
                  <a:pt x="20155" y="2790"/>
                  <a:pt x="20058" y="2958"/>
                  <a:pt x="19989" y="2958"/>
                </a:cubicBezTo>
                <a:cubicBezTo>
                  <a:pt x="19921" y="2958"/>
                  <a:pt x="19845" y="3072"/>
                  <a:pt x="19821" y="3213"/>
                </a:cubicBezTo>
                <a:cubicBezTo>
                  <a:pt x="19787" y="3411"/>
                  <a:pt x="19721" y="3455"/>
                  <a:pt x="19534" y="3400"/>
                </a:cubicBezTo>
                <a:cubicBezTo>
                  <a:pt x="19364" y="3350"/>
                  <a:pt x="19266" y="3395"/>
                  <a:pt x="19209" y="3553"/>
                </a:cubicBezTo>
                <a:cubicBezTo>
                  <a:pt x="19086" y="3891"/>
                  <a:pt x="18960" y="3688"/>
                  <a:pt x="18960" y="3149"/>
                </a:cubicBezTo>
                <a:cubicBezTo>
                  <a:pt x="18960" y="2888"/>
                  <a:pt x="18902" y="2498"/>
                  <a:pt x="18831" y="2286"/>
                </a:cubicBezTo>
                <a:cubicBezTo>
                  <a:pt x="18760" y="2075"/>
                  <a:pt x="18727" y="1863"/>
                  <a:pt x="18759" y="1815"/>
                </a:cubicBezTo>
                <a:cubicBezTo>
                  <a:pt x="18819" y="1723"/>
                  <a:pt x="18573" y="1777"/>
                  <a:pt x="18342" y="1904"/>
                </a:cubicBezTo>
                <a:cubicBezTo>
                  <a:pt x="17788" y="2209"/>
                  <a:pt x="17241" y="2312"/>
                  <a:pt x="16081" y="2337"/>
                </a:cubicBezTo>
                <a:cubicBezTo>
                  <a:pt x="14431" y="2374"/>
                  <a:pt x="13963" y="2296"/>
                  <a:pt x="13998" y="1976"/>
                </a:cubicBezTo>
                <a:cubicBezTo>
                  <a:pt x="14020" y="1777"/>
                  <a:pt x="13941" y="1744"/>
                  <a:pt x="13424" y="1755"/>
                </a:cubicBezTo>
                <a:cubicBezTo>
                  <a:pt x="13095" y="1762"/>
                  <a:pt x="12774" y="1828"/>
                  <a:pt x="12713" y="1904"/>
                </a:cubicBezTo>
                <a:cubicBezTo>
                  <a:pt x="12635" y="2000"/>
                  <a:pt x="12554" y="1981"/>
                  <a:pt x="12448" y="1840"/>
                </a:cubicBezTo>
                <a:cubicBezTo>
                  <a:pt x="12346" y="1704"/>
                  <a:pt x="11918" y="1588"/>
                  <a:pt x="11152" y="1487"/>
                </a:cubicBezTo>
                <a:cubicBezTo>
                  <a:pt x="10581" y="1412"/>
                  <a:pt x="10271" y="1378"/>
                  <a:pt x="10104" y="1398"/>
                </a:cubicBezTo>
                <a:close/>
                <a:moveTo>
                  <a:pt x="6052" y="2469"/>
                </a:moveTo>
                <a:cubicBezTo>
                  <a:pt x="6076" y="2478"/>
                  <a:pt x="6098" y="2502"/>
                  <a:pt x="6112" y="2537"/>
                </a:cubicBezTo>
                <a:cubicBezTo>
                  <a:pt x="6141" y="2608"/>
                  <a:pt x="6128" y="2702"/>
                  <a:pt x="6082" y="2746"/>
                </a:cubicBezTo>
                <a:cubicBezTo>
                  <a:pt x="6036" y="2789"/>
                  <a:pt x="5975" y="2770"/>
                  <a:pt x="5947" y="2699"/>
                </a:cubicBezTo>
                <a:cubicBezTo>
                  <a:pt x="5918" y="2628"/>
                  <a:pt x="5931" y="2534"/>
                  <a:pt x="5977" y="2490"/>
                </a:cubicBezTo>
                <a:cubicBezTo>
                  <a:pt x="6000" y="2469"/>
                  <a:pt x="6027" y="2460"/>
                  <a:pt x="6052" y="2469"/>
                </a:cubicBezTo>
                <a:close/>
                <a:moveTo>
                  <a:pt x="16232" y="2469"/>
                </a:moveTo>
                <a:cubicBezTo>
                  <a:pt x="16344" y="2510"/>
                  <a:pt x="16489" y="2681"/>
                  <a:pt x="16489" y="2814"/>
                </a:cubicBezTo>
                <a:cubicBezTo>
                  <a:pt x="16489" y="2865"/>
                  <a:pt x="16440" y="3012"/>
                  <a:pt x="16379" y="3141"/>
                </a:cubicBezTo>
                <a:cubicBezTo>
                  <a:pt x="16290" y="3328"/>
                  <a:pt x="16245" y="3342"/>
                  <a:pt x="16158" y="3209"/>
                </a:cubicBezTo>
                <a:cubicBezTo>
                  <a:pt x="16025" y="3004"/>
                  <a:pt x="16013" y="2597"/>
                  <a:pt x="16139" y="2478"/>
                </a:cubicBezTo>
                <a:cubicBezTo>
                  <a:pt x="16162" y="2456"/>
                  <a:pt x="16195" y="2456"/>
                  <a:pt x="16232" y="2469"/>
                </a:cubicBezTo>
                <a:close/>
                <a:moveTo>
                  <a:pt x="9020" y="2877"/>
                </a:moveTo>
                <a:cubicBezTo>
                  <a:pt x="9046" y="2881"/>
                  <a:pt x="9077" y="2902"/>
                  <a:pt x="9105" y="2937"/>
                </a:cubicBezTo>
                <a:cubicBezTo>
                  <a:pt x="9223" y="3084"/>
                  <a:pt x="12425" y="3076"/>
                  <a:pt x="12572" y="2928"/>
                </a:cubicBezTo>
                <a:cubicBezTo>
                  <a:pt x="12626" y="2874"/>
                  <a:pt x="12696" y="2868"/>
                  <a:pt x="12727" y="2916"/>
                </a:cubicBezTo>
                <a:cubicBezTo>
                  <a:pt x="12806" y="3038"/>
                  <a:pt x="12796" y="4289"/>
                  <a:pt x="12716" y="4365"/>
                </a:cubicBezTo>
                <a:cubicBezTo>
                  <a:pt x="12679" y="4400"/>
                  <a:pt x="11863" y="4468"/>
                  <a:pt x="10903" y="4514"/>
                </a:cubicBezTo>
                <a:lnTo>
                  <a:pt x="9160" y="4595"/>
                </a:lnTo>
                <a:lnTo>
                  <a:pt x="9058" y="4221"/>
                </a:lnTo>
                <a:cubicBezTo>
                  <a:pt x="8946" y="3804"/>
                  <a:pt x="8892" y="3084"/>
                  <a:pt x="8959" y="2916"/>
                </a:cubicBezTo>
                <a:cubicBezTo>
                  <a:pt x="8971" y="2886"/>
                  <a:pt x="8993" y="2874"/>
                  <a:pt x="9020" y="2877"/>
                </a:cubicBezTo>
                <a:close/>
                <a:moveTo>
                  <a:pt x="61" y="19380"/>
                </a:moveTo>
                <a:cubicBezTo>
                  <a:pt x="63" y="19400"/>
                  <a:pt x="64" y="19629"/>
                  <a:pt x="66" y="19627"/>
                </a:cubicBezTo>
                <a:cubicBezTo>
                  <a:pt x="78" y="19616"/>
                  <a:pt x="121" y="19660"/>
                  <a:pt x="149" y="19678"/>
                </a:cubicBezTo>
                <a:lnTo>
                  <a:pt x="83" y="19419"/>
                </a:lnTo>
                <a:cubicBezTo>
                  <a:pt x="75" y="19389"/>
                  <a:pt x="67" y="19374"/>
                  <a:pt x="61" y="19380"/>
                </a:cubicBezTo>
                <a:close/>
                <a:moveTo>
                  <a:pt x="6134" y="20235"/>
                </a:moveTo>
                <a:cubicBezTo>
                  <a:pt x="6071" y="20236"/>
                  <a:pt x="6082" y="20292"/>
                  <a:pt x="6162" y="20371"/>
                </a:cubicBezTo>
                <a:cubicBezTo>
                  <a:pt x="6332" y="20540"/>
                  <a:pt x="6362" y="20540"/>
                  <a:pt x="6294" y="20371"/>
                </a:cubicBezTo>
                <a:cubicBezTo>
                  <a:pt x="6264" y="20296"/>
                  <a:pt x="6192" y="20234"/>
                  <a:pt x="6134" y="20235"/>
                </a:cubicBezTo>
                <a:close/>
              </a:path>
            </a:pathLst>
          </a:custGeom>
          <a:ln w="12700">
            <a:miter lim="400000"/>
          </a:ln>
        </p:spPr>
      </p:pic>
      <p:pic>
        <p:nvPicPr>
          <p:cNvPr id="272" name="Image" descr="Image"/>
          <p:cNvPicPr>
            <a:picLocks noChangeAspect="1"/>
          </p:cNvPicPr>
          <p:nvPr/>
        </p:nvPicPr>
        <p:blipFill>
          <a:blip r:embed="rId3">
            <a:extLst/>
          </a:blip>
          <a:stretch>
            <a:fillRect/>
          </a:stretch>
        </p:blipFill>
        <p:spPr>
          <a:xfrm>
            <a:off x="5391150" y="1800664"/>
            <a:ext cx="3492500" cy="2324101"/>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Google Shape;293;p29"/>
          <p:cNvSpPr txBox="1">
            <a:spLocks noGrp="1"/>
          </p:cNvSpPr>
          <p:nvPr>
            <p:ph type="title"/>
          </p:nvPr>
        </p:nvSpPr>
        <p:spPr>
          <a:prstGeom prst="rect">
            <a:avLst/>
          </a:prstGeom>
        </p:spPr>
        <p:txBody>
          <a:bodyPr>
            <a:normAutofit fontScale="90000"/>
          </a:bodyPr>
          <a:lstStyle>
            <a:lvl1pPr defTabSz="777240">
              <a:defRPr sz="3740"/>
            </a:lvl1pPr>
          </a:lstStyle>
          <a:p>
            <a:r>
              <a:t>Why is Cultural Competency Not Enough?</a:t>
            </a:r>
          </a:p>
        </p:txBody>
      </p:sp>
      <p:sp>
        <p:nvSpPr>
          <p:cNvPr id="275" name="Google Shape;294;p29"/>
          <p:cNvSpPr txBox="1">
            <a:spLocks noGrp="1"/>
          </p:cNvSpPr>
          <p:nvPr>
            <p:ph type="body" sz="half" idx="1"/>
          </p:nvPr>
        </p:nvSpPr>
        <p:spPr>
          <a:xfrm>
            <a:off x="457200" y="1868456"/>
            <a:ext cx="4038600" cy="4589227"/>
          </a:xfrm>
          <a:prstGeom prst="rect">
            <a:avLst/>
          </a:prstGeom>
        </p:spPr>
        <p:txBody>
          <a:bodyPr/>
          <a:lstStyle/>
          <a:p>
            <a:pPr marL="339470" indent="-339470" defTabSz="905255">
              <a:spcBef>
                <a:spcPts val="0"/>
              </a:spcBef>
              <a:buSzPts val="1900"/>
              <a:defRPr sz="1979">
                <a:latin typeface="Rockwell"/>
                <a:ea typeface="Rockwell"/>
                <a:cs typeface="Rockwell"/>
                <a:sym typeface="Rockwell"/>
              </a:defRPr>
            </a:pPr>
            <a:r>
              <a:t>Cultural Competency and the “Super Mario Bros.” question.</a:t>
            </a:r>
          </a:p>
          <a:p>
            <a:pPr marL="339470" indent="-339470" defTabSz="905255">
              <a:spcBef>
                <a:spcPts val="300"/>
              </a:spcBef>
              <a:buSzPts val="1900"/>
              <a:defRPr sz="1979">
                <a:latin typeface="Rockwell"/>
                <a:ea typeface="Rockwell"/>
                <a:cs typeface="Rockwell"/>
                <a:sym typeface="Rockwell"/>
              </a:defRPr>
            </a:pPr>
            <a:r>
              <a:t>Can you ever know enough about another culture to “beat the game?” </a:t>
            </a:r>
          </a:p>
          <a:p>
            <a:pPr marL="339470" indent="-339470" defTabSz="905255">
              <a:spcBef>
                <a:spcPts val="300"/>
              </a:spcBef>
              <a:buSzPts val="1900"/>
              <a:defRPr sz="1979">
                <a:latin typeface="Rockwell"/>
                <a:ea typeface="Rockwell"/>
                <a:cs typeface="Rockwell"/>
                <a:sym typeface="Rockwell"/>
              </a:defRPr>
            </a:pPr>
            <a:r>
              <a:t>Organizations might “go through the motions” of ticking boxes on a CC checklist.</a:t>
            </a:r>
          </a:p>
          <a:p>
            <a:pPr marL="339470" indent="-339470" defTabSz="905255">
              <a:spcBef>
                <a:spcPts val="300"/>
              </a:spcBef>
              <a:buSzPts val="1900"/>
              <a:defRPr sz="1979">
                <a:latin typeface="Rockwell"/>
                <a:ea typeface="Rockwell"/>
                <a:cs typeface="Rockwell"/>
                <a:sym typeface="Rockwell"/>
              </a:defRPr>
            </a:pPr>
            <a:r>
              <a:t>Can lead to individual and organizational complacency.</a:t>
            </a:r>
          </a:p>
          <a:p>
            <a:pPr marL="339470" indent="-339470" defTabSz="905255">
              <a:spcBef>
                <a:spcPts val="300"/>
              </a:spcBef>
              <a:buSzPts val="1900"/>
              <a:defRPr sz="1979">
                <a:latin typeface="Rockwell"/>
                <a:ea typeface="Rockwell"/>
                <a:cs typeface="Rockwell"/>
                <a:sym typeface="Rockwell"/>
              </a:defRPr>
            </a:pPr>
            <a:r>
              <a:t>Problem of Implicit/Unconscious Bias.</a:t>
            </a:r>
          </a:p>
        </p:txBody>
      </p:sp>
      <p:pic>
        <p:nvPicPr>
          <p:cNvPr id="276" name="Google Shape;295;p29" descr="Google Shape;295;p29"/>
          <p:cNvPicPr>
            <a:picLocks noGrp="1" noChangeAspect="1"/>
          </p:cNvPicPr>
          <p:nvPr>
            <p:ph type="body" idx="13"/>
          </p:nvPr>
        </p:nvPicPr>
        <p:blipFill>
          <a:blip r:embed="rId2">
            <a:extLst/>
          </a:blip>
          <a:stretch>
            <a:fillRect/>
          </a:stretch>
        </p:blipFill>
        <p:spPr>
          <a:xfrm>
            <a:off x="4648200" y="1787525"/>
            <a:ext cx="4495800" cy="4214813"/>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Google Shape;301;p30"/>
          <p:cNvSpPr txBox="1">
            <a:spLocks noGrp="1"/>
          </p:cNvSpPr>
          <p:nvPr>
            <p:ph type="title"/>
          </p:nvPr>
        </p:nvSpPr>
        <p:spPr>
          <a:prstGeom prst="rect">
            <a:avLst/>
          </a:prstGeom>
        </p:spPr>
        <p:txBody>
          <a:bodyPr/>
          <a:lstStyle/>
          <a:p>
            <a:r>
              <a:t>Implicit/Unconscious Bias</a:t>
            </a:r>
          </a:p>
        </p:txBody>
      </p:sp>
      <p:sp>
        <p:nvSpPr>
          <p:cNvPr id="279" name="Google Shape;302;p30"/>
          <p:cNvSpPr txBox="1">
            <a:spLocks noGrp="1"/>
          </p:cNvSpPr>
          <p:nvPr>
            <p:ph type="body" idx="1"/>
          </p:nvPr>
        </p:nvSpPr>
        <p:spPr>
          <a:xfrm>
            <a:off x="457200" y="1600202"/>
            <a:ext cx="8229600" cy="4525963"/>
          </a:xfrm>
          <a:prstGeom prst="rect">
            <a:avLst/>
          </a:prstGeom>
        </p:spPr>
        <p:txBody>
          <a:bodyPr/>
          <a:lstStyle/>
          <a:p>
            <a:pPr marL="342900" indent="-342900">
              <a:spcBef>
                <a:spcPts val="0"/>
              </a:spcBef>
              <a:buSzPts val="2200"/>
              <a:defRPr sz="2200">
                <a:latin typeface="Rockwell"/>
                <a:ea typeface="Rockwell"/>
                <a:cs typeface="Rockwell"/>
                <a:sym typeface="Rockwell"/>
              </a:defRPr>
            </a:pPr>
            <a:r>
              <a:t>Studies show people can be consciously committed to egalitarianism, and deliberately work to behave without prejudice, yet still possess hidden negative prejudices or stereotypes.</a:t>
            </a:r>
          </a:p>
          <a:p>
            <a:pPr marL="342900" indent="-342900">
              <a:spcBef>
                <a:spcPts val="400"/>
              </a:spcBef>
              <a:buSzPts val="2200"/>
              <a:defRPr sz="2200">
                <a:latin typeface="Rockwell"/>
                <a:ea typeface="Rockwell"/>
                <a:cs typeface="Rockwell"/>
                <a:sym typeface="Rockwell"/>
              </a:defRPr>
            </a:pPr>
            <a:r>
              <a:t>A growing number of studies show a link between hidden biases and actual behavior. In other words, hidden biases can reveal themselves in action, especially when a person's efforts to control behavior consciously flags under stress, distraction, relaxation or competition. </a:t>
            </a:r>
            <a:endParaRPr sz="900"/>
          </a:p>
          <a:p>
            <a:pPr marL="342900" indent="-342900">
              <a:spcBef>
                <a:spcPts val="400"/>
              </a:spcBef>
              <a:buSzPts val="2200"/>
              <a:defRPr sz="2200">
                <a:latin typeface="Rockwell"/>
                <a:ea typeface="Rockwell"/>
                <a:cs typeface="Rockwell"/>
                <a:sym typeface="Rockwell"/>
              </a:defRPr>
            </a:pPr>
            <a:r>
              <a:t>Implicit Bias Test: </a:t>
            </a:r>
            <a:r>
              <a:rPr u="sng">
                <a:solidFill>
                  <a:srgbClr val="0000FF"/>
                </a:solidFill>
                <a:uFill>
                  <a:solidFill>
                    <a:srgbClr val="0000FF"/>
                  </a:solidFill>
                </a:uFill>
                <a:hlinkClick r:id="rId2"/>
              </a:rPr>
              <a:t>https://implicit.harvard.edu/implicit/</a:t>
            </a:r>
            <a:r>
              <a:t> </a:t>
            </a:r>
          </a:p>
          <a:p>
            <a:pPr marL="0" indent="0">
              <a:spcBef>
                <a:spcPts val="300"/>
              </a:spcBef>
              <a:buSzTx/>
              <a:buNone/>
            </a:pPr>
            <a:endParaRPr sz="1600">
              <a:latin typeface="Rockwell"/>
              <a:ea typeface="Rockwell"/>
              <a:cs typeface="Rockwell"/>
              <a:sym typeface="Rockwell"/>
            </a:endParaRPr>
          </a:p>
          <a:p>
            <a:pPr marL="0" indent="0">
              <a:spcBef>
                <a:spcPts val="100"/>
              </a:spcBef>
              <a:buSzTx/>
              <a:buNone/>
              <a:defRPr sz="900" u="sng">
                <a:solidFill>
                  <a:srgbClr val="0000FF"/>
                </a:solidFill>
                <a:latin typeface="Rockwell"/>
                <a:ea typeface="Rockwell"/>
                <a:cs typeface="Rockwell"/>
                <a:sym typeface="Rockwell"/>
              </a:defRPr>
            </a:pPr>
            <a:r>
              <a:rPr>
                <a:uFill>
                  <a:solidFill>
                    <a:srgbClr val="0000FF"/>
                  </a:solidFill>
                </a:uFill>
                <a:hlinkClick r:id="rId3"/>
              </a:rPr>
              <a:t>http://www.tolerance.org/Hidden-bias</a:t>
            </a:r>
            <a:r>
              <a:rPr u="none">
                <a:solidFill>
                  <a:srgbClr val="404040"/>
                </a:solidFill>
              </a:rPr>
              <a:t>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Google Shape;308;p31"/>
          <p:cNvSpPr txBox="1">
            <a:spLocks noGrp="1"/>
          </p:cNvSpPr>
          <p:nvPr>
            <p:ph type="title"/>
          </p:nvPr>
        </p:nvSpPr>
        <p:spPr>
          <a:prstGeom prst="rect">
            <a:avLst/>
          </a:prstGeom>
        </p:spPr>
        <p:txBody>
          <a:bodyPr>
            <a:normAutofit fontScale="90000"/>
          </a:bodyPr>
          <a:lstStyle>
            <a:lvl1pPr defTabSz="777240">
              <a:defRPr sz="3740"/>
            </a:lvl1pPr>
          </a:lstStyle>
          <a:p>
            <a:r>
              <a:t>Pillars of Cultural Humility: Lifelong Commitment</a:t>
            </a:r>
          </a:p>
        </p:txBody>
      </p:sp>
      <p:sp>
        <p:nvSpPr>
          <p:cNvPr id="282" name="Google Shape;309;p31"/>
          <p:cNvSpPr txBox="1">
            <a:spLocks noGrp="1"/>
          </p:cNvSpPr>
          <p:nvPr>
            <p:ph type="body" sz="half" idx="1"/>
          </p:nvPr>
        </p:nvSpPr>
        <p:spPr>
          <a:xfrm>
            <a:off x="457200" y="1868456"/>
            <a:ext cx="4038600" cy="4589227"/>
          </a:xfrm>
          <a:prstGeom prst="rect">
            <a:avLst/>
          </a:prstGeom>
        </p:spPr>
        <p:txBody>
          <a:bodyPr/>
          <a:lstStyle/>
          <a:p>
            <a:pPr marL="325754" indent="-325754" defTabSz="868680">
              <a:spcBef>
                <a:spcPts val="0"/>
              </a:spcBef>
              <a:buSzPts val="1800"/>
              <a:defRPr sz="1804">
                <a:latin typeface="Rockwell"/>
                <a:ea typeface="Rockwell"/>
                <a:cs typeface="Rockwell"/>
                <a:sym typeface="Rockwell"/>
              </a:defRPr>
            </a:pPr>
            <a:r>
              <a:t>Cultural Humility is more akin to an “open world” video game like Super Mario Odyssey. </a:t>
            </a:r>
          </a:p>
          <a:p>
            <a:pPr marL="325754" indent="-325754" defTabSz="868680">
              <a:spcBef>
                <a:spcPts val="200"/>
              </a:spcBef>
              <a:buSzPts val="1800"/>
              <a:defRPr sz="1804">
                <a:latin typeface="Rockwell"/>
                <a:ea typeface="Rockwell"/>
                <a:cs typeface="Rockwell"/>
                <a:sym typeface="Rockwell"/>
              </a:defRPr>
            </a:pPr>
            <a:r>
              <a:t>Unlike Cultural Competency, you cannot “beat the game.” CH is a process, not a goal.</a:t>
            </a:r>
          </a:p>
          <a:p>
            <a:pPr marL="325754" indent="-325754" defTabSz="868680">
              <a:spcBef>
                <a:spcPts val="200"/>
              </a:spcBef>
              <a:buSzPts val="1800"/>
              <a:defRPr sz="1804">
                <a:latin typeface="Rockwell"/>
                <a:ea typeface="Rockwell"/>
                <a:cs typeface="Rockwell"/>
                <a:sym typeface="Rockwell"/>
              </a:defRPr>
            </a:pPr>
            <a:r>
              <a:t>Flexibility and openness to learning is crucial, as is being willing to admit you don’t know things and then being willing to ask questions in an inclusive and sensitive manner. </a:t>
            </a:r>
            <a:endParaRPr sz="855"/>
          </a:p>
          <a:p>
            <a:pPr marL="0" indent="0" defTabSz="868680">
              <a:spcBef>
                <a:spcPts val="0"/>
              </a:spcBef>
              <a:buSzTx/>
              <a:buNone/>
              <a:defRPr sz="855">
                <a:latin typeface="Rockwell"/>
                <a:ea typeface="Rockwell"/>
                <a:cs typeface="Rockwell"/>
                <a:sym typeface="Rockwell"/>
              </a:defRPr>
            </a:pPr>
            <a:r>
              <a:t>Tervalon, M., &amp; Murray-Garcia, J. (1998). Cultural humility versus cultural competence: A critical distinction in defining physician training outcomes in multicultural education. Journal of Health Care for the Poor and Undeserved, 9, 117-125</a:t>
            </a:r>
          </a:p>
        </p:txBody>
      </p:sp>
      <p:pic>
        <p:nvPicPr>
          <p:cNvPr id="283" name="Google Shape;310;p31" descr="Google Shape;310;p31"/>
          <p:cNvPicPr>
            <a:picLocks noGrp="1" noChangeAspect="1"/>
          </p:cNvPicPr>
          <p:nvPr>
            <p:ph type="body" idx="13"/>
          </p:nvPr>
        </p:nvPicPr>
        <p:blipFill>
          <a:blip r:embed="rId2">
            <a:extLst/>
          </a:blip>
          <a:stretch>
            <a:fillRect/>
          </a:stretch>
        </p:blipFill>
        <p:spPr>
          <a:xfrm>
            <a:off x="4648200" y="2344881"/>
            <a:ext cx="4495800" cy="2526664"/>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Google Shape;316;p32"/>
          <p:cNvSpPr txBox="1">
            <a:spLocks noGrp="1"/>
          </p:cNvSpPr>
          <p:nvPr>
            <p:ph type="title"/>
          </p:nvPr>
        </p:nvSpPr>
        <p:spPr>
          <a:prstGeom prst="rect">
            <a:avLst/>
          </a:prstGeom>
        </p:spPr>
        <p:txBody>
          <a:bodyPr>
            <a:normAutofit fontScale="90000"/>
          </a:bodyPr>
          <a:lstStyle>
            <a:lvl1pPr defTabSz="777240">
              <a:defRPr sz="3740"/>
            </a:lvl1pPr>
          </a:lstStyle>
          <a:p>
            <a:r>
              <a:t>Pillars of Cultural Humility: Fixing Power Imbalances </a:t>
            </a:r>
          </a:p>
        </p:txBody>
      </p:sp>
      <p:sp>
        <p:nvSpPr>
          <p:cNvPr id="286" name="Google Shape;317;p32"/>
          <p:cNvSpPr txBox="1">
            <a:spLocks noGrp="1"/>
          </p:cNvSpPr>
          <p:nvPr>
            <p:ph type="body" sz="half" idx="1"/>
          </p:nvPr>
        </p:nvSpPr>
        <p:spPr>
          <a:xfrm>
            <a:off x="457200" y="1868456"/>
            <a:ext cx="4038600" cy="4589227"/>
          </a:xfrm>
          <a:prstGeom prst="rect">
            <a:avLst/>
          </a:prstGeom>
        </p:spPr>
        <p:txBody>
          <a:bodyPr/>
          <a:lstStyle/>
          <a:p>
            <a:pPr marL="342900" indent="-342900">
              <a:spcBef>
                <a:spcPts val="0"/>
              </a:spcBef>
              <a:buSzPts val="2000"/>
              <a:defRPr sz="2000">
                <a:latin typeface="Rockwell"/>
                <a:ea typeface="Rockwell"/>
                <a:cs typeface="Rockwell"/>
                <a:sym typeface="Rockwell"/>
              </a:defRPr>
            </a:pPr>
            <a:r>
              <a:t>CH also includes a desire to fix power imbalances where none ought to exist. </a:t>
            </a:r>
          </a:p>
          <a:p>
            <a:pPr marL="342900" indent="-342900">
              <a:spcBef>
                <a:spcPts val="400"/>
              </a:spcBef>
              <a:buSzPts val="2000"/>
              <a:defRPr sz="2000">
                <a:latin typeface="Rockwell"/>
                <a:ea typeface="Rockwell"/>
                <a:cs typeface="Rockwell"/>
                <a:sym typeface="Rockwell"/>
              </a:defRPr>
            </a:pPr>
            <a:r>
              <a:t>Patients/clients are experts on their own life, symptoms and strengths. </a:t>
            </a:r>
          </a:p>
          <a:p>
            <a:pPr marL="342900" indent="-342900">
              <a:spcBef>
                <a:spcPts val="400"/>
              </a:spcBef>
              <a:buSzPts val="2000"/>
              <a:defRPr sz="2000">
                <a:latin typeface="Rockwell"/>
                <a:ea typeface="Rockwell"/>
                <a:cs typeface="Rockwell"/>
                <a:sym typeface="Rockwell"/>
              </a:defRPr>
            </a:pPr>
            <a:r>
              <a:t>Providers should approach interactions with patients/clients in a collaborative mindset.</a:t>
            </a:r>
            <a:endParaRPr sz="900"/>
          </a:p>
          <a:p>
            <a:pPr marL="285750" indent="-228600">
              <a:spcBef>
                <a:spcPts val="100"/>
              </a:spcBef>
              <a:buSzTx/>
              <a:buNone/>
            </a:pPr>
            <a:endParaRPr sz="900">
              <a:latin typeface="Rockwell"/>
              <a:ea typeface="Rockwell"/>
              <a:cs typeface="Rockwell"/>
              <a:sym typeface="Rockwell"/>
            </a:endParaRPr>
          </a:p>
          <a:p>
            <a:pPr marL="0" indent="0">
              <a:spcBef>
                <a:spcPts val="100"/>
              </a:spcBef>
              <a:buSzTx/>
              <a:buNone/>
              <a:defRPr sz="900">
                <a:latin typeface="Rockwell"/>
                <a:ea typeface="Rockwell"/>
                <a:cs typeface="Rockwell"/>
                <a:sym typeface="Rockwell"/>
              </a:defRPr>
            </a:pPr>
            <a:r>
              <a:t>Tervalon, M., &amp; Murray-Garcia, J. (1998). Cultural humility versus cultural competence: A critical distinction in defining physician training outcomes in multicultural education. Journal of Health Care for the Poor and Undeserved, 9, 117-125</a:t>
            </a:r>
          </a:p>
        </p:txBody>
      </p:sp>
      <p:pic>
        <p:nvPicPr>
          <p:cNvPr id="287" name="Google Shape;318;p32" descr="Google Shape;318;p32"/>
          <p:cNvPicPr>
            <a:picLocks noGrp="1" noChangeAspect="1"/>
          </p:cNvPicPr>
          <p:nvPr>
            <p:ph type="body" idx="13"/>
          </p:nvPr>
        </p:nvPicPr>
        <p:blipFill>
          <a:blip r:embed="rId2">
            <a:extLst/>
          </a:blip>
          <a:stretch>
            <a:fillRect/>
          </a:stretch>
        </p:blipFill>
        <p:spPr>
          <a:xfrm>
            <a:off x="4791075" y="2599531"/>
            <a:ext cx="4210050" cy="2590801"/>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Google Shape;324;p33"/>
          <p:cNvSpPr txBox="1">
            <a:spLocks noGrp="1"/>
          </p:cNvSpPr>
          <p:nvPr>
            <p:ph type="title"/>
          </p:nvPr>
        </p:nvSpPr>
        <p:spPr>
          <a:prstGeom prst="rect">
            <a:avLst/>
          </a:prstGeom>
        </p:spPr>
        <p:txBody>
          <a:bodyPr>
            <a:normAutofit fontScale="90000"/>
          </a:bodyPr>
          <a:lstStyle>
            <a:lvl1pPr defTabSz="777240">
              <a:defRPr sz="3740"/>
            </a:lvl1pPr>
          </a:lstStyle>
          <a:p>
            <a:r>
              <a:t>Pillars of Cultural Humility: Developing Partnerships</a:t>
            </a:r>
          </a:p>
        </p:txBody>
      </p:sp>
      <p:sp>
        <p:nvSpPr>
          <p:cNvPr id="290" name="Google Shape;325;p33"/>
          <p:cNvSpPr txBox="1">
            <a:spLocks noGrp="1"/>
          </p:cNvSpPr>
          <p:nvPr>
            <p:ph type="body" sz="half" idx="1"/>
          </p:nvPr>
        </p:nvSpPr>
        <p:spPr>
          <a:xfrm>
            <a:off x="457200" y="1715670"/>
            <a:ext cx="4038600" cy="4589227"/>
          </a:xfrm>
          <a:prstGeom prst="rect">
            <a:avLst/>
          </a:prstGeom>
        </p:spPr>
        <p:txBody>
          <a:bodyPr/>
          <a:lstStyle/>
          <a:p>
            <a:pPr marL="339470" indent="-339470" defTabSz="905255">
              <a:spcBef>
                <a:spcPts val="0"/>
              </a:spcBef>
              <a:buSzPts val="1900"/>
              <a:defRPr sz="1979">
                <a:latin typeface="Rockwell"/>
                <a:ea typeface="Rockwell"/>
                <a:cs typeface="Rockwell"/>
                <a:sym typeface="Rockwell"/>
              </a:defRPr>
            </a:pPr>
            <a:r>
              <a:t>CH also includes developing partnerships with people and groups who advocate for others. </a:t>
            </a:r>
          </a:p>
          <a:p>
            <a:pPr marL="339470" indent="-339470" defTabSz="905255">
              <a:spcBef>
                <a:spcPts val="300"/>
              </a:spcBef>
              <a:buSzPts val="1900"/>
              <a:defRPr sz="1979">
                <a:latin typeface="Rockwell"/>
                <a:ea typeface="Rockwell"/>
                <a:cs typeface="Rockwell"/>
                <a:sym typeface="Rockwell"/>
              </a:defRPr>
            </a:pPr>
            <a:r>
              <a:t>Though individuals can create positive change, communities and groups can also have a profound impact on systems.</a:t>
            </a:r>
          </a:p>
          <a:p>
            <a:pPr marL="339470" indent="-339470" defTabSz="905255">
              <a:spcBef>
                <a:spcPts val="300"/>
              </a:spcBef>
              <a:buSzPts val="1900"/>
              <a:defRPr sz="1979">
                <a:latin typeface="Rockwell"/>
                <a:ea typeface="Rockwell"/>
                <a:cs typeface="Rockwell"/>
                <a:sym typeface="Rockwell"/>
              </a:defRPr>
            </a:pPr>
            <a:r>
              <a:t>CH, by definition, is larger than our individual selves — we must advocate for it systemically. </a:t>
            </a:r>
            <a:endParaRPr sz="891"/>
          </a:p>
          <a:p>
            <a:pPr marL="0" indent="0" defTabSz="905255">
              <a:spcBef>
                <a:spcPts val="0"/>
              </a:spcBef>
              <a:buSzTx/>
              <a:buNone/>
              <a:defRPr sz="891">
                <a:latin typeface="Rockwell"/>
                <a:ea typeface="Rockwell"/>
                <a:cs typeface="Rockwell"/>
                <a:sym typeface="Rockwell"/>
              </a:defRPr>
            </a:pPr>
            <a:r>
              <a:t>Tervalon, M., &amp; Murray-Garcia, J. (1998). Cultural humility versus cultural competence: A critical distinction in defining physician training outcomes in multicultural education. Journal of Health Care for the Poor and Undeserved, 9, 117-125</a:t>
            </a:r>
          </a:p>
        </p:txBody>
      </p:sp>
      <p:pic>
        <p:nvPicPr>
          <p:cNvPr id="291" name="Google Shape;326;p33" descr="Google Shape;326;p33"/>
          <p:cNvPicPr>
            <a:picLocks noGrp="1" noChangeAspect="1"/>
          </p:cNvPicPr>
          <p:nvPr>
            <p:ph type="body" idx="13"/>
          </p:nvPr>
        </p:nvPicPr>
        <p:blipFill>
          <a:blip r:embed="rId2">
            <a:extLst/>
          </a:blip>
          <a:stretch>
            <a:fillRect/>
          </a:stretch>
        </p:blipFill>
        <p:spPr>
          <a:xfrm>
            <a:off x="4648200" y="2396331"/>
            <a:ext cx="4495800" cy="2997201"/>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Google Shape;332;p34"/>
          <p:cNvSpPr txBox="1">
            <a:spLocks noGrp="1"/>
          </p:cNvSpPr>
          <p:nvPr>
            <p:ph type="body" sz="quarter" idx="1"/>
          </p:nvPr>
        </p:nvSpPr>
        <p:spPr>
          <a:xfrm>
            <a:off x="2589197" y="6602930"/>
            <a:ext cx="1588169" cy="264697"/>
          </a:xfrm>
          <a:prstGeom prst="rect">
            <a:avLst/>
          </a:prstGeom>
        </p:spPr>
        <p:txBody>
          <a:bodyPr/>
          <a:lstStyle/>
          <a:p>
            <a:pPr marL="0" indent="0">
              <a:spcBef>
                <a:spcPts val="0"/>
              </a:spcBef>
              <a:buSzTx/>
              <a:buNone/>
              <a:defRPr sz="800" b="1">
                <a:solidFill>
                  <a:srgbClr val="D8D8D8"/>
                </a:solidFill>
              </a:defRPr>
            </a:pPr>
            <a:endParaRPr/>
          </a:p>
        </p:txBody>
      </p:sp>
      <p:sp>
        <p:nvSpPr>
          <p:cNvPr id="294" name="Google Shape;333;p34"/>
          <p:cNvSpPr txBox="1"/>
          <p:nvPr/>
        </p:nvSpPr>
        <p:spPr>
          <a:xfrm>
            <a:off x="452845" y="1387727"/>
            <a:ext cx="8429898" cy="452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ctr">
              <a:defRPr sz="2800">
                <a:solidFill>
                  <a:srgbClr val="595959"/>
                </a:solidFill>
                <a:latin typeface="Rockwell"/>
                <a:ea typeface="Rockwell"/>
                <a:cs typeface="Rockwell"/>
                <a:sym typeface="Rockwell"/>
              </a:defRPr>
            </a:lvl1pPr>
          </a:lstStyle>
          <a:p>
            <a:r>
              <a:t>How can we put these principles into practice? </a:t>
            </a:r>
          </a:p>
        </p:txBody>
      </p:sp>
      <p:sp>
        <p:nvSpPr>
          <p:cNvPr id="295" name="Google Shape;334;p34"/>
          <p:cNvSpPr txBox="1"/>
          <p:nvPr/>
        </p:nvSpPr>
        <p:spPr>
          <a:xfrm>
            <a:off x="1257298" y="2577737"/>
            <a:ext cx="6820991" cy="17474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ctr">
              <a:defRPr sz="2800">
                <a:solidFill>
                  <a:srgbClr val="595959"/>
                </a:solidFill>
                <a:latin typeface="Rockwell"/>
                <a:ea typeface="Rockwell"/>
                <a:cs typeface="Rockwell"/>
                <a:sym typeface="Rockwell"/>
              </a:defRPr>
            </a:lvl1pPr>
          </a:lstStyle>
          <a:p>
            <a:r>
              <a:t>Let’s look at how an approach of CC/CH can create more welcoming and inclusive environments for trans and non-binary folks. </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Google Shape;340;p35"/>
          <p:cNvSpPr txBox="1">
            <a:spLocks noGrp="1"/>
          </p:cNvSpPr>
          <p:nvPr>
            <p:ph type="title"/>
          </p:nvPr>
        </p:nvSpPr>
        <p:spPr>
          <a:prstGeom prst="rect">
            <a:avLst/>
          </a:prstGeom>
        </p:spPr>
        <p:txBody>
          <a:bodyPr>
            <a:normAutofit fontScale="90000"/>
          </a:bodyPr>
          <a:lstStyle>
            <a:lvl1pPr defTabSz="777240">
              <a:defRPr sz="3740"/>
            </a:lvl1pPr>
          </a:lstStyle>
          <a:p>
            <a:r>
              <a:t>Gender Affirmation as a Social Determinant of Health </a:t>
            </a:r>
          </a:p>
        </p:txBody>
      </p:sp>
      <p:sp>
        <p:nvSpPr>
          <p:cNvPr id="298" name="Google Shape;341;p35"/>
          <p:cNvSpPr txBox="1">
            <a:spLocks noGrp="1"/>
          </p:cNvSpPr>
          <p:nvPr>
            <p:ph type="body" sz="half" idx="1"/>
          </p:nvPr>
        </p:nvSpPr>
        <p:spPr>
          <a:xfrm>
            <a:off x="205099" y="1868456"/>
            <a:ext cx="4290701" cy="4589227"/>
          </a:xfrm>
          <a:prstGeom prst="rect">
            <a:avLst/>
          </a:prstGeom>
        </p:spPr>
        <p:txBody>
          <a:bodyPr/>
          <a:lstStyle/>
          <a:p>
            <a:pPr marL="342900" indent="-342900">
              <a:spcBef>
                <a:spcPts val="0"/>
              </a:spcBef>
              <a:buSzPts val="1600"/>
              <a:defRPr sz="1600">
                <a:latin typeface="Rockwell"/>
                <a:ea typeface="Rockwell"/>
                <a:cs typeface="Rockwell"/>
                <a:sym typeface="Rockwell"/>
              </a:defRPr>
            </a:pPr>
            <a:r>
              <a:t>Society is stratified on the basis of gender affirmation – Who is deemed worthy of it and who isn’t.</a:t>
            </a:r>
          </a:p>
          <a:p>
            <a:pPr marL="0" indent="0">
              <a:spcBef>
                <a:spcPts val="200"/>
              </a:spcBef>
              <a:buSzTx/>
              <a:buNone/>
            </a:pPr>
            <a:endParaRPr sz="1400">
              <a:latin typeface="Rockwell"/>
              <a:ea typeface="Rockwell"/>
              <a:cs typeface="Rockwell"/>
              <a:sym typeface="Rockwell"/>
            </a:endParaRPr>
          </a:p>
          <a:p>
            <a:pPr marL="342900" indent="-342900">
              <a:spcBef>
                <a:spcPts val="300"/>
              </a:spcBef>
              <a:buSzPts val="1600"/>
              <a:defRPr sz="1600">
                <a:latin typeface="Rockwell"/>
                <a:ea typeface="Rockwell"/>
                <a:cs typeface="Rockwell"/>
                <a:sym typeface="Rockwell"/>
              </a:defRPr>
            </a:pPr>
            <a:r>
              <a:t>Health inequities suffered by TGNB people are connected to a lack of gender affirmation. </a:t>
            </a:r>
          </a:p>
          <a:p>
            <a:pPr marL="0" indent="0">
              <a:spcBef>
                <a:spcPts val="200"/>
              </a:spcBef>
              <a:buSzTx/>
              <a:buNone/>
            </a:pPr>
            <a:endParaRPr sz="1400">
              <a:latin typeface="Rockwell"/>
              <a:ea typeface="Rockwell"/>
              <a:cs typeface="Rockwell"/>
              <a:sym typeface="Rockwell"/>
            </a:endParaRPr>
          </a:p>
          <a:p>
            <a:pPr marL="342900" indent="-342900">
              <a:spcBef>
                <a:spcPts val="300"/>
              </a:spcBef>
              <a:buSzPts val="1600"/>
              <a:defRPr sz="1600">
                <a:latin typeface="Rockwell"/>
                <a:ea typeface="Rockwell"/>
                <a:cs typeface="Rockwell"/>
                <a:sym typeface="Rockwell"/>
              </a:defRPr>
            </a:pPr>
            <a:r>
              <a:t>Gender affirmation leads to better health outcomes for TGNB people. Social and psychological affirmation have the biggest positive impacts. </a:t>
            </a:r>
          </a:p>
          <a:p>
            <a:pPr marL="0" indent="0">
              <a:spcBef>
                <a:spcPts val="200"/>
              </a:spcBef>
              <a:buSzTx/>
              <a:buNone/>
            </a:pPr>
            <a:endParaRPr sz="1400">
              <a:latin typeface="Rockwell"/>
              <a:ea typeface="Rockwell"/>
              <a:cs typeface="Rockwell"/>
              <a:sym typeface="Rockwell"/>
            </a:endParaRPr>
          </a:p>
          <a:p>
            <a:pPr marL="342900" indent="-342900">
              <a:spcBef>
                <a:spcPts val="300"/>
              </a:spcBef>
              <a:buSzPts val="1600"/>
              <a:defRPr sz="1600">
                <a:latin typeface="Rockwell"/>
                <a:ea typeface="Rockwell"/>
                <a:cs typeface="Rockwell"/>
                <a:sym typeface="Rockwell"/>
              </a:defRPr>
            </a:pPr>
            <a:r>
              <a:t>Family support for trans youth has been shown to lead to better mental health outcomes. </a:t>
            </a:r>
          </a:p>
        </p:txBody>
      </p:sp>
      <p:pic>
        <p:nvPicPr>
          <p:cNvPr id="299" name="Google Shape;343;p35" descr="Google Shape;343;p35"/>
          <p:cNvPicPr>
            <a:picLocks noGrp="1" noChangeAspect="1"/>
          </p:cNvPicPr>
          <p:nvPr>
            <p:ph type="body" idx="13"/>
          </p:nvPr>
        </p:nvPicPr>
        <p:blipFill>
          <a:blip r:embed="rId3">
            <a:extLst/>
          </a:blip>
          <a:stretch>
            <a:fillRect/>
          </a:stretch>
        </p:blipFill>
        <p:spPr>
          <a:xfrm>
            <a:off x="4819469" y="1681502"/>
            <a:ext cx="4157865" cy="2771912"/>
          </a:xfrm>
          <a:prstGeom prst="rect">
            <a:avLst/>
          </a:prstGeom>
        </p:spPr>
      </p:pic>
      <p:sp>
        <p:nvSpPr>
          <p:cNvPr id="300" name="Google Shape;344;p35"/>
          <p:cNvSpPr txBox="1"/>
          <p:nvPr/>
        </p:nvSpPr>
        <p:spPr>
          <a:xfrm>
            <a:off x="4890139" y="4606183"/>
            <a:ext cx="4016524" cy="1742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800">
                <a:latin typeface="Calibri"/>
                <a:ea typeface="Calibri"/>
                <a:cs typeface="Calibri"/>
                <a:sym typeface="Calibri"/>
              </a:defRPr>
            </a:pPr>
            <a:r>
              <a:t>Pega, F., &amp; Veale, J. F. (2015). The Case for the World Health Organization’s Commission on Social Determinants of Health to Address Gender Identity. </a:t>
            </a:r>
            <a:r>
              <a:rPr i="1"/>
              <a:t>American Journal of Public Health,</a:t>
            </a:r>
            <a:r>
              <a:t> </a:t>
            </a:r>
            <a:r>
              <a:rPr i="1"/>
              <a:t>105</a:t>
            </a:r>
            <a:r>
              <a:t>(3). doi:10.2105/ajph.2014.302373</a:t>
            </a:r>
          </a:p>
          <a:p>
            <a:endParaRPr sz="800">
              <a:latin typeface="Calibri"/>
              <a:ea typeface="Calibri"/>
              <a:cs typeface="Calibri"/>
              <a:sym typeface="Calibri"/>
            </a:endParaRPr>
          </a:p>
          <a:p>
            <a:pPr>
              <a:defRPr sz="800">
                <a:latin typeface="Calibri"/>
                <a:ea typeface="Calibri"/>
                <a:cs typeface="Calibri"/>
                <a:sym typeface="Calibri"/>
              </a:defRPr>
            </a:pPr>
            <a:r>
              <a:t>Glynn, T. R., Gamarel, K. E., Nemoto, T., &amp; Operario, D. (n.d.). The Role of Gender Affirmation in Psychological Well-Being Among Transgender Women. </a:t>
            </a:r>
            <a:r>
              <a:rPr i="1"/>
              <a:t>PsycEXTRA Dataset</a:t>
            </a:r>
            <a:r>
              <a:t>. doi:10.1037/e504962016-001</a:t>
            </a:r>
          </a:p>
          <a:p>
            <a:endParaRPr sz="800" u="sng">
              <a:solidFill>
                <a:srgbClr val="0000FF"/>
              </a:solidFill>
              <a:latin typeface="Calibri"/>
              <a:ea typeface="Calibri"/>
              <a:cs typeface="Calibri"/>
              <a:sym typeface="Calibri"/>
            </a:endParaRPr>
          </a:p>
          <a:p>
            <a:pPr>
              <a:defRPr sz="800">
                <a:latin typeface="Calibri"/>
                <a:ea typeface="Calibri"/>
                <a:cs typeface="Calibri"/>
                <a:sym typeface="Calibri"/>
              </a:defRPr>
            </a:pPr>
            <a:r>
              <a:t>Crosby, R. A., Salazar, L. F., &amp; Hill, B. J. (2016). Gender Affirmation and Resiliency Among Black Transgender Women With and Without HIV Infection. </a:t>
            </a:r>
            <a:r>
              <a:rPr i="1"/>
              <a:t>Transgender Health,</a:t>
            </a:r>
            <a:r>
              <a:t> </a:t>
            </a:r>
            <a:r>
              <a:rPr i="1"/>
              <a:t>1</a:t>
            </a:r>
            <a:r>
              <a:t>(1), 86-93. doi:10.1089/trgh.2016.0005</a:t>
            </a:r>
          </a:p>
          <a:p>
            <a:endParaRPr sz="900">
              <a:latin typeface="Calibri"/>
              <a:ea typeface="Calibri"/>
              <a:cs typeface="Calibri"/>
              <a:sym typeface="Calibri"/>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Google Shape;349;p36"/>
          <p:cNvSpPr txBox="1">
            <a:spLocks noGrp="1"/>
          </p:cNvSpPr>
          <p:nvPr>
            <p:ph type="title"/>
          </p:nvPr>
        </p:nvSpPr>
        <p:spPr>
          <a:prstGeom prst="rect">
            <a:avLst/>
          </a:prstGeom>
        </p:spPr>
        <p:txBody>
          <a:bodyPr/>
          <a:lstStyle>
            <a:lvl1pPr defTabSz="832104">
              <a:defRPr sz="4004"/>
            </a:lvl1pPr>
          </a:lstStyle>
          <a:p>
            <a:r>
              <a:t>Deadnaming and Misgendering</a:t>
            </a:r>
          </a:p>
        </p:txBody>
      </p:sp>
      <p:sp>
        <p:nvSpPr>
          <p:cNvPr id="305" name="Google Shape;350;p36"/>
          <p:cNvSpPr txBox="1">
            <a:spLocks noGrp="1"/>
          </p:cNvSpPr>
          <p:nvPr>
            <p:ph type="body" idx="1"/>
          </p:nvPr>
        </p:nvSpPr>
        <p:spPr>
          <a:xfrm>
            <a:off x="457200" y="1600202"/>
            <a:ext cx="8229600" cy="4525963"/>
          </a:xfrm>
          <a:prstGeom prst="rect">
            <a:avLst/>
          </a:prstGeom>
        </p:spPr>
        <p:txBody>
          <a:bodyPr/>
          <a:lstStyle/>
          <a:p>
            <a:pPr marL="342900" indent="-342900">
              <a:spcBef>
                <a:spcPts val="0"/>
              </a:spcBef>
              <a:buClr>
                <a:srgbClr val="595959"/>
              </a:buClr>
              <a:buSzPts val="2800"/>
              <a:defRPr sz="2800" b="1">
                <a:solidFill>
                  <a:srgbClr val="595959"/>
                </a:solidFill>
                <a:latin typeface="Rockwell"/>
                <a:ea typeface="Rockwell"/>
                <a:cs typeface="Rockwell"/>
                <a:sym typeface="Rockwell"/>
              </a:defRPr>
            </a:pPr>
            <a:r>
              <a:t>Deadnaming </a:t>
            </a:r>
            <a:r>
              <a:rPr b="0"/>
              <a:t>is the act of referring to a transgender person by their birth name instead of their chosen name.</a:t>
            </a:r>
          </a:p>
          <a:p>
            <a:pPr marL="0" indent="0">
              <a:spcBef>
                <a:spcPts val="500"/>
              </a:spcBef>
              <a:buSzTx/>
              <a:buNone/>
            </a:pPr>
            <a:endParaRPr sz="2800">
              <a:solidFill>
                <a:srgbClr val="595959"/>
              </a:solidFill>
              <a:latin typeface="Rockwell"/>
              <a:ea typeface="Rockwell"/>
              <a:cs typeface="Rockwell"/>
              <a:sym typeface="Rockwell"/>
            </a:endParaRPr>
          </a:p>
          <a:p>
            <a:pPr marL="342900" indent="-342900">
              <a:spcBef>
                <a:spcPts val="500"/>
              </a:spcBef>
              <a:buClr>
                <a:srgbClr val="595959"/>
              </a:buClr>
              <a:buSzPts val="2800"/>
              <a:defRPr sz="2800" b="1">
                <a:solidFill>
                  <a:srgbClr val="595959"/>
                </a:solidFill>
                <a:latin typeface="Rockwell"/>
                <a:ea typeface="Rockwell"/>
                <a:cs typeface="Rockwell"/>
                <a:sym typeface="Rockwell"/>
              </a:defRPr>
            </a:pPr>
            <a:r>
              <a:t>Misgendering</a:t>
            </a:r>
            <a:r>
              <a:rPr b="0"/>
              <a:t> refer to (someone, especially a transgender person) using a word, especially a pronoun or form of address, that does not correctly reflect the gender with which they identify.</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Google Shape;356;p37"/>
          <p:cNvSpPr txBox="1">
            <a:spLocks noGrp="1"/>
          </p:cNvSpPr>
          <p:nvPr>
            <p:ph type="title"/>
          </p:nvPr>
        </p:nvSpPr>
        <p:spPr>
          <a:prstGeom prst="rect">
            <a:avLst/>
          </a:prstGeom>
        </p:spPr>
        <p:txBody>
          <a:bodyPr>
            <a:normAutofit fontScale="90000"/>
          </a:bodyPr>
          <a:lstStyle>
            <a:lvl1pPr defTabSz="777240">
              <a:defRPr sz="3740"/>
            </a:lvl1pPr>
          </a:lstStyle>
          <a:p>
            <a:r>
              <a:t>Why is it Important to Get Names Right?</a:t>
            </a:r>
          </a:p>
        </p:txBody>
      </p:sp>
      <p:sp>
        <p:nvSpPr>
          <p:cNvPr id="308" name="Google Shape;357;p37"/>
          <p:cNvSpPr txBox="1">
            <a:spLocks noGrp="1"/>
          </p:cNvSpPr>
          <p:nvPr>
            <p:ph type="body" idx="1"/>
          </p:nvPr>
        </p:nvSpPr>
        <p:spPr>
          <a:xfrm>
            <a:off x="457200" y="1905002"/>
            <a:ext cx="8229600" cy="3912325"/>
          </a:xfrm>
          <a:prstGeom prst="rect">
            <a:avLst/>
          </a:prstGeom>
        </p:spPr>
        <p:txBody>
          <a:bodyPr/>
          <a:lstStyle/>
          <a:p>
            <a:pPr marL="342900" indent="-342900">
              <a:spcBef>
                <a:spcPts val="0"/>
              </a:spcBef>
              <a:buClr>
                <a:srgbClr val="595959"/>
              </a:buClr>
              <a:buSzPts val="2300"/>
              <a:defRPr sz="2300">
                <a:solidFill>
                  <a:srgbClr val="595959"/>
                </a:solidFill>
                <a:latin typeface="Rockwell"/>
                <a:ea typeface="Rockwell"/>
                <a:cs typeface="Rockwell"/>
                <a:sym typeface="Rockwell"/>
              </a:defRPr>
            </a:pPr>
            <a:r>
              <a:t>Most trans people have deeply negative, even traumatic experiences surrounding their deadnames. </a:t>
            </a:r>
          </a:p>
          <a:p>
            <a:pPr marL="342900" indent="-342900">
              <a:spcBef>
                <a:spcPts val="400"/>
              </a:spcBef>
              <a:buClr>
                <a:srgbClr val="595959"/>
              </a:buClr>
              <a:buSzPts val="2300"/>
              <a:defRPr sz="2300">
                <a:solidFill>
                  <a:srgbClr val="595959"/>
                </a:solidFill>
                <a:latin typeface="Rockwell"/>
                <a:ea typeface="Rockwell"/>
                <a:cs typeface="Rockwell"/>
                <a:sym typeface="Rockwell"/>
              </a:defRPr>
            </a:pPr>
            <a:r>
              <a:t>Once they take they leap and decide to start using their chosen names, being addressed by their deadnames is invalidating of their identities, and can be triggering.  Remember - TGNB folks disproportionately suffer from PTSD. </a:t>
            </a:r>
          </a:p>
          <a:p>
            <a:pPr marL="342900" indent="-342900">
              <a:spcBef>
                <a:spcPts val="400"/>
              </a:spcBef>
              <a:buClr>
                <a:srgbClr val="595959"/>
              </a:buClr>
              <a:buSzPts val="2300"/>
              <a:defRPr sz="2300">
                <a:solidFill>
                  <a:srgbClr val="595959"/>
                </a:solidFill>
                <a:latin typeface="Rockwell"/>
                <a:ea typeface="Rockwell"/>
                <a:cs typeface="Rockwell"/>
                <a:sym typeface="Rockwell"/>
              </a:defRPr>
            </a:pPr>
            <a:r>
              <a:t>If we know a patient is trans, we must make every effort to avoid addressing them by their deadname, both verbally or in print. </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Google Shape;364;p38"/>
          <p:cNvSpPr txBox="1">
            <a:spLocks noGrp="1"/>
          </p:cNvSpPr>
          <p:nvPr>
            <p:ph type="title"/>
          </p:nvPr>
        </p:nvSpPr>
        <p:spPr>
          <a:prstGeom prst="rect">
            <a:avLst/>
          </a:prstGeom>
        </p:spPr>
        <p:txBody>
          <a:bodyPr/>
          <a:lstStyle>
            <a:lvl1pPr>
              <a:defRPr sz="3200"/>
            </a:lvl1pPr>
          </a:lstStyle>
          <a:p>
            <a:r>
              <a:t>Why is it Important to Get Pronouns Right? </a:t>
            </a:r>
          </a:p>
        </p:txBody>
      </p:sp>
      <p:sp>
        <p:nvSpPr>
          <p:cNvPr id="311" name="Google Shape;365;p38"/>
          <p:cNvSpPr txBox="1">
            <a:spLocks noGrp="1"/>
          </p:cNvSpPr>
          <p:nvPr>
            <p:ph type="body" sz="half" idx="1"/>
          </p:nvPr>
        </p:nvSpPr>
        <p:spPr>
          <a:xfrm>
            <a:off x="457200" y="1868456"/>
            <a:ext cx="4038600" cy="4589227"/>
          </a:xfrm>
          <a:prstGeom prst="rect">
            <a:avLst/>
          </a:prstGeom>
        </p:spPr>
        <p:txBody>
          <a:bodyPr/>
          <a:lstStyle/>
          <a:p>
            <a:pPr marL="342900" indent="-342900">
              <a:spcBef>
                <a:spcPts val="0"/>
              </a:spcBef>
              <a:buSzPts val="1600"/>
              <a:defRPr sz="1600">
                <a:latin typeface="Rockwell"/>
                <a:ea typeface="Rockwell"/>
                <a:cs typeface="Rockwell"/>
                <a:sym typeface="Rockwell"/>
              </a:defRPr>
            </a:pPr>
            <a:r>
              <a:t>The person you are interacting with may have been misgendered earlier that day, maybe more than once. </a:t>
            </a:r>
          </a:p>
          <a:p>
            <a:pPr marL="241300" indent="-139700">
              <a:spcBef>
                <a:spcPts val="300"/>
              </a:spcBef>
              <a:buSzTx/>
              <a:buNone/>
            </a:pPr>
            <a:endParaRPr sz="1600">
              <a:latin typeface="Rockwell"/>
              <a:ea typeface="Rockwell"/>
              <a:cs typeface="Rockwell"/>
              <a:sym typeface="Rockwell"/>
            </a:endParaRPr>
          </a:p>
          <a:p>
            <a:pPr marL="342900" indent="-342900">
              <a:spcBef>
                <a:spcPts val="300"/>
              </a:spcBef>
              <a:buSzPts val="1600"/>
              <a:defRPr sz="1600">
                <a:latin typeface="Rockwell"/>
                <a:ea typeface="Rockwell"/>
                <a:cs typeface="Rockwell"/>
                <a:sym typeface="Rockwell"/>
              </a:defRPr>
            </a:pPr>
            <a:r>
              <a:t>Being misgendered is invalidating and somewhere between aggravating and traumatic.</a:t>
            </a:r>
          </a:p>
          <a:p>
            <a:pPr marL="241300" indent="-139700">
              <a:spcBef>
                <a:spcPts val="300"/>
              </a:spcBef>
              <a:buSzTx/>
              <a:buNone/>
            </a:pPr>
            <a:endParaRPr sz="1600">
              <a:latin typeface="Rockwell"/>
              <a:ea typeface="Rockwell"/>
              <a:cs typeface="Rockwell"/>
              <a:sym typeface="Rockwell"/>
            </a:endParaRPr>
          </a:p>
          <a:p>
            <a:pPr marL="342900" indent="-342900">
              <a:spcBef>
                <a:spcPts val="300"/>
              </a:spcBef>
              <a:buSzPts val="1600"/>
              <a:defRPr sz="1600">
                <a:latin typeface="Rockwell"/>
                <a:ea typeface="Rockwell"/>
                <a:cs typeface="Rockwell"/>
                <a:sym typeface="Rockwell"/>
              </a:defRPr>
            </a:pPr>
            <a:r>
              <a:t>Confirms trans folks’ worst fears about health care environments. </a:t>
            </a:r>
          </a:p>
          <a:p>
            <a:pPr marL="241300" indent="-139700">
              <a:spcBef>
                <a:spcPts val="300"/>
              </a:spcBef>
              <a:buSzTx/>
              <a:buNone/>
            </a:pPr>
            <a:endParaRPr sz="1600">
              <a:latin typeface="Rockwell"/>
              <a:ea typeface="Rockwell"/>
              <a:cs typeface="Rockwell"/>
              <a:sym typeface="Rockwell"/>
            </a:endParaRPr>
          </a:p>
          <a:p>
            <a:pPr marL="342900" indent="-342900">
              <a:spcBef>
                <a:spcPts val="300"/>
              </a:spcBef>
              <a:buSzPts val="1600"/>
              <a:defRPr sz="1600">
                <a:latin typeface="Rockwell"/>
                <a:ea typeface="Rockwell"/>
                <a:cs typeface="Rockwell"/>
                <a:sym typeface="Rockwell"/>
              </a:defRPr>
            </a:pPr>
            <a:r>
              <a:t>Can lead to trans &amp; non-binary people falling out of care. </a:t>
            </a:r>
          </a:p>
        </p:txBody>
      </p:sp>
      <p:sp>
        <p:nvSpPr>
          <p:cNvPr id="312" name="Google Shape;366;p38"/>
          <p:cNvSpPr txBox="1">
            <a:spLocks noGrp="1"/>
          </p:cNvSpPr>
          <p:nvPr>
            <p:ph type="body" idx="13"/>
          </p:nvPr>
        </p:nvSpPr>
        <p:spPr>
          <a:prstGeom prst="rect">
            <a:avLst/>
          </a:prstGeom>
        </p:spPr>
        <p:txBody>
          <a:bodyPr/>
          <a:lstStyle/>
          <a:p>
            <a:pPr marL="342900" indent="-342900" algn="ctr">
              <a:spcBef>
                <a:spcPts val="0"/>
              </a:spcBef>
              <a:buClrTx/>
              <a:buSzTx/>
              <a:buFontTx/>
              <a:buNone/>
              <a:defRPr sz="2800">
                <a:solidFill>
                  <a:srgbClr val="3F3F3F"/>
                </a:solidFill>
              </a:defRPr>
            </a:pPr>
            <a:endParaRPr/>
          </a:p>
        </p:txBody>
      </p:sp>
      <p:pic>
        <p:nvPicPr>
          <p:cNvPr id="313" name="Google Shape;368;p38" descr="Google Shape;368;p38"/>
          <p:cNvPicPr>
            <a:picLocks noChangeAspect="1"/>
          </p:cNvPicPr>
          <p:nvPr/>
        </p:nvPicPr>
        <p:blipFill>
          <a:blip r:embed="rId2">
            <a:extLst/>
          </a:blip>
          <a:stretch>
            <a:fillRect/>
          </a:stretch>
        </p:blipFill>
        <p:spPr>
          <a:xfrm>
            <a:off x="4889851" y="1631832"/>
            <a:ext cx="3796949" cy="4525964"/>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Google Shape;374;p39"/>
          <p:cNvSpPr txBox="1">
            <a:spLocks noGrp="1"/>
          </p:cNvSpPr>
          <p:nvPr>
            <p:ph type="title"/>
          </p:nvPr>
        </p:nvSpPr>
        <p:spPr>
          <a:prstGeom prst="rect">
            <a:avLst/>
          </a:prstGeom>
        </p:spPr>
        <p:txBody>
          <a:bodyPr/>
          <a:lstStyle>
            <a:lvl1pPr defTabSz="896111">
              <a:defRPr sz="3920"/>
            </a:lvl1pPr>
          </a:lstStyle>
          <a:p>
            <a:r>
              <a:t>Best Practices for Pronoun Usage </a:t>
            </a:r>
          </a:p>
        </p:txBody>
      </p:sp>
      <p:sp>
        <p:nvSpPr>
          <p:cNvPr id="316" name="Google Shape;375;p39"/>
          <p:cNvSpPr txBox="1">
            <a:spLocks noGrp="1"/>
          </p:cNvSpPr>
          <p:nvPr>
            <p:ph type="body" sz="half" idx="1"/>
          </p:nvPr>
        </p:nvSpPr>
        <p:spPr>
          <a:xfrm>
            <a:off x="-262399" y="1715674"/>
            <a:ext cx="4765200" cy="4589101"/>
          </a:xfrm>
          <a:prstGeom prst="rect">
            <a:avLst/>
          </a:prstGeom>
        </p:spPr>
        <p:txBody>
          <a:bodyPr/>
          <a:lstStyle/>
          <a:p>
            <a:pPr marL="332613" indent="-344931" defTabSz="886968">
              <a:spcBef>
                <a:spcPts val="0"/>
              </a:spcBef>
              <a:buSzPts val="1700"/>
              <a:defRPr sz="1746">
                <a:latin typeface="Rockwell"/>
                <a:ea typeface="Rockwell"/>
                <a:cs typeface="Rockwell"/>
                <a:sym typeface="Rockwell"/>
              </a:defRPr>
            </a:pPr>
            <a:r>
              <a:t>Introduce yourself as “Hello, my name is _______, and my pronouns are _________.” This will cue the person you are talking to that it is OK to reciprocate. </a:t>
            </a:r>
          </a:p>
          <a:p>
            <a:pPr marL="332613" indent="-344931" defTabSz="886968">
              <a:spcBef>
                <a:spcPts val="200"/>
              </a:spcBef>
              <a:buSzPts val="1700"/>
              <a:defRPr sz="1746">
                <a:latin typeface="Rockwell"/>
                <a:ea typeface="Rockwell"/>
                <a:cs typeface="Rockwell"/>
                <a:sym typeface="Rockwell"/>
              </a:defRPr>
            </a:pPr>
            <a:r>
              <a:t>Also, most TGNB people interpret this as a powerful sign of inclusiveness.</a:t>
            </a:r>
          </a:p>
          <a:p>
            <a:pPr marL="332613" indent="-344931" defTabSz="886968">
              <a:spcBef>
                <a:spcPts val="200"/>
              </a:spcBef>
              <a:buSzPts val="1700"/>
              <a:defRPr sz="1746">
                <a:latin typeface="Rockwell"/>
                <a:ea typeface="Rockwell"/>
                <a:cs typeface="Rockwell"/>
                <a:sym typeface="Rockwell"/>
              </a:defRPr>
            </a:pPr>
            <a:r>
              <a:t>Wearing/displaying pronoun stickers/buttons also signals to TGNB people that you have considered pronouns. </a:t>
            </a:r>
          </a:p>
          <a:p>
            <a:pPr marL="332613" indent="-344931" defTabSz="886968">
              <a:spcBef>
                <a:spcPts val="200"/>
              </a:spcBef>
              <a:buSzPts val="1700"/>
              <a:defRPr sz="1746">
                <a:latin typeface="Rockwell"/>
                <a:ea typeface="Rockwell"/>
                <a:cs typeface="Rockwell"/>
                <a:sym typeface="Rockwell"/>
              </a:defRPr>
            </a:pPr>
            <a:r>
              <a:t>IF/when you get someone’s pronouns wrong, apologize sincerely and quickly and then move on from it. Don’t dwell. Don’t keep apologizing, and don’t try to explain why or make it about yourself. </a:t>
            </a:r>
          </a:p>
        </p:txBody>
      </p:sp>
      <p:pic>
        <p:nvPicPr>
          <p:cNvPr id="317" name="Google Shape;377;p39" descr="Google Shape;377;p39"/>
          <p:cNvPicPr>
            <a:picLocks noChangeAspect="1"/>
          </p:cNvPicPr>
          <p:nvPr/>
        </p:nvPicPr>
        <p:blipFill>
          <a:blip r:embed="rId3">
            <a:extLst/>
          </a:blip>
          <a:stretch>
            <a:fillRect/>
          </a:stretch>
        </p:blipFill>
        <p:spPr>
          <a:xfrm>
            <a:off x="4648200" y="2209006"/>
            <a:ext cx="4495800" cy="3371851"/>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Google Shape;383;p40"/>
          <p:cNvSpPr txBox="1">
            <a:spLocks noGrp="1"/>
          </p:cNvSpPr>
          <p:nvPr>
            <p:ph type="title"/>
          </p:nvPr>
        </p:nvSpPr>
        <p:spPr>
          <a:prstGeom prst="rect">
            <a:avLst/>
          </a:prstGeom>
        </p:spPr>
        <p:txBody>
          <a:bodyPr>
            <a:normAutofit fontScale="90000"/>
          </a:bodyPr>
          <a:lstStyle>
            <a:lvl1pPr defTabSz="777240">
              <a:defRPr sz="3740"/>
            </a:lvl1pPr>
          </a:lstStyle>
          <a:p>
            <a:r>
              <a:t>The Singular They &amp; Gender-Inclusive Language</a:t>
            </a:r>
          </a:p>
        </p:txBody>
      </p:sp>
      <p:sp>
        <p:nvSpPr>
          <p:cNvPr id="322" name="Google Shape;384;p40"/>
          <p:cNvSpPr txBox="1">
            <a:spLocks noGrp="1"/>
          </p:cNvSpPr>
          <p:nvPr>
            <p:ph type="body" sz="half" idx="1"/>
          </p:nvPr>
        </p:nvSpPr>
        <p:spPr>
          <a:xfrm>
            <a:off x="311726" y="1713762"/>
            <a:ext cx="4038601" cy="4589227"/>
          </a:xfrm>
          <a:prstGeom prst="rect">
            <a:avLst/>
          </a:prstGeom>
        </p:spPr>
        <p:txBody>
          <a:bodyPr/>
          <a:lstStyle/>
          <a:p>
            <a:pPr marL="336042" indent="-336042" defTabSz="896111">
              <a:spcBef>
                <a:spcPts val="0"/>
              </a:spcBef>
              <a:buSzPts val="1700"/>
              <a:defRPr sz="1764">
                <a:latin typeface="Rockwell"/>
                <a:ea typeface="Rockwell"/>
                <a:cs typeface="Rockwell"/>
                <a:sym typeface="Rockwell"/>
              </a:defRPr>
            </a:pPr>
            <a:r>
              <a:t>Most (but not all) non-binary people use they/them/theirs pronouns. </a:t>
            </a:r>
          </a:p>
          <a:p>
            <a:pPr marL="336042" indent="-336042" defTabSz="896111">
              <a:spcBef>
                <a:spcPts val="200"/>
              </a:spcBef>
              <a:buSzPts val="1700"/>
              <a:defRPr sz="1764">
                <a:latin typeface="Rockwell"/>
                <a:ea typeface="Rockwell"/>
                <a:cs typeface="Rockwell"/>
                <a:sym typeface="Rockwell"/>
              </a:defRPr>
            </a:pPr>
            <a:r>
              <a:t>Some people are uncomfortable with this because they have been taught it’s “grammatically incorrect.” </a:t>
            </a:r>
          </a:p>
          <a:p>
            <a:pPr marL="336042" indent="-336042" defTabSz="896111">
              <a:spcBef>
                <a:spcPts val="200"/>
              </a:spcBef>
              <a:buSzPts val="1700"/>
              <a:defRPr sz="1764">
                <a:latin typeface="Rockwell"/>
                <a:ea typeface="Rockwell"/>
                <a:cs typeface="Rockwell"/>
                <a:sym typeface="Rockwell"/>
              </a:defRPr>
            </a:pPr>
            <a:r>
              <a:t>It isn’t – In fact, the singular they was the American Dialect Society's 2015 Word of the Year. </a:t>
            </a:r>
          </a:p>
          <a:p>
            <a:pPr marL="336042" indent="-336042" defTabSz="896111">
              <a:spcBef>
                <a:spcPts val="200"/>
              </a:spcBef>
              <a:buSzPts val="1700"/>
              <a:defRPr sz="1764">
                <a:latin typeface="Rockwell"/>
                <a:ea typeface="Rockwell"/>
                <a:cs typeface="Rockwell"/>
                <a:sym typeface="Rockwell"/>
              </a:defRPr>
            </a:pPr>
            <a:r>
              <a:t>Try to use gender-inclusive language. Instead of saying things like “hey ladies,” or “hey guys,” use terms like “folks,” “everyone,” or “y’all.” </a:t>
            </a:r>
          </a:p>
        </p:txBody>
      </p:sp>
      <p:pic>
        <p:nvPicPr>
          <p:cNvPr id="323" name="Google Shape;385;p40" descr="Google Shape;385;p40"/>
          <p:cNvPicPr>
            <a:picLocks noGrp="1" noChangeAspect="1"/>
          </p:cNvPicPr>
          <p:nvPr>
            <p:ph type="body" idx="13"/>
          </p:nvPr>
        </p:nvPicPr>
        <p:blipFill>
          <a:blip r:embed="rId3">
            <a:extLst/>
          </a:blip>
          <a:stretch>
            <a:fillRect/>
          </a:stretch>
        </p:blipFill>
        <p:spPr>
          <a:xfrm>
            <a:off x="4784931" y="1868455"/>
            <a:ext cx="4189748" cy="4189748"/>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Google Shape;392;p41"/>
          <p:cNvSpPr txBox="1">
            <a:spLocks noGrp="1"/>
          </p:cNvSpPr>
          <p:nvPr>
            <p:ph type="title"/>
          </p:nvPr>
        </p:nvSpPr>
        <p:spPr>
          <a:prstGeom prst="rect">
            <a:avLst/>
          </a:prstGeom>
        </p:spPr>
        <p:txBody>
          <a:bodyPr>
            <a:normAutofit fontScale="90000"/>
          </a:bodyPr>
          <a:lstStyle>
            <a:lvl1pPr defTabSz="777240">
              <a:defRPr sz="3740"/>
            </a:lvl1pPr>
          </a:lstStyle>
          <a:p>
            <a:r>
              <a:t>Creating a Safe and Inclusive Environment</a:t>
            </a:r>
          </a:p>
        </p:txBody>
      </p:sp>
      <p:sp>
        <p:nvSpPr>
          <p:cNvPr id="328" name="Google Shape;393;p41"/>
          <p:cNvSpPr txBox="1">
            <a:spLocks noGrp="1"/>
          </p:cNvSpPr>
          <p:nvPr>
            <p:ph type="body" sz="half" idx="1"/>
          </p:nvPr>
        </p:nvSpPr>
        <p:spPr>
          <a:xfrm>
            <a:off x="368525" y="1921399"/>
            <a:ext cx="3932400" cy="3820502"/>
          </a:xfrm>
          <a:prstGeom prst="rect">
            <a:avLst/>
          </a:prstGeom>
        </p:spPr>
        <p:txBody>
          <a:bodyPr/>
          <a:lstStyle/>
          <a:p>
            <a:pPr marL="0" indent="0" defTabSz="886968">
              <a:spcBef>
                <a:spcPts val="0"/>
              </a:spcBef>
              <a:buSzTx/>
              <a:buNone/>
              <a:defRPr sz="1746">
                <a:solidFill>
                  <a:srgbClr val="595959"/>
                </a:solidFill>
                <a:latin typeface="Rockwell"/>
                <a:ea typeface="Rockwell"/>
                <a:cs typeface="Rockwell"/>
                <a:sym typeface="Rockwell"/>
              </a:defRPr>
            </a:pPr>
            <a:r>
              <a:t>There are many simple gestures you can make to signal that you are a “safe” person for LBTGQ+ folks. </a:t>
            </a:r>
          </a:p>
          <a:p>
            <a:pPr marL="332613" indent="-307975" defTabSz="886968">
              <a:spcBef>
                <a:spcPts val="300"/>
              </a:spcBef>
              <a:buClr>
                <a:srgbClr val="595959"/>
              </a:buClr>
              <a:buSzPts val="1700"/>
              <a:defRPr sz="1746">
                <a:solidFill>
                  <a:srgbClr val="595959"/>
                </a:solidFill>
                <a:latin typeface="Rockwell"/>
                <a:ea typeface="Rockwell"/>
                <a:cs typeface="Rockwell"/>
                <a:sym typeface="Rockwell"/>
              </a:defRPr>
            </a:pPr>
            <a:r>
              <a:t>Use best practices for pronoun usage </a:t>
            </a:r>
          </a:p>
          <a:p>
            <a:pPr marL="332613" indent="-307975" defTabSz="886968">
              <a:spcBef>
                <a:spcPts val="300"/>
              </a:spcBef>
              <a:buClr>
                <a:srgbClr val="595959"/>
              </a:buClr>
              <a:buSzPts val="1700"/>
              <a:defRPr sz="1746">
                <a:solidFill>
                  <a:srgbClr val="595959"/>
                </a:solidFill>
                <a:latin typeface="Rockwell"/>
                <a:ea typeface="Rockwell"/>
                <a:cs typeface="Rockwell"/>
                <a:sym typeface="Rockwell"/>
              </a:defRPr>
            </a:pPr>
            <a:r>
              <a:t>Wear pride pins or lanyards</a:t>
            </a:r>
          </a:p>
          <a:p>
            <a:pPr marL="332613" indent="-307975" defTabSz="886968">
              <a:spcBef>
                <a:spcPts val="300"/>
              </a:spcBef>
              <a:buClr>
                <a:srgbClr val="595959"/>
              </a:buClr>
              <a:buSzPts val="1700"/>
              <a:defRPr sz="1746">
                <a:solidFill>
                  <a:srgbClr val="595959"/>
                </a:solidFill>
                <a:latin typeface="Rockwell"/>
                <a:ea typeface="Rockwell"/>
                <a:cs typeface="Rockwell"/>
                <a:sym typeface="Rockwell"/>
              </a:defRPr>
            </a:pPr>
            <a:r>
              <a:t>Educate yourself on the resources available to various identities within this population and share that knowledge.</a:t>
            </a:r>
          </a:p>
          <a:p>
            <a:pPr marL="332613" indent="-307975" defTabSz="886968">
              <a:spcBef>
                <a:spcPts val="300"/>
              </a:spcBef>
              <a:buClr>
                <a:srgbClr val="595959"/>
              </a:buClr>
              <a:buSzPts val="1700"/>
              <a:defRPr sz="1746">
                <a:solidFill>
                  <a:srgbClr val="595959"/>
                </a:solidFill>
                <a:latin typeface="Rockwell"/>
                <a:ea typeface="Rockwell"/>
                <a:cs typeface="Rockwell"/>
                <a:sym typeface="Rockwell"/>
              </a:defRPr>
            </a:pPr>
            <a:r>
              <a:t>Strive for “Structural Competency.” </a:t>
            </a:r>
          </a:p>
        </p:txBody>
      </p:sp>
      <p:pic>
        <p:nvPicPr>
          <p:cNvPr id="329" name="Google Shape;395;p41" descr="Google Shape;395;p41"/>
          <p:cNvPicPr>
            <a:picLocks noChangeAspect="1"/>
          </p:cNvPicPr>
          <p:nvPr/>
        </p:nvPicPr>
        <p:blipFill>
          <a:blip r:embed="rId3">
            <a:extLst/>
          </a:blip>
          <a:stretch>
            <a:fillRect/>
          </a:stretch>
        </p:blipFill>
        <p:spPr>
          <a:xfrm>
            <a:off x="4439625" y="2061697"/>
            <a:ext cx="4247175" cy="3539901"/>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Google Shape;400;p42"/>
          <p:cNvSpPr txBox="1">
            <a:spLocks noGrp="1"/>
          </p:cNvSpPr>
          <p:nvPr>
            <p:ph type="title"/>
          </p:nvPr>
        </p:nvSpPr>
        <p:spPr>
          <a:prstGeom prst="rect">
            <a:avLst/>
          </a:prstGeom>
        </p:spPr>
        <p:txBody>
          <a:bodyPr>
            <a:normAutofit fontScale="90000"/>
          </a:bodyPr>
          <a:lstStyle>
            <a:lvl1pPr>
              <a:defRPr sz="3600"/>
            </a:lvl1pPr>
          </a:lstStyle>
          <a:p>
            <a:r>
              <a:t>Providing Structurally Competent and Culturally Humble Services</a:t>
            </a:r>
          </a:p>
        </p:txBody>
      </p:sp>
      <p:sp>
        <p:nvSpPr>
          <p:cNvPr id="334" name="Google Shape;401;p42"/>
          <p:cNvSpPr txBox="1">
            <a:spLocks noGrp="1"/>
          </p:cNvSpPr>
          <p:nvPr>
            <p:ph type="body" sz="half" idx="1"/>
          </p:nvPr>
        </p:nvSpPr>
        <p:spPr>
          <a:xfrm>
            <a:off x="457199" y="1600200"/>
            <a:ext cx="4999853" cy="4525963"/>
          </a:xfrm>
          <a:prstGeom prst="rect">
            <a:avLst/>
          </a:prstGeom>
        </p:spPr>
        <p:txBody>
          <a:bodyPr/>
          <a:lstStyle/>
          <a:p>
            <a:pPr marL="342900" indent="-342900">
              <a:spcBef>
                <a:spcPts val="0"/>
              </a:spcBef>
              <a:buClr>
                <a:srgbClr val="000000"/>
              </a:buClr>
              <a:buSzPts val="2400"/>
              <a:defRPr sz="2400">
                <a:solidFill>
                  <a:srgbClr val="595959"/>
                </a:solidFill>
                <a:latin typeface="Rockwell"/>
                <a:ea typeface="Rockwell"/>
                <a:cs typeface="Rockwell"/>
                <a:sym typeface="Rockwell"/>
              </a:defRPr>
            </a:pPr>
            <a:r>
              <a:t>Recognize one’s own bias.</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Refrain from making assumptions.</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Use inclusive language.</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Consider pronouns.</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Make forms inclusive.</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Know community resources.</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Identify oneself as an ally.</a:t>
            </a:r>
          </a:p>
          <a:p>
            <a:pPr marL="342900" indent="-342900">
              <a:spcBef>
                <a:spcPts val="400"/>
              </a:spcBef>
              <a:buClr>
                <a:srgbClr val="000000"/>
              </a:buClr>
              <a:buSzPts val="2400"/>
              <a:defRPr sz="2400">
                <a:solidFill>
                  <a:srgbClr val="595959"/>
                </a:solidFill>
                <a:latin typeface="Rockwell"/>
                <a:ea typeface="Rockwell"/>
                <a:cs typeface="Rockwell"/>
                <a:sym typeface="Rockwell"/>
              </a:defRPr>
            </a:pPr>
            <a:r>
              <a:t>Place your nondiscrimination policy (inclusive of SOGI) on display</a:t>
            </a:r>
          </a:p>
        </p:txBody>
      </p:sp>
      <p:pic>
        <p:nvPicPr>
          <p:cNvPr id="335" name="Google Shape;403;p42" descr="Google Shape;403;p42"/>
          <p:cNvPicPr>
            <a:picLocks noChangeAspect="1"/>
          </p:cNvPicPr>
          <p:nvPr/>
        </p:nvPicPr>
        <p:blipFill>
          <a:blip r:embed="rId2">
            <a:extLst/>
          </a:blip>
          <a:stretch>
            <a:fillRect/>
          </a:stretch>
        </p:blipFill>
        <p:spPr>
          <a:xfrm>
            <a:off x="5849708" y="1520390"/>
            <a:ext cx="2720566" cy="3607831"/>
          </a:xfrm>
          <a:prstGeom prst="rect">
            <a:avLst/>
          </a:prstGeom>
          <a:ln w="12700">
            <a:miter lim="400000"/>
          </a:ln>
        </p:spPr>
      </p:pic>
      <p:pic>
        <p:nvPicPr>
          <p:cNvPr id="336" name="Google Shape;404;p42" descr="Google Shape;404;p42"/>
          <p:cNvPicPr>
            <a:picLocks noChangeAspect="1"/>
          </p:cNvPicPr>
          <p:nvPr/>
        </p:nvPicPr>
        <p:blipFill>
          <a:blip r:embed="rId3">
            <a:extLst/>
          </a:blip>
          <a:stretch>
            <a:fillRect/>
          </a:stretch>
        </p:blipFill>
        <p:spPr>
          <a:xfrm>
            <a:off x="6048323" y="4854957"/>
            <a:ext cx="2323335" cy="1271206"/>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Google Shape;409;p43"/>
          <p:cNvSpPr txBox="1">
            <a:spLocks noGrp="1"/>
          </p:cNvSpPr>
          <p:nvPr>
            <p:ph type="title"/>
          </p:nvPr>
        </p:nvSpPr>
        <p:spPr>
          <a:prstGeom prst="rect">
            <a:avLst/>
          </a:prstGeom>
        </p:spPr>
        <p:txBody>
          <a:bodyPr>
            <a:normAutofit fontScale="90000"/>
          </a:bodyPr>
          <a:lstStyle>
            <a:lvl1pPr defTabSz="777240">
              <a:defRPr sz="3740"/>
            </a:lvl1pPr>
          </a:lstStyle>
          <a:p>
            <a:r>
              <a:t>Impact of Providing Culturally Humble Services</a:t>
            </a:r>
          </a:p>
        </p:txBody>
      </p:sp>
      <p:sp>
        <p:nvSpPr>
          <p:cNvPr id="339" name="Google Shape;410;p43"/>
          <p:cNvSpPr txBox="1">
            <a:spLocks noGrp="1"/>
          </p:cNvSpPr>
          <p:nvPr>
            <p:ph type="body" idx="1"/>
          </p:nvPr>
        </p:nvSpPr>
        <p:spPr>
          <a:xfrm>
            <a:off x="457200" y="1600202"/>
            <a:ext cx="8229600" cy="4525963"/>
          </a:xfrm>
          <a:prstGeom prst="rect">
            <a:avLst/>
          </a:prstGeom>
        </p:spPr>
        <p:txBody>
          <a:bodyPr/>
          <a:lstStyle/>
          <a:p>
            <a:pPr marL="342900" indent="-342900">
              <a:spcBef>
                <a:spcPts val="0"/>
              </a:spcBef>
              <a:buClr>
                <a:srgbClr val="000000"/>
              </a:buClr>
              <a:defRPr>
                <a:solidFill>
                  <a:srgbClr val="595959"/>
                </a:solidFill>
                <a:latin typeface="Rockwell"/>
                <a:ea typeface="Rockwell"/>
                <a:cs typeface="Rockwell"/>
                <a:sym typeface="Rockwell"/>
              </a:defRPr>
            </a:pPr>
            <a:r>
              <a:t>Closing health disparities.</a:t>
            </a:r>
          </a:p>
          <a:p>
            <a:pPr marL="342900" indent="-342900">
              <a:buClr>
                <a:srgbClr val="000000"/>
              </a:buClr>
              <a:defRPr>
                <a:solidFill>
                  <a:srgbClr val="595959"/>
                </a:solidFill>
                <a:latin typeface="Rockwell"/>
                <a:ea typeface="Rockwell"/>
                <a:cs typeface="Rockwell"/>
                <a:sym typeface="Rockwell"/>
              </a:defRPr>
            </a:pPr>
            <a:r>
              <a:t>Achieving health equity.</a:t>
            </a:r>
          </a:p>
          <a:p>
            <a:pPr marL="342900" indent="-342900">
              <a:buClr>
                <a:srgbClr val="000000"/>
              </a:buClr>
              <a:defRPr>
                <a:solidFill>
                  <a:srgbClr val="595959"/>
                </a:solidFill>
                <a:latin typeface="Rockwell"/>
                <a:ea typeface="Rockwell"/>
                <a:cs typeface="Rockwell"/>
                <a:sym typeface="Rockwell"/>
              </a:defRPr>
            </a:pPr>
            <a:r>
              <a:t>Improving health outcomes.</a:t>
            </a:r>
          </a:p>
          <a:p>
            <a:pPr marL="342900" indent="-342900">
              <a:buClr>
                <a:srgbClr val="000000"/>
              </a:buClr>
              <a:defRPr>
                <a:solidFill>
                  <a:srgbClr val="595959"/>
                </a:solidFill>
                <a:latin typeface="Rockwell"/>
                <a:ea typeface="Rockwell"/>
                <a:cs typeface="Rockwell"/>
                <a:sym typeface="Rockwell"/>
              </a:defRPr>
            </a:pPr>
            <a:r>
              <a:t>Increasing “community trust” of health care establishments.</a:t>
            </a:r>
          </a:p>
          <a:p>
            <a:pPr marL="342900" indent="-342900">
              <a:buClr>
                <a:srgbClr val="000000"/>
              </a:buClr>
              <a:defRPr>
                <a:solidFill>
                  <a:srgbClr val="595959"/>
                </a:solidFill>
                <a:latin typeface="Rockwell"/>
                <a:ea typeface="Rockwell"/>
                <a:cs typeface="Rockwell"/>
                <a:sym typeface="Rockwell"/>
              </a:defRPr>
            </a:pPr>
            <a:r>
              <a:t>Creating safe spaces.</a:t>
            </a:r>
          </a:p>
          <a:p>
            <a:pPr marL="342900" indent="-342900">
              <a:buClr>
                <a:srgbClr val="000000"/>
              </a:buClr>
              <a:defRPr>
                <a:solidFill>
                  <a:srgbClr val="595959"/>
                </a:solidFill>
                <a:latin typeface="Rockwell"/>
                <a:ea typeface="Rockwell"/>
                <a:cs typeface="Rockwell"/>
                <a:sym typeface="Rockwell"/>
              </a:defRPr>
            </a:pPr>
            <a:r>
              <a:t>Decrease in ability of stigma to function as a barrier to care.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Google Shape;416;p44"/>
          <p:cNvSpPr txBox="1">
            <a:spLocks noGrp="1"/>
          </p:cNvSpPr>
          <p:nvPr>
            <p:ph type="title"/>
          </p:nvPr>
        </p:nvSpPr>
        <p:spPr>
          <a:prstGeom prst="rect">
            <a:avLst/>
          </a:prstGeom>
        </p:spPr>
        <p:txBody>
          <a:bodyPr/>
          <a:lstStyle/>
          <a:p>
            <a:r>
              <a:t>Questions?</a:t>
            </a:r>
          </a:p>
        </p:txBody>
      </p:sp>
      <p:sp>
        <p:nvSpPr>
          <p:cNvPr id="342" name="Google Shape;417;p44"/>
          <p:cNvSpPr txBox="1">
            <a:spLocks noGrp="1"/>
          </p:cNvSpPr>
          <p:nvPr>
            <p:ph type="body" sz="half" idx="1"/>
          </p:nvPr>
        </p:nvSpPr>
        <p:spPr>
          <a:xfrm>
            <a:off x="4648201" y="1600202"/>
            <a:ext cx="4495803" cy="4589227"/>
          </a:xfrm>
          <a:prstGeom prst="rect">
            <a:avLst/>
          </a:prstGeom>
        </p:spPr>
        <p:txBody>
          <a:bodyPr/>
          <a:lstStyle/>
          <a:p>
            <a:pPr marL="342900" indent="-342900" algn="ctr">
              <a:spcBef>
                <a:spcPts val="0"/>
              </a:spcBef>
              <a:buSzTx/>
              <a:buNone/>
              <a:defRPr>
                <a:solidFill>
                  <a:srgbClr val="3F3F3F"/>
                </a:solidFill>
                <a:latin typeface="Rockwell"/>
                <a:ea typeface="Rockwell"/>
                <a:cs typeface="Rockwell"/>
                <a:sym typeface="Rockwell"/>
              </a:defRPr>
            </a:pPr>
            <a:r>
              <a:t>Zoe E. R. Fawcett, MA </a:t>
            </a:r>
          </a:p>
          <a:p>
            <a:pPr marL="342900" indent="-342900" algn="ctr">
              <a:buSzTx/>
              <a:buNone/>
              <a:defRPr>
                <a:solidFill>
                  <a:srgbClr val="3F3F3F"/>
                </a:solidFill>
                <a:latin typeface="Rockwell"/>
                <a:ea typeface="Rockwell"/>
                <a:cs typeface="Rockwell"/>
                <a:sym typeface="Rockwell"/>
              </a:defRPr>
            </a:pPr>
            <a:r>
              <a:t>Education Manager</a:t>
            </a:r>
          </a:p>
          <a:p>
            <a:pPr marL="342900" indent="-342900" algn="ctr">
              <a:buSzTx/>
              <a:buNone/>
              <a:defRPr>
                <a:solidFill>
                  <a:srgbClr val="3F3F3F"/>
                </a:solidFill>
                <a:latin typeface="Rockwell"/>
                <a:ea typeface="Rockwell"/>
                <a:cs typeface="Rockwell"/>
                <a:sym typeface="Rockwell"/>
              </a:defRPr>
            </a:pPr>
            <a:r>
              <a:t>She/her/hers</a:t>
            </a:r>
          </a:p>
          <a:p>
            <a:pPr marL="742950" lvl="1" indent="-285750">
              <a:spcBef>
                <a:spcPts val="300"/>
              </a:spcBef>
              <a:buClr>
                <a:srgbClr val="3F3F3F"/>
              </a:buClr>
              <a:buSzPts val="1600"/>
              <a:defRPr sz="1600">
                <a:solidFill>
                  <a:srgbClr val="3F3F3F"/>
                </a:solidFill>
                <a:latin typeface="Rockwell"/>
                <a:ea typeface="Rockwell"/>
                <a:cs typeface="Rockwell"/>
                <a:sym typeface="Rockwell"/>
              </a:defRPr>
            </a:pPr>
            <a:r>
              <a:t>Phone: 614-643-6847</a:t>
            </a:r>
            <a:endParaRPr sz="2400"/>
          </a:p>
          <a:p>
            <a:pPr marL="742950" lvl="1" indent="-285750">
              <a:spcBef>
                <a:spcPts val="300"/>
              </a:spcBef>
              <a:buClr>
                <a:srgbClr val="3F3F3F"/>
              </a:buClr>
              <a:buSzPts val="1600"/>
              <a:defRPr sz="1600">
                <a:solidFill>
                  <a:srgbClr val="3F3F3F"/>
                </a:solidFill>
                <a:latin typeface="Rockwell"/>
                <a:ea typeface="Rockwell"/>
                <a:cs typeface="Rockwell"/>
                <a:sym typeface="Rockwell"/>
              </a:defRPr>
            </a:pPr>
            <a:r>
              <a:t>Email: </a:t>
            </a:r>
            <a:r>
              <a:rPr sz="1400" u="sng">
                <a:solidFill>
                  <a:srgbClr val="0000FF"/>
                </a:solidFill>
                <a:uFill>
                  <a:solidFill>
                    <a:srgbClr val="0000FF"/>
                  </a:solidFill>
                </a:uFill>
                <a:hlinkClick r:id="rId2"/>
              </a:rPr>
              <a:t>zoefawcett@equitashealth.com</a:t>
            </a:r>
          </a:p>
        </p:txBody>
      </p:sp>
      <p:pic>
        <p:nvPicPr>
          <p:cNvPr id="343" name="Google Shape;419;p44" descr="Google Shape;419;p44"/>
          <p:cNvPicPr>
            <a:picLocks noChangeAspect="1"/>
          </p:cNvPicPr>
          <p:nvPr/>
        </p:nvPicPr>
        <p:blipFill>
          <a:blip r:embed="rId3">
            <a:extLst/>
          </a:blip>
          <a:stretch>
            <a:fillRect/>
          </a:stretch>
        </p:blipFill>
        <p:spPr>
          <a:xfrm>
            <a:off x="671941" y="1910246"/>
            <a:ext cx="3039448" cy="4046808"/>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Default Theme">
  <a:themeElements>
    <a:clrScheme name="Default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Theme">
      <a:majorFont>
        <a:latin typeface="Helvetica"/>
        <a:ea typeface="Helvetica"/>
        <a:cs typeface="Helvetica"/>
      </a:majorFont>
      <a:minorFont>
        <a:latin typeface="Arial"/>
        <a:ea typeface="Arial"/>
        <a:cs typeface="Arial"/>
      </a:minorFont>
    </a:fontScheme>
    <a:fmtScheme name="Default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Theme">
  <a:themeElements>
    <a:clrScheme name="Default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Theme">
      <a:majorFont>
        <a:latin typeface="Helvetica"/>
        <a:ea typeface="Helvetica"/>
        <a:cs typeface="Helvetica"/>
      </a:majorFont>
      <a:minorFont>
        <a:latin typeface="Arial"/>
        <a:ea typeface="Arial"/>
        <a:cs typeface="Arial"/>
      </a:minorFont>
    </a:fontScheme>
    <a:fmtScheme name="Default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2709</Words>
  <Application>Microsoft Office PowerPoint</Application>
  <PresentationFormat>On-screen Show (4:3)</PresentationFormat>
  <Paragraphs>225</Paragraphs>
  <Slides>33</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Rockwell</vt:lpstr>
      <vt:lpstr>Default Theme</vt:lpstr>
      <vt:lpstr>PowerPoint Presentation</vt:lpstr>
      <vt:lpstr>Objectives</vt:lpstr>
      <vt:lpstr>PowerPoint Presentation</vt:lpstr>
      <vt:lpstr>Decoding the Gender Unicorn</vt:lpstr>
      <vt:lpstr>Gender Norm Socialization</vt:lpstr>
      <vt:lpstr>Social Norms</vt:lpstr>
      <vt:lpstr>Striving for Health Equity</vt:lpstr>
      <vt:lpstr>Equality vs. Equity </vt:lpstr>
      <vt:lpstr>Health Inequity Explained</vt:lpstr>
      <vt:lpstr>Health Disparities/Inequities Experienced by LGBTQ+ Community</vt:lpstr>
      <vt:lpstr>Health Disparities/Inequities Experienced by LGBTQ+ Community</vt:lpstr>
      <vt:lpstr>2009 Lambda Legal Survey*: Discrimination and Barriers to Care in LGBT Community</vt:lpstr>
      <vt:lpstr>Fears and Concerns About Accessing Healthcare</vt:lpstr>
      <vt:lpstr>Why Cultural Competency/Cultural Humility?</vt:lpstr>
      <vt:lpstr>What is “Cultural Competency?” </vt:lpstr>
      <vt:lpstr>What is “Cultural Competency?”</vt:lpstr>
      <vt:lpstr>Cultural Competency as a Tool to Fight Health Inequity </vt:lpstr>
      <vt:lpstr>Why is Cultural Competency Not Enough?</vt:lpstr>
      <vt:lpstr>Implicit/Unconscious Bias</vt:lpstr>
      <vt:lpstr>Pillars of Cultural Humility: Lifelong Commitment</vt:lpstr>
      <vt:lpstr>Pillars of Cultural Humility: Fixing Power Imbalances </vt:lpstr>
      <vt:lpstr>Pillars of Cultural Humility: Developing Partnerships</vt:lpstr>
      <vt:lpstr>PowerPoint Presentation</vt:lpstr>
      <vt:lpstr>Gender Affirmation as a Social Determinant of Health </vt:lpstr>
      <vt:lpstr>Deadnaming and Misgendering</vt:lpstr>
      <vt:lpstr>Why is it Important to Get Names Right?</vt:lpstr>
      <vt:lpstr>Why is it Important to Get Pronouns Right? </vt:lpstr>
      <vt:lpstr>Best Practices for Pronoun Usage </vt:lpstr>
      <vt:lpstr>The Singular They &amp; Gender-Inclusive Language</vt:lpstr>
      <vt:lpstr>Creating a Safe and Inclusive Environment</vt:lpstr>
      <vt:lpstr>Providing Structurally Competent and Culturally Humble Services</vt:lpstr>
      <vt:lpstr>Impact of Providing Culturally Humble Services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Zoe E.R. Fawcett</cp:lastModifiedBy>
  <cp:revision>1</cp:revision>
  <dcterms:modified xsi:type="dcterms:W3CDTF">2019-02-26T17:37:41Z</dcterms:modified>
</cp:coreProperties>
</file>