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5" r:id="rId1"/>
    <p:sldMasterId id="2147483711" r:id="rId2"/>
    <p:sldMasterId id="2147483726" r:id="rId3"/>
  </p:sldMasterIdLst>
  <p:notesMasterIdLst>
    <p:notesMasterId r:id="rId34"/>
  </p:notesMasterIdLst>
  <p:handoutMasterIdLst>
    <p:handoutMasterId r:id="rId35"/>
  </p:handoutMasterIdLst>
  <p:sldIdLst>
    <p:sldId id="270" r:id="rId4"/>
    <p:sldId id="392" r:id="rId5"/>
    <p:sldId id="393" r:id="rId6"/>
    <p:sldId id="394" r:id="rId7"/>
    <p:sldId id="395" r:id="rId8"/>
    <p:sldId id="396" r:id="rId9"/>
    <p:sldId id="397" r:id="rId10"/>
    <p:sldId id="390" r:id="rId11"/>
    <p:sldId id="369" r:id="rId12"/>
    <p:sldId id="275" r:id="rId13"/>
    <p:sldId id="376" r:id="rId14"/>
    <p:sldId id="377" r:id="rId15"/>
    <p:sldId id="318" r:id="rId16"/>
    <p:sldId id="323" r:id="rId17"/>
    <p:sldId id="326" r:id="rId18"/>
    <p:sldId id="282" r:id="rId19"/>
    <p:sldId id="334" r:id="rId20"/>
    <p:sldId id="391" r:id="rId21"/>
    <p:sldId id="350" r:id="rId22"/>
    <p:sldId id="388" r:id="rId23"/>
    <p:sldId id="379" r:id="rId24"/>
    <p:sldId id="384" r:id="rId25"/>
    <p:sldId id="367" r:id="rId26"/>
    <p:sldId id="383" r:id="rId27"/>
    <p:sldId id="386" r:id="rId28"/>
    <p:sldId id="387" r:id="rId29"/>
    <p:sldId id="351" r:id="rId30"/>
    <p:sldId id="382" r:id="rId31"/>
    <p:sldId id="297" r:id="rId32"/>
    <p:sldId id="269" r:id="rId33"/>
  </p:sldIdLst>
  <p:sldSz cx="9144000" cy="6858000" type="screen4x3"/>
  <p:notesSz cx="7010400"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57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87546" autoAdjust="0"/>
  </p:normalViewPr>
  <p:slideViewPr>
    <p:cSldViewPr>
      <p:cViewPr>
        <p:scale>
          <a:sx n="80" d="100"/>
          <a:sy n="80" d="100"/>
        </p:scale>
        <p:origin x="-234" y="-132"/>
      </p:cViewPr>
      <p:guideLst>
        <p:guide orient="horz" pos="2160"/>
        <p:guide pos="2880"/>
      </p:guideLst>
    </p:cSldViewPr>
  </p:slideViewPr>
  <p:outlineViewPr>
    <p:cViewPr>
      <p:scale>
        <a:sx n="33" d="100"/>
        <a:sy n="33" d="100"/>
      </p:scale>
      <p:origin x="60" y="30606"/>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4" d="100"/>
          <a:sy n="84" d="100"/>
        </p:scale>
        <p:origin x="-3344" y="-12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2446" tIns="46223" rIns="92446" bIns="46223" rtlCol="0"/>
          <a:lstStyle>
            <a:lvl1pPr algn="r">
              <a:defRPr sz="1200"/>
            </a:lvl1pPr>
          </a:lstStyle>
          <a:p>
            <a:fld id="{2EEABBA0-F920-0748-BDDB-39D6E7FBCC1E}" type="datetimeFigureOut">
              <a:rPr lang="en-US" smtClean="0"/>
              <a:t>9/20/2016</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2446" tIns="46223" rIns="92446" bIns="46223" rtlCol="0" anchor="b"/>
          <a:lstStyle>
            <a:lvl1pPr algn="r">
              <a:defRPr sz="1200"/>
            </a:lvl1pPr>
          </a:lstStyle>
          <a:p>
            <a:fld id="{23D30995-8CAE-A547-A6DD-E616B38B3795}" type="slidenum">
              <a:rPr lang="en-US" smtClean="0"/>
              <a:t>‹#›</a:t>
            </a:fld>
            <a:endParaRPr lang="en-US"/>
          </a:p>
        </p:txBody>
      </p:sp>
    </p:spTree>
    <p:extLst>
      <p:ext uri="{BB962C8B-B14F-4D97-AF65-F5344CB8AC3E}">
        <p14:creationId xmlns:p14="http://schemas.microsoft.com/office/powerpoint/2010/main" val="1221629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81100" y="696913"/>
            <a:ext cx="4649788"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701041" y="4415790"/>
            <a:ext cx="5608319" cy="4183380"/>
          </a:xfrm>
          <a:prstGeom prst="rect">
            <a:avLst/>
          </a:prstGeom>
        </p:spPr>
        <p:txBody>
          <a:bodyPr lIns="92431" tIns="92431" rIns="92431" bIns="92431"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3601992356"/>
      </p:ext>
    </p:extLst>
  </p:cSld>
  <p:clrMap bg1="lt1" tx1="dk1" bg2="dk2" tx2="lt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Tree>
    <p:extLst>
      <p:ext uri="{BB962C8B-B14F-4D97-AF65-F5344CB8AC3E}">
        <p14:creationId xmlns:p14="http://schemas.microsoft.com/office/powerpoint/2010/main" val="847100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9578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3733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8537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67537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Tree>
    <p:extLst>
      <p:ext uri="{BB962C8B-B14F-4D97-AF65-F5344CB8AC3E}">
        <p14:creationId xmlns:p14="http://schemas.microsoft.com/office/powerpoint/2010/main" val="4074334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3151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56686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4830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new changes have taken place this year.</a:t>
            </a:r>
            <a:endParaRPr lang="en-US" dirty="0"/>
          </a:p>
        </p:txBody>
      </p:sp>
    </p:spTree>
    <p:extLst>
      <p:ext uri="{BB962C8B-B14F-4D97-AF65-F5344CB8AC3E}">
        <p14:creationId xmlns:p14="http://schemas.microsoft.com/office/powerpoint/2010/main" val="4031094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crucial that we discover </a:t>
            </a:r>
            <a:r>
              <a:rPr lang="en-US" baseline="0" dirty="0" smtClean="0"/>
              <a:t>cancer at the earliest stages when treatment can produce the best outcomes</a:t>
            </a:r>
          </a:p>
          <a:p>
            <a:r>
              <a:rPr lang="en-US" baseline="0" dirty="0" smtClean="0"/>
              <a:t>As you know early detection is the best protection</a:t>
            </a:r>
            <a:endParaRPr lang="en-US" dirty="0"/>
          </a:p>
        </p:txBody>
      </p:sp>
    </p:spTree>
    <p:extLst>
      <p:ext uri="{BB962C8B-B14F-4D97-AF65-F5344CB8AC3E}">
        <p14:creationId xmlns:p14="http://schemas.microsoft.com/office/powerpoint/2010/main" val="1200739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BCCP</a:t>
            </a:r>
            <a:r>
              <a:rPr lang="en-US" baseline="0" dirty="0" smtClean="0"/>
              <a:t> Program scope incudes:</a:t>
            </a:r>
            <a:r>
              <a:rPr lang="en-US" dirty="0" smtClean="0"/>
              <a:t> </a:t>
            </a:r>
            <a:endParaRPr lang="en-US" dirty="0"/>
          </a:p>
        </p:txBody>
      </p:sp>
    </p:spTree>
    <p:extLst>
      <p:ext uri="{BB962C8B-B14F-4D97-AF65-F5344CB8AC3E}">
        <p14:creationId xmlns:p14="http://schemas.microsoft.com/office/powerpoint/2010/main" val="649380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a:t>
            </a:r>
            <a:r>
              <a:rPr lang="en-US" b="0" baseline="0" dirty="0" smtClean="0"/>
              <a:t> will highlight some of the activities in our project scope</a:t>
            </a:r>
            <a:endParaRPr lang="en-US" b="0" dirty="0"/>
          </a:p>
        </p:txBody>
      </p:sp>
    </p:spTree>
    <p:extLst>
      <p:ext uri="{BB962C8B-B14F-4D97-AF65-F5344CB8AC3E}">
        <p14:creationId xmlns:p14="http://schemas.microsoft.com/office/powerpoint/2010/main" val="1009070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Services are free for those who qualify</a:t>
            </a:r>
            <a:endParaRPr lang="en-US" dirty="0"/>
          </a:p>
        </p:txBody>
      </p:sp>
    </p:spTree>
    <p:extLst>
      <p:ext uri="{BB962C8B-B14F-4D97-AF65-F5344CB8AC3E}">
        <p14:creationId xmlns:p14="http://schemas.microsoft.com/office/powerpoint/2010/main" val="366749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8391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be providing </a:t>
            </a:r>
          </a:p>
          <a:p>
            <a:r>
              <a:rPr lang="en-US" b="1" u="sng" dirty="0" smtClean="0"/>
              <a:t>HPV immunization </a:t>
            </a:r>
            <a:r>
              <a:rPr lang="en-US" dirty="0" smtClean="0"/>
              <a:t>has become</a:t>
            </a:r>
            <a:r>
              <a:rPr lang="en-US" baseline="0" dirty="0" smtClean="0"/>
              <a:t> a focus within the state because evidence has shown that most of cervical cancers have originated from the HPV virus and this vaccination can prevent cervical cancer.</a:t>
            </a:r>
          </a:p>
          <a:p>
            <a:endParaRPr lang="en-US" dirty="0"/>
          </a:p>
        </p:txBody>
      </p:sp>
    </p:spTree>
    <p:extLst>
      <p:ext uri="{BB962C8B-B14F-4D97-AF65-F5344CB8AC3E}">
        <p14:creationId xmlns:p14="http://schemas.microsoft.com/office/powerpoint/2010/main" val="227630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29877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CCBH</a:t>
            </a:r>
            <a:r>
              <a:rPr lang="en-US" baseline="0" dirty="0" smtClean="0"/>
              <a:t> has partnered with may agencies including ACS, Susan G Komen, Asia Inc, and many others </a:t>
            </a:r>
          </a:p>
          <a:p>
            <a:endParaRPr lang="en-US" dirty="0"/>
          </a:p>
        </p:txBody>
      </p:sp>
    </p:spTree>
    <p:extLst>
      <p:ext uri="{BB962C8B-B14F-4D97-AF65-F5344CB8AC3E}">
        <p14:creationId xmlns:p14="http://schemas.microsoft.com/office/powerpoint/2010/main" val="1052959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t>
            </a:r>
            <a:r>
              <a:rPr lang="en-US" dirty="0" smtClean="0"/>
              <a:t>you can see, because of the many changes in BCCP and the addition of new counties</a:t>
            </a:r>
            <a:r>
              <a:rPr lang="en-US" baseline="0" dirty="0" smtClean="0"/>
              <a:t> (11)</a:t>
            </a:r>
            <a:r>
              <a:rPr lang="en-US" dirty="0" smtClean="0"/>
              <a:t> </a:t>
            </a:r>
            <a:r>
              <a:rPr lang="en-US" baseline="0" dirty="0" smtClean="0"/>
              <a:t>we need a successful media plan.</a:t>
            </a:r>
            <a:endParaRPr lang="en-US" dirty="0"/>
          </a:p>
        </p:txBody>
      </p:sp>
    </p:spTree>
    <p:extLst>
      <p:ext uri="{BB962C8B-B14F-4D97-AF65-F5344CB8AC3E}">
        <p14:creationId xmlns:p14="http://schemas.microsoft.com/office/powerpoint/2010/main" val="3152653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5821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dirty="0" smtClean="0"/>
              <a:t>scope of work for this RFP will</a:t>
            </a:r>
            <a:r>
              <a:rPr lang="en-US" baseline="0" dirty="0" smtClean="0"/>
              <a:t> include the following:</a:t>
            </a:r>
          </a:p>
          <a:p>
            <a:r>
              <a:rPr lang="en-US" baseline="0" dirty="0" smtClean="0"/>
              <a:t>There are a few copies of the USPSTF guidelines included at the sign in table.</a:t>
            </a:r>
          </a:p>
          <a:p>
            <a:r>
              <a:rPr lang="en-US" baseline="0" dirty="0" smtClean="0"/>
              <a:t>BCCP </a:t>
            </a:r>
            <a:r>
              <a:rPr lang="en-US" u="sng" baseline="0" dirty="0" smtClean="0"/>
              <a:t>does</a:t>
            </a:r>
            <a:r>
              <a:rPr lang="en-US" baseline="0" dirty="0" smtClean="0"/>
              <a:t> adhere to these guidelines however, ACS has a different set of guidelines.  Some providers prefer to use the ACS guidelines in their practices.</a:t>
            </a:r>
          </a:p>
          <a:p>
            <a:r>
              <a:rPr lang="en-US" baseline="0" dirty="0" smtClean="0"/>
              <a:t>Please refer to Appendix I when writing the proposal because if provides a more detailed approach to what we are requesting in a plan. </a:t>
            </a:r>
          </a:p>
          <a:p>
            <a:r>
              <a:rPr lang="en-US" baseline="0" dirty="0" smtClean="0"/>
              <a:t>Resources and websites are included in the Marketing and Advertising Plan Scope of Services #2.</a:t>
            </a:r>
          </a:p>
          <a:p>
            <a:r>
              <a:rPr lang="en-US" baseline="0" dirty="0" smtClean="0"/>
              <a:t>Also included is the Community Guide to evidence based practices, credible websites for health information and an example of reinforce health messages in the Breast Cancer Awareness Social Media Kit put out by the George Washington Cancer Institute.</a:t>
            </a:r>
          </a:p>
          <a:p>
            <a:r>
              <a:rPr lang="en-US" baseline="0" dirty="0" smtClean="0"/>
              <a:t>We are looking for a website or webpage with messaging and graphics and resources. </a:t>
            </a:r>
          </a:p>
        </p:txBody>
      </p:sp>
    </p:spTree>
    <p:extLst>
      <p:ext uri="{BB962C8B-B14F-4D97-AF65-F5344CB8AC3E}">
        <p14:creationId xmlns:p14="http://schemas.microsoft.com/office/powerpoint/2010/main" val="1600241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kern="1200" dirty="0" smtClean="0">
                <a:solidFill>
                  <a:schemeClr val="tx1"/>
                </a:solidFill>
                <a:effectLst/>
                <a:latin typeface="+mn-lt"/>
                <a:ea typeface="+mn-ea"/>
                <a:cs typeface="+mn-cs"/>
              </a:rPr>
              <a:t>This is worth 5 points ( use appendix 6 to make sure that you</a:t>
            </a:r>
            <a:r>
              <a:rPr lang="en-US" sz="1100" b="1" kern="1200" baseline="0" dirty="0" smtClean="0">
                <a:solidFill>
                  <a:schemeClr val="tx1"/>
                </a:solidFill>
                <a:effectLst/>
                <a:latin typeface="+mn-lt"/>
                <a:ea typeface="+mn-ea"/>
                <a:cs typeface="+mn-cs"/>
              </a:rPr>
              <a:t> hit all the key points.)</a:t>
            </a:r>
            <a:endParaRPr lang="en-US" sz="1100" b="1"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580575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worth 25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Special consideration will be given to agencies/organizations that can demonstrate:</a:t>
            </a:r>
          </a:p>
          <a:p>
            <a:r>
              <a:rPr lang="en-US" sz="2000" dirty="0" smtClean="0"/>
              <a:t>A history of working with marketing to underserved, multicultural disparate women in the Northeast Region, including African American, Asian, Hispanic/Latino, Amish/Mennonite women</a:t>
            </a:r>
            <a:r>
              <a:rPr lang="en-US" sz="2000" baseline="0" dirty="0" smtClean="0"/>
              <a:t> and</a:t>
            </a:r>
            <a:r>
              <a:rPr lang="en-US" sz="2000" dirty="0" smtClean="0"/>
              <a:t> other populations including  the LGBTQ and Native American/Alaskan Native</a:t>
            </a:r>
            <a:r>
              <a:rPr lang="en-US" sz="2000" baseline="0" dirty="0" smtClean="0"/>
              <a:t> communities</a:t>
            </a:r>
            <a:endParaRPr lang="en-US" sz="2000" dirty="0" smtClean="0"/>
          </a:p>
        </p:txBody>
      </p:sp>
    </p:spTree>
    <p:extLst>
      <p:ext uri="{BB962C8B-B14F-4D97-AF65-F5344CB8AC3E}">
        <p14:creationId xmlns:p14="http://schemas.microsoft.com/office/powerpoint/2010/main" val="1615346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Our eighteen counties all experience large disparities in health status with increased incidence rates of breast and cervical cancer and higher</a:t>
            </a:r>
            <a:r>
              <a:rPr lang="en-US" sz="1100" b="1" kern="1200" baseline="0" dirty="0" smtClean="0">
                <a:solidFill>
                  <a:schemeClr val="tx1"/>
                </a:solidFill>
                <a:effectLst/>
                <a:latin typeface="+mn-lt"/>
                <a:ea typeface="+mn-ea"/>
                <a:cs typeface="+mn-cs"/>
              </a:rPr>
              <a:t> mortality or death rates from </a:t>
            </a:r>
            <a:r>
              <a:rPr lang="en-US" sz="1100" b="1" kern="1200" dirty="0" smtClean="0">
                <a:solidFill>
                  <a:schemeClr val="tx1"/>
                </a:solidFill>
                <a:effectLst/>
                <a:latin typeface="+mn-lt"/>
                <a:ea typeface="+mn-ea"/>
                <a:cs typeface="+mn-cs"/>
              </a:rPr>
              <a:t>cancer coupled with high rates of poverty, limited education, health </a:t>
            </a:r>
            <a:r>
              <a:rPr lang="en-US" sz="1100" b="1" u="sng" kern="1200" dirty="0" smtClean="0">
                <a:solidFill>
                  <a:schemeClr val="tx1"/>
                </a:solidFill>
                <a:effectLst/>
                <a:latin typeface="+mn-lt"/>
                <a:ea typeface="+mn-ea"/>
                <a:cs typeface="+mn-cs"/>
              </a:rPr>
              <a:t>ill</a:t>
            </a:r>
            <a:r>
              <a:rPr lang="en-US" sz="1100" b="1" kern="1200" dirty="0" smtClean="0">
                <a:solidFill>
                  <a:schemeClr val="tx1"/>
                </a:solidFill>
                <a:effectLst/>
                <a:latin typeface="+mn-lt"/>
                <a:ea typeface="+mn-ea"/>
                <a:cs typeface="+mn-cs"/>
              </a:rPr>
              <a:t>iteracy, language</a:t>
            </a:r>
            <a:r>
              <a:rPr lang="en-US" sz="1100" b="1" kern="1200" baseline="0" dirty="0" smtClean="0">
                <a:solidFill>
                  <a:schemeClr val="tx1"/>
                </a:solidFill>
                <a:effectLst/>
                <a:latin typeface="+mn-lt"/>
                <a:ea typeface="+mn-ea"/>
                <a:cs typeface="+mn-cs"/>
              </a:rPr>
              <a:t> and</a:t>
            </a:r>
            <a:r>
              <a:rPr lang="en-US" sz="1100" b="1" kern="1200" dirty="0" smtClean="0">
                <a:solidFill>
                  <a:schemeClr val="tx1"/>
                </a:solidFill>
                <a:effectLst/>
                <a:latin typeface="+mn-lt"/>
                <a:ea typeface="+mn-ea"/>
                <a:cs typeface="+mn-cs"/>
              </a:rPr>
              <a:t> transportation barriers and limited access to a primary care physician or health facility</a:t>
            </a:r>
            <a:r>
              <a:rPr lang="en-US" sz="1100" b="1" kern="1200" baseline="0" dirty="0" smtClean="0">
                <a:solidFill>
                  <a:schemeClr val="tx1"/>
                </a:solidFill>
                <a:effectLst/>
                <a:latin typeface="+mn-lt"/>
                <a:ea typeface="+mn-ea"/>
                <a:cs typeface="+mn-cs"/>
              </a:rPr>
              <a:t> in rural counties.</a:t>
            </a:r>
            <a:r>
              <a:rPr lang="en-US" sz="1100" b="1"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Misconceptions about the screening recommendations and a cancer diagnosis all create a climate of fear and confusion leading to low screening rates and late stage breast and cervical cancer diagnoses.</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For example</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1" kern="1200" baseline="0" dirty="0" smtClean="0">
                <a:solidFill>
                  <a:schemeClr val="tx1"/>
                </a:solidFill>
                <a:effectLst/>
                <a:latin typeface="+mn-lt"/>
                <a:ea typeface="+mn-ea"/>
                <a:cs typeface="+mn-cs"/>
              </a:rPr>
              <a:t>Cuyahoga, Ashtabula, Jefferson, Harrison, Lorain and Mahoning have a high rate of late stage breast cancer diagnosis.</a:t>
            </a:r>
          </a:p>
          <a:p>
            <a:endParaRPr lang="en-US" sz="1100" kern="1200" dirty="0" smtClean="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642110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worth 15 points</a:t>
            </a:r>
          </a:p>
          <a:p>
            <a:r>
              <a:rPr lang="en-US" dirty="0" smtClean="0"/>
              <a:t>You</a:t>
            </a:r>
            <a:r>
              <a:rPr lang="en-US" baseline="0" dirty="0" smtClean="0"/>
              <a:t> may add additional activities but cannot remove existing activities.</a:t>
            </a:r>
            <a:endParaRPr lang="en-US" dirty="0"/>
          </a:p>
        </p:txBody>
      </p:sp>
    </p:spTree>
    <p:extLst>
      <p:ext uri="{BB962C8B-B14F-4D97-AF65-F5344CB8AC3E}">
        <p14:creationId xmlns:p14="http://schemas.microsoft.com/office/powerpoint/2010/main" val="2444692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smtClean="0">
                <a:solidFill>
                  <a:schemeClr val="tx1"/>
                </a:solidFill>
                <a:effectLst/>
                <a:latin typeface="+mn-lt"/>
                <a:ea typeface="+mn-ea"/>
                <a:cs typeface="+mn-cs"/>
              </a:rPr>
              <a:t>This is worth 20 points</a:t>
            </a:r>
          </a:p>
          <a:p>
            <a:endParaRPr lang="en-US" sz="1100" kern="1200" dirty="0" smtClean="0">
              <a:solidFill>
                <a:schemeClr val="tx1"/>
              </a:solidFill>
              <a:effectLst/>
              <a:latin typeface="+mn-lt"/>
              <a:ea typeface="+mn-ea"/>
              <a:cs typeface="+mn-cs"/>
            </a:endParaRPr>
          </a:p>
          <a:p>
            <a:r>
              <a:rPr lang="en-US" sz="1100" b="1" kern="1200" dirty="0" smtClean="0">
                <a:solidFill>
                  <a:schemeClr val="tx1"/>
                </a:solidFill>
                <a:effectLst/>
                <a:latin typeface="+mn-lt"/>
                <a:ea typeface="+mn-ea"/>
                <a:cs typeface="+mn-cs"/>
              </a:rPr>
              <a:t> </a:t>
            </a:r>
            <a:endParaRPr lang="en-US" sz="1100" kern="1200" dirty="0" smtClean="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646176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cost proposal and worth 15 points</a:t>
            </a:r>
          </a:p>
          <a:p>
            <a:endParaRPr lang="en-US" dirty="0" smtClean="0"/>
          </a:p>
          <a:p>
            <a:endParaRPr lang="en-US" dirty="0" smtClean="0"/>
          </a:p>
        </p:txBody>
      </p:sp>
    </p:spTree>
    <p:extLst>
      <p:ext uri="{BB962C8B-B14F-4D97-AF65-F5344CB8AC3E}">
        <p14:creationId xmlns:p14="http://schemas.microsoft.com/office/powerpoint/2010/main" val="2752028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 documentation’ is worth 20 points</a:t>
            </a:r>
          </a:p>
          <a:p>
            <a:r>
              <a:rPr lang="en-US" dirty="0" smtClean="0"/>
              <a:t>We are looking for examples of your work</a:t>
            </a:r>
            <a:r>
              <a:rPr lang="en-US" baseline="0" dirty="0" smtClean="0"/>
              <a:t> and four project references.</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Each vendor shall include a statement indicating whether or not the organization or any of the</a:t>
            </a:r>
            <a:r>
              <a:rPr lang="en-US" sz="2400" b="1" dirty="0" smtClean="0"/>
              <a:t> </a:t>
            </a:r>
            <a:r>
              <a:rPr lang="en-US" sz="2400" dirty="0" smtClean="0"/>
              <a:t>individuals working on the contract has a possible conflict of interest</a:t>
            </a:r>
          </a:p>
          <a:p>
            <a:endParaRPr lang="en-US" dirty="0"/>
          </a:p>
        </p:txBody>
      </p:sp>
    </p:spTree>
    <p:extLst>
      <p:ext uri="{BB962C8B-B14F-4D97-AF65-F5344CB8AC3E}">
        <p14:creationId xmlns:p14="http://schemas.microsoft.com/office/powerpoint/2010/main" val="2514094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8648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0743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12824" y="617308"/>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22860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1711494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428152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cbh2">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178709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3434247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620E80-1BE8-114F-ADF0-893AE1041C4A}" type="datetimeFigureOut">
              <a:rPr lang="en-US" smtClean="0"/>
              <a:t>9/20/2016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361914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620E80-1BE8-114F-ADF0-893AE1041C4A}" type="datetimeFigureOut">
              <a:rPr lang="en-US" smtClean="0"/>
              <a:t>9/20/2016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3041626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620E80-1BE8-114F-ADF0-893AE1041C4A}" type="datetimeFigureOut">
              <a:rPr lang="en-US" smtClean="0"/>
              <a:t>9/20/2016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173161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3648136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387225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383353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extLst>
      <p:ext uri="{BB962C8B-B14F-4D97-AF65-F5344CB8AC3E}">
        <p14:creationId xmlns:p14="http://schemas.microsoft.com/office/powerpoint/2010/main" val="841366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638800" y="6122894"/>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832557B0-DCB5-C84A-9910-2E3FF950C83C}"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638800" y="6124401"/>
            <a:ext cx="2895600" cy="257810"/>
          </a:xfrm>
          <a:prstGeom prst="rect">
            <a:avLst/>
          </a:prstGeo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92620E80-1BE8-114F-ADF0-893AE1041C4A}" type="datetimeFigureOut">
              <a:rPr lang="en-US" smtClean="0"/>
              <a:t>9/20/2016</a:t>
            </a:fld>
            <a:endParaRPr lang="en-US"/>
          </a:p>
        </p:txBody>
      </p:sp>
      <p:sp>
        <p:nvSpPr>
          <p:cNvPr id="8" name="Footer Placeholder 7"/>
          <p:cNvSpPr>
            <a:spLocks noGrp="1"/>
          </p:cNvSpPr>
          <p:nvPr>
            <p:ph type="ftr" sz="quarter" idx="11"/>
          </p:nvPr>
        </p:nvSpPr>
        <p:spPr>
          <a:xfrm>
            <a:off x="5958840" y="6371591"/>
            <a:ext cx="2895600" cy="257810"/>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2620E80-1BE8-114F-ADF0-893AE1041C4A}" type="datetimeFigureOut">
              <a:rPr lang="en-US" smtClean="0"/>
              <a:t>9/20/2016</a:t>
            </a:fld>
            <a:endParaRPr lang="en-US"/>
          </a:p>
        </p:txBody>
      </p:sp>
      <p:sp>
        <p:nvSpPr>
          <p:cNvPr id="4" name="Footer Placeholder 3"/>
          <p:cNvSpPr>
            <a:spLocks noGrp="1"/>
          </p:cNvSpPr>
          <p:nvPr>
            <p:ph type="ftr" sz="quarter" idx="11"/>
          </p:nvPr>
        </p:nvSpPr>
        <p:spPr>
          <a:xfrm>
            <a:off x="5958840" y="6371591"/>
            <a:ext cx="2895600" cy="257810"/>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92620E80-1BE8-114F-ADF0-893AE1041C4A}" type="datetimeFigureOut">
              <a:rPr lang="en-US" smtClean="0"/>
              <a:t>9/20/2016</a:t>
            </a:fld>
            <a:endParaRPr lang="en-US"/>
          </a:p>
        </p:txBody>
      </p:sp>
      <p:sp>
        <p:nvSpPr>
          <p:cNvPr id="3" name="Footer Placeholder 2"/>
          <p:cNvSpPr>
            <a:spLocks noGrp="1"/>
          </p:cNvSpPr>
          <p:nvPr>
            <p:ph type="ftr" sz="quarter" idx="11"/>
          </p:nvPr>
        </p:nvSpPr>
        <p:spPr>
          <a:xfrm>
            <a:off x="5958840" y="6371591"/>
            <a:ext cx="2895600" cy="257810"/>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638800" y="6122894"/>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832557B0-DCB5-C84A-9910-2E3FF950C83C}"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638800" y="6124401"/>
            <a:ext cx="2895600" cy="257810"/>
          </a:xfrm>
          <a:prstGeom prst="rect">
            <a:avLst/>
          </a:prstGeo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92620E80-1BE8-114F-ADF0-893AE1041C4A}" type="datetimeFigureOut">
              <a:rPr lang="en-US" smtClean="0"/>
              <a:t>9/20/2016</a:t>
            </a:fld>
            <a:endParaRPr lang="en-US"/>
          </a:p>
        </p:txBody>
      </p:sp>
      <p:sp>
        <p:nvSpPr>
          <p:cNvPr id="8" name="Footer Placeholder 7"/>
          <p:cNvSpPr>
            <a:spLocks noGrp="1"/>
          </p:cNvSpPr>
          <p:nvPr>
            <p:ph type="ftr" sz="quarter" idx="11"/>
          </p:nvPr>
        </p:nvSpPr>
        <p:spPr>
          <a:xfrm>
            <a:off x="5958840" y="6371591"/>
            <a:ext cx="2895600" cy="257810"/>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2620E80-1BE8-114F-ADF0-893AE1041C4A}" type="datetimeFigureOut">
              <a:rPr lang="en-US" smtClean="0"/>
              <a:t>9/20/2016</a:t>
            </a:fld>
            <a:endParaRPr lang="en-US"/>
          </a:p>
        </p:txBody>
      </p:sp>
      <p:sp>
        <p:nvSpPr>
          <p:cNvPr id="4" name="Footer Placeholder 3"/>
          <p:cNvSpPr>
            <a:spLocks noGrp="1"/>
          </p:cNvSpPr>
          <p:nvPr>
            <p:ph type="ftr" sz="quarter" idx="11"/>
          </p:nvPr>
        </p:nvSpPr>
        <p:spPr>
          <a:xfrm>
            <a:off x="5958840" y="6371591"/>
            <a:ext cx="2895600" cy="257810"/>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92620E80-1BE8-114F-ADF0-893AE1041C4A}" type="datetimeFigureOut">
              <a:rPr lang="en-US" smtClean="0"/>
              <a:t>9/20/2016</a:t>
            </a:fld>
            <a:endParaRPr lang="en-US"/>
          </a:p>
        </p:txBody>
      </p:sp>
      <p:sp>
        <p:nvSpPr>
          <p:cNvPr id="3" name="Footer Placeholder 2"/>
          <p:cNvSpPr>
            <a:spLocks noGrp="1"/>
          </p:cNvSpPr>
          <p:nvPr>
            <p:ph type="ftr" sz="quarter" idx="11"/>
          </p:nvPr>
        </p:nvSpPr>
        <p:spPr>
          <a:xfrm>
            <a:off x="5958840" y="6371591"/>
            <a:ext cx="2895600" cy="257810"/>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smtClean="0"/>
              <a:t>9/20/2016</a:t>
            </a:fld>
            <a:endParaRPr lang="en-US"/>
          </a:p>
        </p:txBody>
      </p:sp>
      <p:sp>
        <p:nvSpPr>
          <p:cNvPr id="6" name="Footer Placeholder 5"/>
          <p:cNvSpPr>
            <a:spLocks noGrp="1"/>
          </p:cNvSpPr>
          <p:nvPr>
            <p:ph type="ftr" sz="quarter" idx="11"/>
          </p:nvPr>
        </p:nvSpPr>
        <p:spPr>
          <a:xfrm>
            <a:off x="5958840" y="6371591"/>
            <a:ext cx="2895600" cy="25781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smtClean="0"/>
              <a:t>9/20/2016</a:t>
            </a:fld>
            <a:endParaRPr lang="en-US"/>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32557B0-DCB5-C84A-9910-2E3FF950C83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1.jp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620E80-1BE8-114F-ADF0-893AE1041C4A}" type="datetimeFigureOut">
              <a:rPr lang="en-US" smtClean="0"/>
              <a:t>9/20/2016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2557B0-DCB5-C84A-9910-2E3FF950C83C}" type="slidenum">
              <a:rPr lang="en-US" smtClean="0"/>
              <a:t>‹#›</a:t>
            </a:fld>
            <a:endParaRPr lang="en-US"/>
          </a:p>
        </p:txBody>
      </p:sp>
      <p:sp>
        <p:nvSpPr>
          <p:cNvPr id="7" name="Rectangle 6"/>
          <p:cNvSpPr/>
          <p:nvPr userDrawn="1"/>
        </p:nvSpPr>
        <p:spPr>
          <a:xfrm>
            <a:off x="0" y="0"/>
            <a:ext cx="9144000" cy="6858000"/>
          </a:xfrm>
          <a:prstGeom prst="rect">
            <a:avLst/>
          </a:prstGeom>
          <a:noFill/>
          <a:ln w="114300">
            <a:solidFill>
              <a:srgbClr val="13574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mallicon_RGB_72.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924800" y="5486400"/>
            <a:ext cx="736600" cy="736600"/>
          </a:xfrm>
          <a:prstGeom prst="rect">
            <a:avLst/>
          </a:prstGeom>
        </p:spPr>
      </p:pic>
    </p:spTree>
    <p:extLst>
      <p:ext uri="{BB962C8B-B14F-4D97-AF65-F5344CB8AC3E}">
        <p14:creationId xmlns:p14="http://schemas.microsoft.com/office/powerpoint/2010/main" val="1980497145"/>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357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92620E80-1BE8-114F-ADF0-893AE1041C4A}" type="datetimeFigureOut">
              <a:rPr lang="en-US" smtClean="0"/>
              <a:t>9/20/2016</a:t>
            </a:fld>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832557B0-DCB5-C84A-9910-2E3FF950C83C}" type="slidenum">
              <a:rPr lang="en-US" smtClean="0"/>
              <a:t>‹#›</a:t>
            </a:fld>
            <a:endParaRPr lang="en-US"/>
          </a:p>
        </p:txBody>
      </p:sp>
      <p:sp>
        <p:nvSpPr>
          <p:cNvPr id="7" name="Rectangle 6"/>
          <p:cNvSpPr/>
          <p:nvPr userDrawn="1"/>
        </p:nvSpPr>
        <p:spPr>
          <a:xfrm>
            <a:off x="0" y="0"/>
            <a:ext cx="9144000" cy="6858000"/>
          </a:xfrm>
          <a:prstGeom prst="rect">
            <a:avLst/>
          </a:prstGeom>
          <a:noFill/>
          <a:ln w="114300">
            <a:solidFill>
              <a:srgbClr val="13574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mallicon_RGB_72.jp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924800" y="5486400"/>
            <a:ext cx="736600" cy="736600"/>
          </a:xfrm>
          <a:prstGeom prst="rect">
            <a:avLst/>
          </a:prstGeom>
        </p:spPr>
      </p:pic>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357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92620E80-1BE8-114F-ADF0-893AE1041C4A}" type="datetimeFigureOut">
              <a:rPr lang="en-US" smtClean="0"/>
              <a:t>9/20/2016</a:t>
            </a:fld>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832557B0-DCB5-C84A-9910-2E3FF950C83C}" type="slidenum">
              <a:rPr lang="en-US" smtClean="0"/>
              <a:t>‹#›</a:t>
            </a:fld>
            <a:endParaRPr lang="en-US"/>
          </a:p>
        </p:txBody>
      </p:sp>
      <p:sp>
        <p:nvSpPr>
          <p:cNvPr id="7" name="Rectangle 6"/>
          <p:cNvSpPr/>
          <p:nvPr userDrawn="1"/>
        </p:nvSpPr>
        <p:spPr>
          <a:xfrm>
            <a:off x="0" y="0"/>
            <a:ext cx="9144000" cy="6858000"/>
          </a:xfrm>
          <a:prstGeom prst="rect">
            <a:avLst/>
          </a:prstGeom>
          <a:noFill/>
          <a:ln w="114300">
            <a:solidFill>
              <a:srgbClr val="13574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mallicon_RGB_72.jp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924800" y="5486400"/>
            <a:ext cx="736600" cy="736600"/>
          </a:xfrm>
          <a:prstGeom prst="rect">
            <a:avLst/>
          </a:prstGeom>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vector_tag_address.png"/>
          <p:cNvPicPr>
            <a:picLocks noGrp="1" noChangeAspect="1"/>
          </p:cNvPicPr>
          <p:nvPr>
            <p:ph type="pic" idx="1"/>
          </p:nvPr>
        </p:nvPicPr>
        <p:blipFill>
          <a:blip r:embed="rId3">
            <a:extLst>
              <a:ext uri="{28A0092B-C50C-407E-A947-70E740481C1C}">
                <a14:useLocalDpi xmlns:a14="http://schemas.microsoft.com/office/drawing/2010/main" val="0"/>
              </a:ext>
            </a:extLst>
          </a:blip>
          <a:srcRect t="-30595" b="-30595"/>
          <a:stretch>
            <a:fillRect/>
          </a:stretch>
        </p:blipFill>
        <p:spPr>
          <a:xfrm>
            <a:off x="355600" y="331788"/>
            <a:ext cx="8421688" cy="3783012"/>
          </a:xfrm>
        </p:spPr>
      </p:pic>
      <p:sp>
        <p:nvSpPr>
          <p:cNvPr id="4" name="Text Placeholder 3"/>
          <p:cNvSpPr>
            <a:spLocks noGrp="1"/>
          </p:cNvSpPr>
          <p:nvPr>
            <p:ph type="body" sz="half" idx="2"/>
          </p:nvPr>
        </p:nvSpPr>
        <p:spPr>
          <a:xfrm>
            <a:off x="530351" y="5159189"/>
            <a:ext cx="8021977" cy="1013011"/>
          </a:xfrm>
        </p:spPr>
        <p:txBody>
          <a:bodyPr>
            <a:noAutofit/>
          </a:bodyPr>
          <a:lstStyle/>
          <a:p>
            <a:r>
              <a:rPr lang="en-US" dirty="0">
                <a:ea typeface="Times New Roman"/>
              </a:rPr>
              <a:t>Breast and Cervical Cancer Project Media and Social </a:t>
            </a:r>
            <a:r>
              <a:rPr lang="en-US" dirty="0" smtClean="0">
                <a:ea typeface="Times New Roman"/>
              </a:rPr>
              <a:t>Marketing Plan                                                                September 20, 2016</a:t>
            </a:r>
            <a:endParaRPr lang="en-US" dirty="0" smtClean="0"/>
          </a:p>
          <a:p>
            <a:r>
              <a:rPr lang="en-US" dirty="0" smtClean="0"/>
              <a:t>10:00 am</a:t>
            </a:r>
            <a:endParaRPr lang="en-US" dirty="0"/>
          </a:p>
        </p:txBody>
      </p:sp>
    </p:spTree>
    <p:extLst>
      <p:ext uri="{BB962C8B-B14F-4D97-AF65-F5344CB8AC3E}">
        <p14:creationId xmlns:p14="http://schemas.microsoft.com/office/powerpoint/2010/main" val="2418304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a:bodyPr>
          <a:lstStyle/>
          <a:p>
            <a:r>
              <a:rPr lang="en-US" sz="3600" dirty="0"/>
              <a:t>Important </a:t>
            </a:r>
            <a:r>
              <a:rPr lang="en-US" sz="3600" dirty="0" smtClean="0"/>
              <a:t>Dates</a:t>
            </a:r>
            <a:endParaRPr lang="en-US" sz="3600" dirty="0"/>
          </a:p>
          <a:p>
            <a:r>
              <a:rPr lang="en-US" sz="3600" dirty="0"/>
              <a:t>Proposal </a:t>
            </a:r>
            <a:r>
              <a:rPr lang="en-US" sz="3600" dirty="0" smtClean="0"/>
              <a:t>Requirements</a:t>
            </a:r>
            <a:endParaRPr lang="en-US" sz="3600" dirty="0"/>
          </a:p>
          <a:p>
            <a:r>
              <a:rPr lang="en-US" sz="3600" dirty="0"/>
              <a:t>Background </a:t>
            </a:r>
            <a:r>
              <a:rPr lang="en-US" sz="3600" dirty="0" smtClean="0"/>
              <a:t>Information</a:t>
            </a:r>
            <a:endParaRPr lang="en-US" sz="3600" dirty="0"/>
          </a:p>
          <a:p>
            <a:r>
              <a:rPr lang="en-US" sz="3600" dirty="0"/>
              <a:t>Questions &amp; Answers</a:t>
            </a:r>
          </a:p>
          <a:p>
            <a:endParaRPr lang="en-US" dirty="0"/>
          </a:p>
        </p:txBody>
      </p:sp>
    </p:spTree>
    <p:extLst>
      <p:ext uri="{BB962C8B-B14F-4D97-AF65-F5344CB8AC3E}">
        <p14:creationId xmlns:p14="http://schemas.microsoft.com/office/powerpoint/2010/main" val="3485600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Dates</a:t>
            </a:r>
            <a:endParaRPr lang="en-US" dirty="0"/>
          </a:p>
        </p:txBody>
      </p:sp>
      <p:sp>
        <p:nvSpPr>
          <p:cNvPr id="3" name="Content Placeholder 2"/>
          <p:cNvSpPr>
            <a:spLocks noGrp="1"/>
          </p:cNvSpPr>
          <p:nvPr>
            <p:ph idx="1"/>
          </p:nvPr>
        </p:nvSpPr>
        <p:spPr>
          <a:xfrm>
            <a:off x="914400" y="1828800"/>
            <a:ext cx="7345363" cy="4572000"/>
          </a:xfrm>
        </p:spPr>
        <p:txBody>
          <a:bodyPr>
            <a:noAutofit/>
          </a:bodyPr>
          <a:lstStyle/>
          <a:p>
            <a:r>
              <a:rPr lang="en-US" dirty="0"/>
              <a:t>All questions submitted before and during the pre-proposal conference will be posted on the Board of Health website by C.O.B. </a:t>
            </a:r>
            <a:r>
              <a:rPr lang="en-US" dirty="0" smtClean="0"/>
              <a:t>Tuesday</a:t>
            </a:r>
            <a:r>
              <a:rPr lang="en-US" dirty="0"/>
              <a:t>, </a:t>
            </a:r>
            <a:r>
              <a:rPr lang="en-US" dirty="0" smtClean="0"/>
              <a:t>September 27, 2016 </a:t>
            </a:r>
            <a:endParaRPr lang="en-US" dirty="0"/>
          </a:p>
          <a:p>
            <a:r>
              <a:rPr lang="en-US" dirty="0"/>
              <a:t>No Questions will be accepted after the pre-proposal </a:t>
            </a:r>
            <a:r>
              <a:rPr lang="en-US" dirty="0" smtClean="0"/>
              <a:t>conference</a:t>
            </a:r>
            <a:endParaRPr lang="en-US" dirty="0"/>
          </a:p>
          <a:p>
            <a:r>
              <a:rPr lang="en-US" dirty="0"/>
              <a:t>Addenda will be posted on the CCBH website by C.O.B. Tuesday, September 27, 2016 </a:t>
            </a:r>
          </a:p>
          <a:p>
            <a:r>
              <a:rPr lang="en-US" dirty="0" smtClean="0"/>
              <a:t>Sealed </a:t>
            </a:r>
            <a:r>
              <a:rPr lang="en-US" dirty="0"/>
              <a:t>proposals must be submitted </a:t>
            </a:r>
            <a:r>
              <a:rPr lang="en-US" dirty="0" smtClean="0"/>
              <a:t>by Tuesday, October 11, </a:t>
            </a:r>
            <a:r>
              <a:rPr lang="en-US" dirty="0"/>
              <a:t>2016 at 11:00am</a:t>
            </a:r>
          </a:p>
          <a:p>
            <a:endParaRPr lang="en-US" dirty="0"/>
          </a:p>
        </p:txBody>
      </p:sp>
    </p:spTree>
    <p:extLst>
      <p:ext uri="{BB962C8B-B14F-4D97-AF65-F5344CB8AC3E}">
        <p14:creationId xmlns:p14="http://schemas.microsoft.com/office/powerpoint/2010/main" val="1057320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Requirements</a:t>
            </a:r>
            <a:endParaRPr lang="en-US" dirty="0"/>
          </a:p>
        </p:txBody>
      </p:sp>
      <p:sp>
        <p:nvSpPr>
          <p:cNvPr id="3" name="Content Placeholder 2"/>
          <p:cNvSpPr>
            <a:spLocks noGrp="1"/>
          </p:cNvSpPr>
          <p:nvPr>
            <p:ph idx="1"/>
          </p:nvPr>
        </p:nvSpPr>
        <p:spPr>
          <a:xfrm>
            <a:off x="900112" y="1828800"/>
            <a:ext cx="7345363" cy="4236721"/>
          </a:xfrm>
        </p:spPr>
        <p:txBody>
          <a:bodyPr>
            <a:normAutofit fontScale="25000" lnSpcReduction="20000"/>
          </a:bodyPr>
          <a:lstStyle/>
          <a:p>
            <a:pPr marL="0" indent="0">
              <a:buNone/>
            </a:pPr>
            <a:r>
              <a:rPr lang="en-US" sz="11200" b="1" dirty="0"/>
              <a:t>Late </a:t>
            </a:r>
            <a:r>
              <a:rPr lang="en-US" sz="11200" b="1" dirty="0" smtClean="0"/>
              <a:t>Proposal</a:t>
            </a:r>
            <a:endParaRPr lang="en-US" sz="11200" b="1" dirty="0"/>
          </a:p>
          <a:p>
            <a:r>
              <a:rPr lang="en-US" sz="9600" dirty="0" smtClean="0"/>
              <a:t>Proposals </a:t>
            </a:r>
            <a:r>
              <a:rPr lang="en-US" sz="9600" dirty="0"/>
              <a:t>should be mailed or </a:t>
            </a:r>
            <a:r>
              <a:rPr lang="en-US" sz="9600" dirty="0" smtClean="0"/>
              <a:t>hand-delivered</a:t>
            </a:r>
            <a:endParaRPr lang="en-US" sz="9600" dirty="0"/>
          </a:p>
          <a:p>
            <a:r>
              <a:rPr lang="en-US" sz="9600" dirty="0" smtClean="0"/>
              <a:t>Submit </a:t>
            </a:r>
            <a:r>
              <a:rPr lang="en-US" sz="9600" dirty="0"/>
              <a:t>one original and </a:t>
            </a:r>
            <a:r>
              <a:rPr lang="en-US" sz="9600" dirty="0" smtClean="0"/>
              <a:t>three </a:t>
            </a:r>
            <a:r>
              <a:rPr lang="en-US" sz="9600" dirty="0"/>
              <a:t>copies and one electronic copy (electronic copy </a:t>
            </a:r>
            <a:r>
              <a:rPr lang="en-US" sz="9600" b="1" dirty="0" smtClean="0"/>
              <a:t>may not </a:t>
            </a:r>
            <a:r>
              <a:rPr lang="en-US" sz="9600" b="1" dirty="0"/>
              <a:t>be </a:t>
            </a:r>
            <a:r>
              <a:rPr lang="en-US" sz="9600" dirty="0"/>
              <a:t>emailed</a:t>
            </a:r>
            <a:r>
              <a:rPr lang="en-US" sz="9600" dirty="0" smtClean="0"/>
              <a:t>)</a:t>
            </a:r>
            <a:endParaRPr lang="en-US" sz="9600" dirty="0"/>
          </a:p>
          <a:p>
            <a:r>
              <a:rPr lang="en-US" sz="9600" dirty="0" smtClean="0"/>
              <a:t>Any </a:t>
            </a:r>
            <a:r>
              <a:rPr lang="en-US" sz="9600" dirty="0"/>
              <a:t>proposal received after the time and date specified will be </a:t>
            </a:r>
            <a:r>
              <a:rPr lang="en-US" sz="9600" dirty="0" smtClean="0"/>
              <a:t>disqualified</a:t>
            </a:r>
            <a:endParaRPr lang="en-US" sz="9600" dirty="0"/>
          </a:p>
          <a:p>
            <a:r>
              <a:rPr lang="en-US" sz="9600" dirty="0" smtClean="0"/>
              <a:t>The </a:t>
            </a:r>
            <a:r>
              <a:rPr lang="en-US" sz="9600" dirty="0"/>
              <a:t>official closing time will be determined by the time clock located in the CCBH Administrative </a:t>
            </a:r>
            <a:r>
              <a:rPr lang="en-US" sz="9600" dirty="0" smtClean="0"/>
              <a:t>Office – mail room</a:t>
            </a:r>
            <a:endParaRPr lang="en-US" sz="9600" dirty="0"/>
          </a:p>
          <a:p>
            <a:endParaRPr lang="en-US" dirty="0"/>
          </a:p>
        </p:txBody>
      </p:sp>
    </p:spTree>
    <p:extLst>
      <p:ext uri="{BB962C8B-B14F-4D97-AF65-F5344CB8AC3E}">
        <p14:creationId xmlns:p14="http://schemas.microsoft.com/office/powerpoint/2010/main" val="616632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Proposal </a:t>
            </a:r>
            <a:r>
              <a:rPr lang="en-US" dirty="0" smtClean="0"/>
              <a:t>Requirements Continued</a:t>
            </a:r>
            <a:endParaRPr lang="en-US" dirty="0"/>
          </a:p>
        </p:txBody>
      </p:sp>
      <p:sp>
        <p:nvSpPr>
          <p:cNvPr id="3" name="Content Placeholder 2"/>
          <p:cNvSpPr>
            <a:spLocks noGrp="1"/>
          </p:cNvSpPr>
          <p:nvPr>
            <p:ph idx="1"/>
          </p:nvPr>
        </p:nvSpPr>
        <p:spPr>
          <a:xfrm>
            <a:off x="900112" y="1828800"/>
            <a:ext cx="7345363" cy="4419600"/>
          </a:xfrm>
        </p:spPr>
        <p:txBody>
          <a:bodyPr>
            <a:normAutofit fontScale="92500" lnSpcReduction="10000"/>
          </a:bodyPr>
          <a:lstStyle/>
          <a:p>
            <a:pPr marL="0" lvl="0" indent="0">
              <a:buClr>
                <a:prstClr val="black">
                  <a:lumMod val="75000"/>
                  <a:lumOff val="25000"/>
                </a:prstClr>
              </a:buClr>
              <a:buNone/>
            </a:pPr>
            <a:r>
              <a:rPr lang="en-US" sz="3000" b="1" dirty="0">
                <a:solidFill>
                  <a:prstClr val="black">
                    <a:lumMod val="75000"/>
                    <a:lumOff val="25000"/>
                  </a:prstClr>
                </a:solidFill>
              </a:rPr>
              <a:t>Late Proposal</a:t>
            </a:r>
          </a:p>
          <a:p>
            <a:r>
              <a:rPr lang="en-US" dirty="0"/>
              <a:t>V</a:t>
            </a:r>
            <a:r>
              <a:rPr lang="en-US" dirty="0" smtClean="0"/>
              <a:t>endors </a:t>
            </a:r>
            <a:r>
              <a:rPr lang="en-US" dirty="0"/>
              <a:t>assume the risk of the method of dispatch chosen.  </a:t>
            </a:r>
          </a:p>
          <a:p>
            <a:r>
              <a:rPr lang="en-US" dirty="0"/>
              <a:t>CCBH assumes no responsibility for delays caused by any delivery </a:t>
            </a:r>
            <a:r>
              <a:rPr lang="en-US" dirty="0" smtClean="0"/>
              <a:t>service</a:t>
            </a:r>
            <a:endParaRPr lang="en-US" dirty="0"/>
          </a:p>
          <a:p>
            <a:r>
              <a:rPr lang="en-US" dirty="0" smtClean="0"/>
              <a:t>Postmarking </a:t>
            </a:r>
            <a:r>
              <a:rPr lang="en-US" dirty="0"/>
              <a:t>by the due date will not substitute for actual proposal </a:t>
            </a:r>
            <a:r>
              <a:rPr lang="en-US" dirty="0" smtClean="0"/>
              <a:t>receipt</a:t>
            </a:r>
            <a:endParaRPr lang="en-US" dirty="0"/>
          </a:p>
          <a:p>
            <a:r>
              <a:rPr lang="en-US" dirty="0"/>
              <a:t>Proposals may not be delivered by facsimile transmission, email or other telecommunication or electronic means.</a:t>
            </a:r>
          </a:p>
          <a:p>
            <a:endParaRPr lang="en-US" dirty="0"/>
          </a:p>
        </p:txBody>
      </p:sp>
    </p:spTree>
    <p:extLst>
      <p:ext uri="{BB962C8B-B14F-4D97-AF65-F5344CB8AC3E}">
        <p14:creationId xmlns:p14="http://schemas.microsoft.com/office/powerpoint/2010/main" val="3741782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Proposal </a:t>
            </a:r>
            <a:r>
              <a:rPr lang="en-US" dirty="0" smtClean="0"/>
              <a:t>Requirements Continued</a:t>
            </a:r>
            <a:endParaRPr lang="en-US" dirty="0"/>
          </a:p>
        </p:txBody>
      </p:sp>
      <p:sp>
        <p:nvSpPr>
          <p:cNvPr id="3" name="Content Placeholder 2"/>
          <p:cNvSpPr>
            <a:spLocks noGrp="1"/>
          </p:cNvSpPr>
          <p:nvPr>
            <p:ph idx="1"/>
          </p:nvPr>
        </p:nvSpPr>
        <p:spPr>
          <a:xfrm>
            <a:off x="900112" y="1981200"/>
            <a:ext cx="7345363" cy="4267200"/>
          </a:xfrm>
        </p:spPr>
        <p:txBody>
          <a:bodyPr>
            <a:normAutofit fontScale="77500" lnSpcReduction="20000"/>
          </a:bodyPr>
          <a:lstStyle/>
          <a:p>
            <a:r>
              <a:rPr lang="en-US" altLang="en-US" sz="2800" dirty="0"/>
              <a:t>Section I - Cover Letter </a:t>
            </a:r>
            <a:r>
              <a:rPr lang="en-US" altLang="en-US" sz="2800" u="sng" dirty="0"/>
              <a:t>with</a:t>
            </a:r>
            <a:r>
              <a:rPr lang="en-US" altLang="en-US" sz="2800" dirty="0"/>
              <a:t> the signature of a representative authorized to make contractual obligations </a:t>
            </a:r>
          </a:p>
          <a:p>
            <a:r>
              <a:rPr lang="en-US" altLang="en-US" sz="2800" dirty="0"/>
              <a:t>Cover letter must confirm that the vendor will comply with all the provisions of this </a:t>
            </a:r>
            <a:r>
              <a:rPr lang="en-US" altLang="en-US" sz="2800" dirty="0" smtClean="0"/>
              <a:t>RFP</a:t>
            </a:r>
          </a:p>
          <a:p>
            <a:r>
              <a:rPr lang="en-US" altLang="en-US" sz="2800" dirty="0" smtClean="0"/>
              <a:t>Bid Bond - </a:t>
            </a:r>
            <a:r>
              <a:rPr lang="en-US" altLang="en-US" sz="2800" dirty="0"/>
              <a:t>Not Applicable to this project</a:t>
            </a:r>
          </a:p>
          <a:p>
            <a:r>
              <a:rPr lang="en-US" altLang="en-US" sz="2800" dirty="0" smtClean="0"/>
              <a:t>Performance </a:t>
            </a:r>
            <a:r>
              <a:rPr lang="en-US" altLang="en-US" sz="2800" dirty="0" smtClean="0"/>
              <a:t>Bond – Not Applicable to this project</a:t>
            </a:r>
          </a:p>
          <a:p>
            <a:r>
              <a:rPr lang="en-US" altLang="en-US" sz="2800" dirty="0" smtClean="0"/>
              <a:t>Appendix 3 </a:t>
            </a:r>
            <a:r>
              <a:rPr lang="en-US" altLang="en-US" sz="2800" dirty="0"/>
              <a:t>- Non-Collusion Affidavit with signature and </a:t>
            </a:r>
            <a:r>
              <a:rPr lang="en-US" altLang="en-US" sz="2800" b="1" dirty="0"/>
              <a:t>must</a:t>
            </a:r>
            <a:r>
              <a:rPr lang="en-US" altLang="en-US" sz="2800" dirty="0"/>
              <a:t> be </a:t>
            </a:r>
            <a:r>
              <a:rPr lang="en-US" altLang="en-US" sz="2800" dirty="0" smtClean="0"/>
              <a:t>notarized</a:t>
            </a:r>
          </a:p>
          <a:p>
            <a:r>
              <a:rPr lang="en-US" altLang="en-US" sz="2800" dirty="0" smtClean="0"/>
              <a:t>Appendix 4 </a:t>
            </a:r>
            <a:r>
              <a:rPr lang="en-US" altLang="en-US" sz="2800" dirty="0"/>
              <a:t>- Certificate of Compliance </a:t>
            </a:r>
            <a:r>
              <a:rPr lang="en-US" altLang="en-US" sz="2800" dirty="0" smtClean="0"/>
              <a:t>Form</a:t>
            </a:r>
          </a:p>
          <a:p>
            <a:endParaRPr lang="en-US" altLang="en-US" sz="2800" dirty="0" smtClean="0"/>
          </a:p>
          <a:p>
            <a:endParaRPr lang="en-US" altLang="en-US" sz="2800" dirty="0"/>
          </a:p>
          <a:p>
            <a:endParaRPr lang="en-US" altLang="en-US" sz="2800" dirty="0"/>
          </a:p>
        </p:txBody>
      </p:sp>
    </p:spTree>
    <p:extLst>
      <p:ext uri="{BB962C8B-B14F-4D97-AF65-F5344CB8AC3E}">
        <p14:creationId xmlns:p14="http://schemas.microsoft.com/office/powerpoint/2010/main" val="3961340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normAutofit/>
          </a:bodyPr>
          <a:lstStyle/>
          <a:p>
            <a:r>
              <a:rPr lang="en-US" sz="4000" dirty="0" smtClean="0"/>
              <a:t>Breast and Cervical Cancer Project</a:t>
            </a:r>
          </a:p>
          <a:p>
            <a:r>
              <a:rPr lang="en-US" sz="4000" dirty="0" smtClean="0"/>
              <a:t>BCCP Changes</a:t>
            </a:r>
          </a:p>
          <a:p>
            <a:r>
              <a:rPr lang="en-US" sz="4000" dirty="0" smtClean="0"/>
              <a:t>Mission Statement</a:t>
            </a:r>
          </a:p>
          <a:p>
            <a:r>
              <a:rPr lang="en-US" sz="4000" dirty="0" smtClean="0"/>
              <a:t>Scope of Services </a:t>
            </a:r>
            <a:endParaRPr lang="en-US" sz="4000" dirty="0"/>
          </a:p>
        </p:txBody>
      </p:sp>
    </p:spTree>
    <p:extLst>
      <p:ext uri="{BB962C8B-B14F-4D97-AF65-F5344CB8AC3E}">
        <p14:creationId xmlns:p14="http://schemas.microsoft.com/office/powerpoint/2010/main" val="29718436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Breast and Cervical Cancer Project</a:t>
            </a:r>
            <a:endParaRPr lang="en-US" dirty="0"/>
          </a:p>
        </p:txBody>
      </p:sp>
      <p:sp>
        <p:nvSpPr>
          <p:cNvPr id="3" name="Content Placeholder 2"/>
          <p:cNvSpPr>
            <a:spLocks noGrp="1"/>
          </p:cNvSpPr>
          <p:nvPr>
            <p:ph idx="1"/>
          </p:nvPr>
        </p:nvSpPr>
        <p:spPr>
          <a:xfrm>
            <a:off x="990600" y="2133600"/>
            <a:ext cx="7345363" cy="3931920"/>
          </a:xfrm>
        </p:spPr>
        <p:txBody>
          <a:bodyPr>
            <a:noAutofit/>
          </a:bodyPr>
          <a:lstStyle/>
          <a:p>
            <a:r>
              <a:rPr lang="en-US" sz="1600" dirty="0" smtClean="0"/>
              <a:t>In 1990, The Breast and Cervical Cancer Mortality Act was signed into Public Law (101-354). The National Breast and Cervical Cancer Early Detection Program (NBCCEDP) was created as result. It began in 1994 in Ohio.</a:t>
            </a:r>
          </a:p>
          <a:p>
            <a:r>
              <a:rPr lang="en-US" sz="1600" dirty="0" smtClean="0"/>
              <a:t>Known as the Breast and Cervical Cancer Project (BCCP), the program is operated by BCCP’s 5 Regional Enrollment Agencies. </a:t>
            </a:r>
          </a:p>
          <a:p>
            <a:r>
              <a:rPr lang="en-US" sz="1600" dirty="0" smtClean="0"/>
              <a:t>Uses both state </a:t>
            </a:r>
            <a:r>
              <a:rPr lang="en-US" sz="1600" dirty="0"/>
              <a:t>and federal dollars to </a:t>
            </a:r>
            <a:r>
              <a:rPr lang="en-US" sz="1600" dirty="0" smtClean="0"/>
              <a:t>offer breast and cervical screening and diagnostic services, as well as case management, to uninsured women aged 40-64 who are at or below 200% of federal poverty level.</a:t>
            </a:r>
          </a:p>
          <a:p>
            <a:r>
              <a:rPr lang="en-US" sz="1600" dirty="0" smtClean="0"/>
              <a:t>From 1994 to 2014, the Ohio BCCP has served 86,419 women who may have otherwise gone without screening and treatment services.</a:t>
            </a:r>
          </a:p>
        </p:txBody>
      </p:sp>
    </p:spTree>
    <p:extLst>
      <p:ext uri="{BB962C8B-B14F-4D97-AF65-F5344CB8AC3E}">
        <p14:creationId xmlns:p14="http://schemas.microsoft.com/office/powerpoint/2010/main" val="7246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4000" dirty="0"/>
              <a:t>Breast and Cervical Cancer Project </a:t>
            </a:r>
            <a:r>
              <a:rPr lang="en-US" sz="4000" dirty="0" smtClean="0"/>
              <a:t/>
            </a:r>
            <a:br>
              <a:rPr lang="en-US" sz="4000" dirty="0" smtClean="0"/>
            </a:br>
            <a:r>
              <a:rPr lang="en-US" sz="4000" dirty="0" smtClean="0"/>
              <a:t>Continued</a:t>
            </a:r>
            <a:endParaRPr lang="en-US" dirty="0"/>
          </a:p>
        </p:txBody>
      </p:sp>
      <p:sp>
        <p:nvSpPr>
          <p:cNvPr id="6" name="Content Placeholder 5"/>
          <p:cNvSpPr>
            <a:spLocks noGrp="1"/>
          </p:cNvSpPr>
          <p:nvPr>
            <p:ph idx="1"/>
          </p:nvPr>
        </p:nvSpPr>
        <p:spPr/>
        <p:txBody>
          <a:bodyPr>
            <a:normAutofit/>
          </a:bodyPr>
          <a:lstStyle/>
          <a:p>
            <a:r>
              <a:rPr lang="en-US" sz="1800" dirty="0"/>
              <a:t>Women diagnosed with breast and or cervical cancer through BCCP and require </a:t>
            </a:r>
            <a:r>
              <a:rPr lang="en-US" sz="1800" dirty="0" smtClean="0"/>
              <a:t>treatment </a:t>
            </a:r>
            <a:r>
              <a:rPr lang="en-US" sz="1800" dirty="0"/>
              <a:t>may be eligible for a special version of Medicaid called BCCP Medicaid. These women receive full Medicaid </a:t>
            </a:r>
            <a:r>
              <a:rPr lang="en-US" sz="1800" dirty="0" smtClean="0"/>
              <a:t>benefits.</a:t>
            </a:r>
          </a:p>
          <a:p>
            <a:r>
              <a:rPr lang="en-US" sz="1800" dirty="0" smtClean="0"/>
              <a:t>The Program is funded </a:t>
            </a:r>
            <a:r>
              <a:rPr lang="en-US" sz="1800" dirty="0"/>
              <a:t>through the Ohio Department of Health, Office of </a:t>
            </a:r>
            <a:r>
              <a:rPr lang="en-US" sz="1800" dirty="0" smtClean="0"/>
              <a:t>Health Improvement </a:t>
            </a:r>
            <a:r>
              <a:rPr lang="en-US" sz="1800" dirty="0"/>
              <a:t>and Wellness, Bureau of Health Promotion</a:t>
            </a:r>
            <a:r>
              <a:rPr lang="en-US" sz="1800" dirty="0" smtClean="0"/>
              <a:t>.</a:t>
            </a:r>
          </a:p>
          <a:p>
            <a:r>
              <a:rPr lang="en-US" sz="1800" dirty="0" smtClean="0"/>
              <a:t>Population </a:t>
            </a:r>
            <a:r>
              <a:rPr lang="en-US" sz="1800" dirty="0"/>
              <a:t>of interest is </a:t>
            </a:r>
            <a:r>
              <a:rPr lang="en-US" sz="1800" dirty="0" smtClean="0"/>
              <a:t>low-income, underserved women who experience health disparities due to race, ethnicity, cultural background, socioeconomic status, geographic isolation and </a:t>
            </a:r>
            <a:r>
              <a:rPr lang="en-US" sz="1800" dirty="0"/>
              <a:t>o</a:t>
            </a:r>
            <a:r>
              <a:rPr lang="en-US" sz="1800" dirty="0" smtClean="0"/>
              <a:t>ther factors</a:t>
            </a:r>
            <a:endParaRPr lang="en-US" sz="1600" dirty="0"/>
          </a:p>
          <a:p>
            <a:pPr marL="0" indent="0">
              <a:buNone/>
            </a:pPr>
            <a:endParaRPr lang="en-US" dirty="0"/>
          </a:p>
        </p:txBody>
      </p:sp>
    </p:spTree>
    <p:extLst>
      <p:ext uri="{BB962C8B-B14F-4D97-AF65-F5344CB8AC3E}">
        <p14:creationId xmlns:p14="http://schemas.microsoft.com/office/powerpoint/2010/main" val="4107389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BCCP Changes</a:t>
            </a:r>
            <a:endParaRPr lang="en-US" dirty="0"/>
          </a:p>
        </p:txBody>
      </p:sp>
      <p:sp>
        <p:nvSpPr>
          <p:cNvPr id="3" name="Text Placeholder 2"/>
          <p:cNvSpPr>
            <a:spLocks noGrp="1"/>
          </p:cNvSpPr>
          <p:nvPr>
            <p:ph idx="1"/>
          </p:nvPr>
        </p:nvSpPr>
        <p:spPr>
          <a:xfrm>
            <a:off x="457200" y="1905000"/>
            <a:ext cx="8305800" cy="4160521"/>
          </a:xfrm>
        </p:spPr>
        <p:txBody>
          <a:bodyPr>
            <a:normAutofit lnSpcReduction="10000"/>
          </a:bodyPr>
          <a:lstStyle/>
          <a:p>
            <a:pPr lvl="1"/>
            <a:r>
              <a:rPr lang="en-US" sz="1800" dirty="0" smtClean="0"/>
              <a:t>On June 30, 2016, the number of BCCP Regional Enrollment Agencies (REA) in the state were reduced from eleven to five. Our region is now known as the Northeast Region and has increased from seven to eighteen counties. </a:t>
            </a:r>
          </a:p>
          <a:p>
            <a:pPr marL="350838" lvl="1" indent="0">
              <a:buNone/>
            </a:pPr>
            <a:endParaRPr lang="en-US" sz="1800" dirty="0" smtClean="0"/>
          </a:p>
          <a:p>
            <a:pPr lvl="1"/>
            <a:r>
              <a:rPr lang="en-US" sz="1800" dirty="0" smtClean="0"/>
              <a:t>The counties include: Ashtabula</a:t>
            </a:r>
            <a:r>
              <a:rPr lang="en-US" sz="1800" dirty="0"/>
              <a:t>, Carroll, Columbiana, Cuyahoga, Geauga, Harrison, </a:t>
            </a:r>
            <a:r>
              <a:rPr lang="en-US" sz="1800" dirty="0" smtClean="0"/>
              <a:t>Holmes</a:t>
            </a:r>
            <a:r>
              <a:rPr lang="en-US" sz="1800" dirty="0"/>
              <a:t>, Jefferson, Lake, Lorain, Mahoning, Medina, Portage, Stark, Summit, </a:t>
            </a:r>
            <a:r>
              <a:rPr lang="en-US" sz="1800" dirty="0" smtClean="0"/>
              <a:t>Trumbull, Tuscarawas </a:t>
            </a:r>
            <a:r>
              <a:rPr lang="en-US" sz="1800" dirty="0"/>
              <a:t>and Wayne</a:t>
            </a:r>
            <a:r>
              <a:rPr lang="en-US" sz="1800" dirty="0" smtClean="0"/>
              <a:t>.</a:t>
            </a:r>
            <a:endParaRPr lang="en-US" sz="1800" dirty="0"/>
          </a:p>
          <a:p>
            <a:pPr marL="350838" lvl="1" indent="0">
              <a:buNone/>
            </a:pPr>
            <a:endParaRPr lang="en-US" sz="1800" dirty="0" smtClean="0"/>
          </a:p>
          <a:p>
            <a:pPr lvl="1"/>
            <a:r>
              <a:rPr lang="en-US" sz="1800" dirty="0" smtClean="0"/>
              <a:t>The Affordable Care Act and Medicaid expansion have resulted in a significant increase in the number of women with healthcare coverage, allowing BCCP to expand the program focus and implement population based strategies to increase breast and cervical screening rates for all women. </a:t>
            </a:r>
          </a:p>
          <a:p>
            <a:pPr lvl="1"/>
            <a:endParaRPr lang="en-US" sz="1800" dirty="0" smtClean="0"/>
          </a:p>
          <a:p>
            <a:pPr lvl="1"/>
            <a:endParaRPr lang="en-US" sz="1800" dirty="0"/>
          </a:p>
          <a:p>
            <a:pPr lvl="1"/>
            <a:endParaRPr lang="en-US" sz="1800" dirty="0"/>
          </a:p>
        </p:txBody>
      </p:sp>
    </p:spTree>
    <p:extLst>
      <p:ext uri="{BB962C8B-B14F-4D97-AF65-F5344CB8AC3E}">
        <p14:creationId xmlns:p14="http://schemas.microsoft.com/office/powerpoint/2010/main" val="2679245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Mission Statement</a:t>
            </a:r>
            <a:endParaRPr lang="en-US" dirty="0"/>
          </a:p>
        </p:txBody>
      </p:sp>
      <p:sp>
        <p:nvSpPr>
          <p:cNvPr id="3" name="Content Placeholder 2"/>
          <p:cNvSpPr>
            <a:spLocks noGrp="1"/>
          </p:cNvSpPr>
          <p:nvPr>
            <p:ph idx="1"/>
          </p:nvPr>
        </p:nvSpPr>
        <p:spPr>
          <a:xfrm>
            <a:off x="457200" y="1905000"/>
            <a:ext cx="8229600" cy="4160521"/>
          </a:xfrm>
        </p:spPr>
        <p:txBody>
          <a:bodyPr/>
          <a:lstStyle/>
          <a:p>
            <a:pPr lvl="1"/>
            <a:endParaRPr lang="en-US" dirty="0"/>
          </a:p>
          <a:p>
            <a:pPr marL="350838" lvl="1" indent="0">
              <a:buNone/>
            </a:pPr>
            <a:r>
              <a:rPr lang="en-US" sz="2800" dirty="0" smtClean="0"/>
              <a:t>The Mission of Ohio’s Breast and Cervical Cancer Project is to identify breast and cervical cancer at the earliest possible stage in underserved Ohio women.</a:t>
            </a:r>
          </a:p>
        </p:txBody>
      </p:sp>
    </p:spTree>
    <p:extLst>
      <p:ext uri="{BB962C8B-B14F-4D97-AF65-F5344CB8AC3E}">
        <p14:creationId xmlns:p14="http://schemas.microsoft.com/office/powerpoint/2010/main" val="29214938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BCCP Project Scope</a:t>
            </a:r>
            <a:endParaRPr lang="en-US" dirty="0"/>
          </a:p>
        </p:txBody>
      </p:sp>
      <p:sp>
        <p:nvSpPr>
          <p:cNvPr id="3" name="Content Placeholder 2"/>
          <p:cNvSpPr>
            <a:spLocks noGrp="1"/>
          </p:cNvSpPr>
          <p:nvPr>
            <p:ph idx="1"/>
          </p:nvPr>
        </p:nvSpPr>
        <p:spPr/>
        <p:txBody>
          <a:bodyPr>
            <a:normAutofit fontScale="70000" lnSpcReduction="20000"/>
          </a:bodyPr>
          <a:lstStyle/>
          <a:p>
            <a:pPr lvl="1"/>
            <a:r>
              <a:rPr lang="en-US" sz="3400" dirty="0" smtClean="0"/>
              <a:t>Population Based Activities to Increase Breast and Cervical Cancers Screening rates</a:t>
            </a:r>
          </a:p>
          <a:p>
            <a:pPr lvl="1"/>
            <a:endParaRPr lang="en-US" sz="3400" dirty="0" smtClean="0"/>
          </a:p>
          <a:p>
            <a:pPr lvl="1"/>
            <a:r>
              <a:rPr lang="en-US" sz="3400" dirty="0" smtClean="0"/>
              <a:t>Direct Services to Increase Breast and Cervical Screening rates</a:t>
            </a:r>
          </a:p>
          <a:p>
            <a:pPr lvl="1"/>
            <a:endParaRPr lang="en-US" sz="3400" dirty="0" smtClean="0"/>
          </a:p>
          <a:p>
            <a:pPr lvl="1">
              <a:buFont typeface="Wingdings" panose="05000000000000000000" pitchFamily="2" charset="2"/>
              <a:buChar char="§"/>
            </a:pPr>
            <a:r>
              <a:rPr lang="en-US" sz="3400" dirty="0" smtClean="0"/>
              <a:t>Provider Education and Quality Improvement</a:t>
            </a:r>
          </a:p>
          <a:p>
            <a:pPr lvl="1">
              <a:buFont typeface="Wingdings" panose="05000000000000000000" pitchFamily="2" charset="2"/>
              <a:buChar char="§"/>
            </a:pPr>
            <a:endParaRPr lang="en-US" sz="3400" dirty="0" smtClean="0"/>
          </a:p>
          <a:p>
            <a:pPr lvl="1"/>
            <a:r>
              <a:rPr lang="en-US" sz="3400" dirty="0" smtClean="0"/>
              <a:t>Patient Navigation</a:t>
            </a:r>
          </a:p>
          <a:p>
            <a:pPr lvl="1"/>
            <a:endParaRPr lang="en-US" sz="3400" dirty="0" smtClean="0"/>
          </a:p>
          <a:p>
            <a:pPr lvl="1"/>
            <a:r>
              <a:rPr lang="en-US" sz="3400" dirty="0" smtClean="0"/>
              <a:t>Partnerships</a:t>
            </a:r>
          </a:p>
          <a:p>
            <a:pPr lvl="1"/>
            <a:endParaRPr lang="en-US" sz="3400" dirty="0" smtClean="0"/>
          </a:p>
          <a:p>
            <a:pPr lvl="1"/>
            <a:endParaRPr lang="en-US" sz="3400" dirty="0" smtClean="0"/>
          </a:p>
          <a:p>
            <a:pPr marL="350838" lvl="1" indent="0">
              <a:buNone/>
            </a:pPr>
            <a:endParaRPr lang="en-US" dirty="0" smtClean="0"/>
          </a:p>
          <a:p>
            <a:pPr marL="350838" lvl="1" indent="0">
              <a:buNone/>
            </a:pPr>
            <a:endParaRPr lang="en-US" dirty="0" smtClean="0"/>
          </a:p>
          <a:p>
            <a:pPr marL="350838" lvl="1" indent="0">
              <a:buNone/>
            </a:pPr>
            <a:endParaRPr lang="en-US" dirty="0" smtClean="0"/>
          </a:p>
        </p:txBody>
      </p:sp>
    </p:spTree>
    <p:extLst>
      <p:ext uri="{BB962C8B-B14F-4D97-AF65-F5344CB8AC3E}">
        <p14:creationId xmlns:p14="http://schemas.microsoft.com/office/powerpoint/2010/main" val="6992767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244158"/>
            <a:ext cx="7345362" cy="1660842"/>
          </a:xfrm>
        </p:spPr>
        <p:txBody>
          <a:bodyPr>
            <a:normAutofit/>
          </a:bodyPr>
          <a:lstStyle/>
          <a:p>
            <a:r>
              <a:rPr lang="en-US" sz="2800" dirty="0" smtClean="0"/>
              <a:t>Population Based Activities to increase Breast and Cervical Cancer Screening Rates</a:t>
            </a:r>
            <a:endParaRPr lang="en-US" sz="2800" dirty="0"/>
          </a:p>
        </p:txBody>
      </p:sp>
      <p:sp>
        <p:nvSpPr>
          <p:cNvPr id="3" name="Content Placeholder 2"/>
          <p:cNvSpPr>
            <a:spLocks noGrp="1"/>
          </p:cNvSpPr>
          <p:nvPr>
            <p:ph idx="1"/>
          </p:nvPr>
        </p:nvSpPr>
        <p:spPr>
          <a:xfrm>
            <a:off x="533400" y="1905000"/>
            <a:ext cx="8153400" cy="4160521"/>
          </a:xfrm>
        </p:spPr>
        <p:txBody>
          <a:bodyPr>
            <a:normAutofit fontScale="92500"/>
          </a:bodyPr>
          <a:lstStyle/>
          <a:p>
            <a:pPr lvl="2"/>
            <a:r>
              <a:rPr lang="en-US" dirty="0" smtClean="0"/>
              <a:t>Address barriers to screening by participating and or organizing community based screening events that offer Pap tests and mammography to women in targeted areas.</a:t>
            </a:r>
          </a:p>
          <a:p>
            <a:pPr lvl="2"/>
            <a:endParaRPr lang="en-US" dirty="0" smtClean="0"/>
          </a:p>
          <a:p>
            <a:pPr lvl="2"/>
            <a:r>
              <a:rPr lang="en-US" dirty="0" smtClean="0"/>
              <a:t>Provide education and outreach activities to increase public awareness of the U.S. Preventative Services Task Force (USPSTF) recommended breast and cervical screenings for women 21-64.</a:t>
            </a:r>
            <a:endParaRPr lang="en-US" dirty="0"/>
          </a:p>
          <a:p>
            <a:pPr lvl="2"/>
            <a:endParaRPr lang="en-US" dirty="0" smtClean="0"/>
          </a:p>
          <a:p>
            <a:pPr lvl="2"/>
            <a:r>
              <a:rPr lang="en-US" dirty="0" smtClean="0"/>
              <a:t>Customize activities to address cultural and language preferences of diverse populations in our regions while adhering  to the Department of Health and Human Services Culturally and Linguistically Appropriate Services standards (CLAS)</a:t>
            </a:r>
          </a:p>
          <a:p>
            <a:pPr lvl="2"/>
            <a:endParaRPr lang="en-US" dirty="0"/>
          </a:p>
          <a:p>
            <a:pPr lvl="2"/>
            <a:endParaRPr lang="en-US" dirty="0"/>
          </a:p>
        </p:txBody>
      </p:sp>
    </p:spTree>
    <p:extLst>
      <p:ext uri="{BB962C8B-B14F-4D97-AF65-F5344CB8AC3E}">
        <p14:creationId xmlns:p14="http://schemas.microsoft.com/office/powerpoint/2010/main" val="4094672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Direct Services to Increase Breast and Cervical Screening Rates</a:t>
            </a:r>
            <a:endParaRPr lang="en-US" sz="3200" dirty="0"/>
          </a:p>
        </p:txBody>
      </p:sp>
      <p:sp>
        <p:nvSpPr>
          <p:cNvPr id="3" name="Content Placeholder 2"/>
          <p:cNvSpPr>
            <a:spLocks noGrp="1"/>
          </p:cNvSpPr>
          <p:nvPr>
            <p:ph idx="1"/>
          </p:nvPr>
        </p:nvSpPr>
        <p:spPr>
          <a:xfrm>
            <a:off x="457200" y="1905000"/>
            <a:ext cx="8229600" cy="4160521"/>
          </a:xfrm>
        </p:spPr>
        <p:txBody>
          <a:bodyPr>
            <a:normAutofit fontScale="92500" lnSpcReduction="20000"/>
          </a:bodyPr>
          <a:lstStyle/>
          <a:p>
            <a:pPr marL="0" indent="0">
              <a:buNone/>
            </a:pPr>
            <a:r>
              <a:rPr lang="en-US" b="1" dirty="0" smtClean="0"/>
              <a:t>Direct services include:</a:t>
            </a:r>
          </a:p>
          <a:p>
            <a:pPr>
              <a:buFont typeface="Wingdings" panose="05000000000000000000" pitchFamily="2" charset="2"/>
              <a:buChar char="ü"/>
            </a:pPr>
            <a:r>
              <a:rPr lang="en-US" sz="1900" dirty="0" smtClean="0"/>
              <a:t> </a:t>
            </a:r>
            <a:r>
              <a:rPr lang="en-US" sz="1900" u="sng" dirty="0" smtClean="0"/>
              <a:t>Screening mammography</a:t>
            </a:r>
            <a:r>
              <a:rPr lang="en-US" sz="1900" dirty="0" smtClean="0"/>
              <a:t>, eligible women must be</a:t>
            </a:r>
          </a:p>
          <a:p>
            <a:pPr marL="0" indent="0">
              <a:buNone/>
            </a:pPr>
            <a:r>
              <a:rPr lang="en-US" sz="1900" dirty="0"/>
              <a:t> </a:t>
            </a:r>
            <a:r>
              <a:rPr lang="en-US" sz="1900" dirty="0" smtClean="0"/>
              <a:t>      50 years and older, uninsured, and live in households with </a:t>
            </a:r>
            <a:endParaRPr lang="en-US" sz="1900" dirty="0"/>
          </a:p>
          <a:p>
            <a:pPr marL="0" indent="0">
              <a:buNone/>
            </a:pPr>
            <a:r>
              <a:rPr lang="en-US" sz="1900" dirty="0" smtClean="0"/>
              <a:t>       incomes at or less than 200% of federal poverty guidelines;</a:t>
            </a:r>
          </a:p>
          <a:p>
            <a:pPr>
              <a:buFont typeface="Wingdings" panose="05000000000000000000" pitchFamily="2" charset="2"/>
              <a:buChar char="ü"/>
            </a:pPr>
            <a:r>
              <a:rPr lang="en-US" sz="1900" dirty="0" smtClean="0"/>
              <a:t> </a:t>
            </a:r>
            <a:r>
              <a:rPr lang="en-US" sz="1900" u="sng" dirty="0" smtClean="0"/>
              <a:t>Diagnostic mammography</a:t>
            </a:r>
            <a:r>
              <a:rPr lang="en-US" sz="1900" dirty="0" smtClean="0"/>
              <a:t>, cervical cancer screenings</a:t>
            </a:r>
          </a:p>
          <a:p>
            <a:pPr marL="0" indent="0">
              <a:buNone/>
            </a:pPr>
            <a:r>
              <a:rPr lang="en-US" sz="1900" dirty="0" smtClean="0"/>
              <a:t>       (PAP smear and HPV testing), and clinical breast exams, are available for</a:t>
            </a:r>
          </a:p>
          <a:p>
            <a:pPr marL="0" indent="0">
              <a:buNone/>
            </a:pPr>
            <a:r>
              <a:rPr lang="en-US" sz="1900" dirty="0" smtClean="0"/>
              <a:t>       women 40 and older who meet the above criteria;</a:t>
            </a:r>
          </a:p>
          <a:p>
            <a:pPr>
              <a:buFont typeface="Wingdings" panose="05000000000000000000" pitchFamily="2" charset="2"/>
              <a:buChar char="ü"/>
            </a:pPr>
            <a:r>
              <a:rPr lang="en-US" sz="1900" dirty="0" smtClean="0"/>
              <a:t> </a:t>
            </a:r>
            <a:r>
              <a:rPr lang="en-US" sz="1900" u="sng" dirty="0" smtClean="0"/>
              <a:t>Case management services</a:t>
            </a:r>
            <a:r>
              <a:rPr lang="en-US" sz="1900" dirty="0" smtClean="0"/>
              <a:t> are provided for follow up of an abnormal </a:t>
            </a:r>
          </a:p>
          <a:p>
            <a:pPr marL="0" indent="0">
              <a:buNone/>
            </a:pPr>
            <a:r>
              <a:rPr lang="en-US" sz="1900" dirty="0" smtClean="0"/>
              <a:t>       result  </a:t>
            </a:r>
            <a:endParaRPr lang="en-US" dirty="0" smtClean="0"/>
          </a:p>
        </p:txBody>
      </p:sp>
    </p:spTree>
    <p:extLst>
      <p:ext uri="{BB962C8B-B14F-4D97-AF65-F5344CB8AC3E}">
        <p14:creationId xmlns:p14="http://schemas.microsoft.com/office/powerpoint/2010/main" val="2243047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Direct Services to Increase Breast and Cervical Screening Rates </a:t>
            </a:r>
            <a:r>
              <a:rPr lang="en-US" sz="3200" dirty="0" smtClean="0"/>
              <a:t/>
            </a:r>
            <a:br>
              <a:rPr lang="en-US" sz="3200" dirty="0" smtClean="0"/>
            </a:br>
            <a:r>
              <a:rPr lang="en-US" sz="3200" dirty="0" smtClean="0"/>
              <a:t>Continued</a:t>
            </a:r>
            <a:endParaRPr lang="en-US" sz="3200" dirty="0"/>
          </a:p>
        </p:txBody>
      </p:sp>
      <p:sp>
        <p:nvSpPr>
          <p:cNvPr id="3" name="Content Placeholder 2"/>
          <p:cNvSpPr>
            <a:spLocks noGrp="1"/>
          </p:cNvSpPr>
          <p:nvPr>
            <p:ph idx="1"/>
          </p:nvPr>
        </p:nvSpPr>
        <p:spPr>
          <a:xfrm>
            <a:off x="457200" y="1981200"/>
            <a:ext cx="8229600" cy="4343400"/>
          </a:xfrm>
        </p:spPr>
        <p:txBody>
          <a:bodyPr>
            <a:normAutofit fontScale="25000" lnSpcReduction="20000"/>
          </a:bodyPr>
          <a:lstStyle/>
          <a:p>
            <a:pPr>
              <a:buFont typeface="Wingdings" panose="05000000000000000000" pitchFamily="2" charset="2"/>
              <a:buChar char="ü"/>
            </a:pPr>
            <a:r>
              <a:rPr lang="en-US" sz="8000" dirty="0" smtClean="0"/>
              <a:t>Diagnostic testing, surgical  consults and biopsies are provided</a:t>
            </a:r>
          </a:p>
          <a:p>
            <a:pPr>
              <a:buFont typeface="Wingdings" panose="05000000000000000000" pitchFamily="2" charset="2"/>
              <a:buChar char="ü"/>
            </a:pPr>
            <a:r>
              <a:rPr lang="en-US" sz="8000" dirty="0" smtClean="0"/>
              <a:t>The program schedules</a:t>
            </a:r>
            <a:r>
              <a:rPr lang="en-US" sz="8000" dirty="0"/>
              <a:t> </a:t>
            </a:r>
            <a:r>
              <a:rPr lang="en-US" sz="8000" dirty="0" smtClean="0"/>
              <a:t>all screening and follow up appointments</a:t>
            </a:r>
          </a:p>
          <a:p>
            <a:pPr>
              <a:buFont typeface="Wingdings" panose="05000000000000000000" pitchFamily="2" charset="2"/>
              <a:buChar char="ü"/>
            </a:pPr>
            <a:r>
              <a:rPr lang="en-US" sz="8000" dirty="0" smtClean="0"/>
              <a:t>The program provides reminder recall activities for recommended</a:t>
            </a:r>
          </a:p>
          <a:p>
            <a:pPr marL="0" indent="0">
              <a:buNone/>
            </a:pPr>
            <a:r>
              <a:rPr lang="en-US" sz="8000" dirty="0"/>
              <a:t> </a:t>
            </a:r>
            <a:r>
              <a:rPr lang="en-US" sz="8000" dirty="0" smtClean="0"/>
              <a:t>     annual breast and cervical screenings</a:t>
            </a:r>
          </a:p>
          <a:p>
            <a:pPr>
              <a:buFont typeface="Wingdings" panose="05000000000000000000" pitchFamily="2" charset="2"/>
              <a:buChar char="ü"/>
            </a:pPr>
            <a:r>
              <a:rPr lang="en-US" sz="8000" dirty="0" smtClean="0"/>
              <a:t>The program </a:t>
            </a:r>
            <a:r>
              <a:rPr lang="en-US" sz="8000" dirty="0"/>
              <a:t>a</a:t>
            </a:r>
            <a:r>
              <a:rPr lang="en-US" sz="8000" dirty="0" smtClean="0"/>
              <a:t>ssists with related billing activities for services </a:t>
            </a:r>
          </a:p>
          <a:p>
            <a:pPr marL="0" indent="0">
              <a:buNone/>
            </a:pPr>
            <a:r>
              <a:rPr lang="en-US" sz="8000" dirty="0"/>
              <a:t> </a:t>
            </a:r>
            <a:r>
              <a:rPr lang="en-US" sz="8000" dirty="0" smtClean="0"/>
              <a:t>     rendered by our contracted providers </a:t>
            </a:r>
          </a:p>
          <a:p>
            <a:pPr marL="0" indent="0">
              <a:buNone/>
            </a:pPr>
            <a:r>
              <a:rPr lang="en-US" sz="7200" dirty="0" smtClean="0"/>
              <a:t>Since 1994, our combined Northeast Region has served over </a:t>
            </a:r>
            <a:r>
              <a:rPr lang="en-US" sz="7200" b="1" dirty="0" smtClean="0"/>
              <a:t>30,000</a:t>
            </a:r>
            <a:r>
              <a:rPr lang="en-US" sz="7200" dirty="0" smtClean="0"/>
              <a:t> women.</a:t>
            </a:r>
          </a:p>
          <a:p>
            <a:pPr marL="0" indent="0">
              <a:buNone/>
            </a:pPr>
            <a:r>
              <a:rPr lang="en-US" sz="7200" dirty="0" smtClean="0"/>
              <a:t>The number of women that we can provide direct services to is </a:t>
            </a:r>
            <a:r>
              <a:rPr lang="en-US" sz="7200" b="1" dirty="0" smtClean="0"/>
              <a:t>1,891</a:t>
            </a:r>
            <a:r>
              <a:rPr lang="en-US" sz="7200" dirty="0"/>
              <a:t> </a:t>
            </a:r>
            <a:r>
              <a:rPr lang="en-US" sz="7200" dirty="0" smtClean="0"/>
              <a:t>this year.</a:t>
            </a:r>
            <a:endParaRPr lang="en-US" sz="7200" dirty="0"/>
          </a:p>
          <a:p>
            <a:pPr marL="0" indent="0">
              <a:buNone/>
            </a:pPr>
            <a:endParaRPr lang="en-US" sz="7200" dirty="0" smtClean="0"/>
          </a:p>
          <a:p>
            <a:pPr marL="0" indent="0">
              <a:buNone/>
            </a:pPr>
            <a:r>
              <a:rPr lang="en-US" sz="7200" dirty="0" smtClean="0"/>
              <a:t>       </a:t>
            </a:r>
          </a:p>
          <a:p>
            <a:pPr marL="0" indent="0">
              <a:buNone/>
            </a:pPr>
            <a:endParaRPr lang="en-US" sz="5500" dirty="0" smtClean="0"/>
          </a:p>
          <a:p>
            <a:pPr marL="0" indent="0">
              <a:buNone/>
            </a:pPr>
            <a:r>
              <a:rPr lang="en-US" dirty="0" smtClean="0"/>
              <a:t>    </a:t>
            </a:r>
            <a:endParaRPr lang="en-US" dirty="0"/>
          </a:p>
        </p:txBody>
      </p:sp>
    </p:spTree>
    <p:extLst>
      <p:ext uri="{BB962C8B-B14F-4D97-AF65-F5344CB8AC3E}">
        <p14:creationId xmlns:p14="http://schemas.microsoft.com/office/powerpoint/2010/main" val="23371313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Provider Education and Quality Improvement</a:t>
            </a:r>
            <a:endParaRPr lang="en-US" sz="3200" dirty="0"/>
          </a:p>
        </p:txBody>
      </p:sp>
      <p:sp>
        <p:nvSpPr>
          <p:cNvPr id="7" name="Content Placeholder 6"/>
          <p:cNvSpPr>
            <a:spLocks noGrp="1"/>
          </p:cNvSpPr>
          <p:nvPr>
            <p:ph idx="1"/>
          </p:nvPr>
        </p:nvSpPr>
        <p:spPr/>
        <p:txBody>
          <a:bodyPr/>
          <a:lstStyle/>
          <a:p>
            <a:r>
              <a:rPr lang="en-US" dirty="0" smtClean="0"/>
              <a:t>Provide both BCCP and non-BCCP providers with education and quality improvement (QI) tools, to improve breast and cervical screening rates in their practices </a:t>
            </a:r>
          </a:p>
          <a:p>
            <a:r>
              <a:rPr lang="en-US" dirty="0"/>
              <a:t>P</a:t>
            </a:r>
            <a:r>
              <a:rPr lang="en-US" dirty="0" smtClean="0"/>
              <a:t>rovide education regarding HPV vaccination recommendations for adolescents and young adults using a population based approach</a:t>
            </a:r>
          </a:p>
          <a:p>
            <a:pPr marL="0" indent="0">
              <a:buNone/>
            </a:pPr>
            <a:endParaRPr lang="en-US" dirty="0" smtClean="0"/>
          </a:p>
        </p:txBody>
      </p:sp>
    </p:spTree>
    <p:extLst>
      <p:ext uri="{BB962C8B-B14F-4D97-AF65-F5344CB8AC3E}">
        <p14:creationId xmlns:p14="http://schemas.microsoft.com/office/powerpoint/2010/main" val="381663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Patient Navigation</a:t>
            </a:r>
            <a:endParaRPr lang="en-US" sz="3600" dirty="0"/>
          </a:p>
        </p:txBody>
      </p:sp>
      <p:sp>
        <p:nvSpPr>
          <p:cNvPr id="3" name="Content Placeholder 2"/>
          <p:cNvSpPr>
            <a:spLocks noGrp="1"/>
          </p:cNvSpPr>
          <p:nvPr>
            <p:ph idx="1"/>
          </p:nvPr>
        </p:nvSpPr>
        <p:spPr>
          <a:xfrm>
            <a:off x="900112" y="1905000"/>
            <a:ext cx="7345363" cy="4160521"/>
          </a:xfrm>
        </p:spPr>
        <p:txBody>
          <a:bodyPr>
            <a:normAutofit fontScale="25000" lnSpcReduction="20000"/>
          </a:bodyPr>
          <a:lstStyle/>
          <a:p>
            <a:endParaRPr lang="en-US" dirty="0" smtClean="0"/>
          </a:p>
          <a:p>
            <a:r>
              <a:rPr lang="en-US" sz="9600" dirty="0" smtClean="0"/>
              <a:t>Will offer patient navigation services to BCCP-enrolled women and non-BCCP women, aged women 21-64 </a:t>
            </a:r>
          </a:p>
          <a:p>
            <a:r>
              <a:rPr lang="en-US" sz="9600" dirty="0" smtClean="0"/>
              <a:t>Navigation Services will include assisting women with enrolling in healthcare coverage and helping them to find primary healthcare providers for  breast and cervical screening services. </a:t>
            </a:r>
          </a:p>
          <a:p>
            <a:r>
              <a:rPr lang="en-US" sz="9600" dirty="0" smtClean="0"/>
              <a:t>Providing reminder recall system for those women provided with navigation</a:t>
            </a:r>
          </a:p>
          <a:p>
            <a:r>
              <a:rPr lang="en-US" sz="9600" dirty="0" smtClean="0"/>
              <a:t>This is a primary focus of the new grant</a:t>
            </a:r>
          </a:p>
          <a:p>
            <a:endParaRPr lang="en-US" dirty="0" smtClean="0"/>
          </a:p>
          <a:p>
            <a:pPr marL="0" indent="0">
              <a:buNone/>
            </a:pPr>
            <a:r>
              <a:rPr lang="en-US" dirty="0"/>
              <a:t> </a:t>
            </a:r>
            <a:endParaRPr lang="en-US" dirty="0" smtClean="0"/>
          </a:p>
          <a:p>
            <a:pPr lvl="1"/>
            <a:endParaRPr lang="en-US" dirty="0"/>
          </a:p>
          <a:p>
            <a:pPr marL="350838" lvl="1" indent="0">
              <a:buNone/>
            </a:pPr>
            <a:endParaRPr lang="en-US" dirty="0" smtClean="0"/>
          </a:p>
        </p:txBody>
      </p:sp>
    </p:spTree>
    <p:extLst>
      <p:ext uri="{BB962C8B-B14F-4D97-AF65-F5344CB8AC3E}">
        <p14:creationId xmlns:p14="http://schemas.microsoft.com/office/powerpoint/2010/main" val="2779249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Partnerships </a:t>
            </a:r>
            <a:endParaRPr lang="en-US" dirty="0"/>
          </a:p>
        </p:txBody>
      </p:sp>
      <p:sp>
        <p:nvSpPr>
          <p:cNvPr id="3" name="Content Placeholder 2"/>
          <p:cNvSpPr>
            <a:spLocks noGrp="1"/>
          </p:cNvSpPr>
          <p:nvPr>
            <p:ph idx="1"/>
          </p:nvPr>
        </p:nvSpPr>
        <p:spPr/>
        <p:txBody>
          <a:bodyPr>
            <a:normAutofit/>
          </a:bodyPr>
          <a:lstStyle/>
          <a:p>
            <a:r>
              <a:rPr lang="en-US" sz="2100" dirty="0" smtClean="0"/>
              <a:t>Work with partners to organize and promote breast and cervical screenings at the population level</a:t>
            </a:r>
          </a:p>
          <a:p>
            <a:r>
              <a:rPr lang="en-US" sz="2100" dirty="0" smtClean="0"/>
              <a:t>Collaborate with existing partner agencies to enable the Northeast region to reach target populations</a:t>
            </a:r>
          </a:p>
          <a:p>
            <a:r>
              <a:rPr lang="en-US" sz="2100" dirty="0" smtClean="0"/>
              <a:t>Engage in local health coalitions that serve our target populations</a:t>
            </a:r>
          </a:p>
          <a:p>
            <a:r>
              <a:rPr lang="en-US" sz="2100" dirty="0" smtClean="0"/>
              <a:t>Partnerships are the key to our success</a:t>
            </a:r>
            <a:endParaRPr lang="en-US" dirty="0"/>
          </a:p>
          <a:p>
            <a:endParaRPr lang="en-US" dirty="0"/>
          </a:p>
        </p:txBody>
      </p:sp>
    </p:spTree>
    <p:extLst>
      <p:ext uri="{BB962C8B-B14F-4D97-AF65-F5344CB8AC3E}">
        <p14:creationId xmlns:p14="http://schemas.microsoft.com/office/powerpoint/2010/main" val="5179318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RFP</a:t>
            </a:r>
            <a:endParaRPr lang="en-US" dirty="0"/>
          </a:p>
        </p:txBody>
      </p:sp>
      <p:sp>
        <p:nvSpPr>
          <p:cNvPr id="5" name="Subtitle 4"/>
          <p:cNvSpPr>
            <a:spLocks noGrp="1"/>
          </p:cNvSpPr>
          <p:nvPr>
            <p:ph type="subTitle" idx="1"/>
          </p:nvPr>
        </p:nvSpPr>
        <p:spPr/>
        <p:txBody>
          <a:bodyPr>
            <a:normAutofit/>
          </a:bodyPr>
          <a:lstStyle/>
          <a:p>
            <a:r>
              <a:rPr lang="en-US" sz="3200" dirty="0">
                <a:ea typeface="Times New Roman"/>
              </a:rPr>
              <a:t>Breast and </a:t>
            </a:r>
            <a:r>
              <a:rPr lang="en-US" sz="3200" dirty="0" smtClean="0">
                <a:ea typeface="Times New Roman"/>
              </a:rPr>
              <a:t>Cervical Cancer Project Media </a:t>
            </a:r>
            <a:r>
              <a:rPr lang="en-US" sz="3200" dirty="0">
                <a:ea typeface="Times New Roman"/>
              </a:rPr>
              <a:t>and Social Marketing Plan</a:t>
            </a:r>
            <a:endParaRPr lang="en-US" sz="3200" dirty="0"/>
          </a:p>
        </p:txBody>
      </p:sp>
    </p:spTree>
    <p:extLst>
      <p:ext uri="{BB962C8B-B14F-4D97-AF65-F5344CB8AC3E}">
        <p14:creationId xmlns:p14="http://schemas.microsoft.com/office/powerpoint/2010/main" val="36453015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lstStyle/>
          <a:p>
            <a:pPr marL="0" indent="0">
              <a:buNone/>
            </a:pPr>
            <a:r>
              <a:rPr lang="en-US" dirty="0"/>
              <a:t>The CCBH is seeking applicants to </a:t>
            </a:r>
            <a:r>
              <a:rPr lang="en-US" dirty="0" smtClean="0"/>
              <a:t>develop a population-based Media Plan to increase awareness of breast and cervical screening recommendations among target populations and improve breast and cervical screening rates in our eighteen counties. </a:t>
            </a:r>
            <a:endParaRPr lang="en-US" dirty="0"/>
          </a:p>
          <a:p>
            <a:endParaRPr lang="en-US" dirty="0"/>
          </a:p>
        </p:txBody>
      </p:sp>
    </p:spTree>
    <p:extLst>
      <p:ext uri="{BB962C8B-B14F-4D97-AF65-F5344CB8AC3E}">
        <p14:creationId xmlns:p14="http://schemas.microsoft.com/office/powerpoint/2010/main" val="27154560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Work</a:t>
            </a:r>
            <a:endParaRPr lang="en-US" dirty="0"/>
          </a:p>
        </p:txBody>
      </p:sp>
      <p:sp>
        <p:nvSpPr>
          <p:cNvPr id="1051" name="Rectangle 1050"/>
          <p:cNvSpPr/>
          <p:nvPr/>
        </p:nvSpPr>
        <p:spPr>
          <a:xfrm>
            <a:off x="762000" y="1524000"/>
            <a:ext cx="7848600" cy="5293757"/>
          </a:xfrm>
          <a:prstGeom prst="rect">
            <a:avLst/>
          </a:prstGeom>
        </p:spPr>
        <p:txBody>
          <a:bodyPr wrap="square">
            <a:spAutoFit/>
          </a:bodyPr>
          <a:lstStyle/>
          <a:p>
            <a:endParaRPr lang="en-US" sz="1600" b="1" dirty="0" smtClean="0"/>
          </a:p>
          <a:p>
            <a:r>
              <a:rPr lang="en-US" sz="1600" b="1" dirty="0" smtClean="0"/>
              <a:t>1</a:t>
            </a:r>
            <a:r>
              <a:rPr lang="en-US" sz="1600" b="1" dirty="0"/>
              <a:t>. Market Research</a:t>
            </a:r>
            <a:endParaRPr lang="en-US" sz="1600" dirty="0"/>
          </a:p>
          <a:p>
            <a:r>
              <a:rPr lang="en-US" sz="1600" dirty="0"/>
              <a:t>Conduct market research with BCCP Northeast Region women (aged 21-64) to inform a social marketing campaign. </a:t>
            </a:r>
          </a:p>
          <a:p>
            <a:r>
              <a:rPr lang="en-US" sz="1600" b="1" dirty="0"/>
              <a:t> </a:t>
            </a:r>
            <a:endParaRPr lang="en-US" sz="1600" dirty="0"/>
          </a:p>
          <a:p>
            <a:r>
              <a:rPr lang="en-US" sz="1600" b="1" dirty="0"/>
              <a:t>2. Marketing and Advertising Plan </a:t>
            </a:r>
            <a:endParaRPr lang="en-US" sz="1600" dirty="0"/>
          </a:p>
          <a:p>
            <a:r>
              <a:rPr lang="en-US" sz="1600" dirty="0"/>
              <a:t>Develop and implement a comprehensive, evidence based (i.e. social, small media) public education and outreach campaign to promote and improve public awareness and understanding of the U.S. Preventative Services Task Force (USPSTF) recommended screenings for women aged 21-64 and promote breast and cervical cancer screenings with a focus on disparate populations and women rarely or </a:t>
            </a:r>
            <a:r>
              <a:rPr lang="en-US" sz="1600" u="sng" dirty="0"/>
              <a:t>never screened</a:t>
            </a:r>
            <a:r>
              <a:rPr lang="en-US" sz="1600" dirty="0"/>
              <a:t> in the Northeast Region. </a:t>
            </a:r>
          </a:p>
          <a:p>
            <a:r>
              <a:rPr lang="en-US" sz="1600" b="1" dirty="0"/>
              <a:t> </a:t>
            </a:r>
            <a:endParaRPr lang="en-US" sz="1600" dirty="0"/>
          </a:p>
          <a:p>
            <a:r>
              <a:rPr lang="en-US" sz="1600" b="1" dirty="0"/>
              <a:t>3. Initial </a:t>
            </a:r>
            <a:r>
              <a:rPr lang="en-US" sz="1600" b="1" dirty="0" smtClean="0"/>
              <a:t>Implementation of </a:t>
            </a:r>
            <a:r>
              <a:rPr lang="en-US" sz="1600" b="1" dirty="0"/>
              <a:t>marketing and advertising campaign and/or tools.</a:t>
            </a:r>
            <a:endParaRPr lang="en-US" sz="1600" dirty="0"/>
          </a:p>
          <a:p>
            <a:r>
              <a:rPr lang="en-US" sz="1600" dirty="0"/>
              <a:t>Implementation of finalized social and small </a:t>
            </a:r>
            <a:r>
              <a:rPr lang="en-US" sz="1600" dirty="0" smtClean="0"/>
              <a:t>media </a:t>
            </a:r>
            <a:r>
              <a:rPr lang="en-US" sz="1600" dirty="0"/>
              <a:t>marketing campaign.</a:t>
            </a:r>
          </a:p>
          <a:p>
            <a:r>
              <a:rPr lang="en-US" sz="1600" b="1" dirty="0"/>
              <a:t> </a:t>
            </a:r>
            <a:endParaRPr lang="en-US" sz="1600" dirty="0"/>
          </a:p>
          <a:p>
            <a:r>
              <a:rPr lang="en-US" sz="1600" b="1" dirty="0"/>
              <a:t>4. Ongoing Management </a:t>
            </a:r>
            <a:endParaRPr lang="en-US" sz="1600" dirty="0"/>
          </a:p>
          <a:p>
            <a:r>
              <a:rPr lang="en-US" sz="1600" dirty="0"/>
              <a:t>Ongoing </a:t>
            </a:r>
            <a:r>
              <a:rPr lang="en-US" sz="1600" dirty="0" smtClean="0"/>
              <a:t>management of </a:t>
            </a:r>
            <a:r>
              <a:rPr lang="en-US" sz="1600" dirty="0"/>
              <a:t>the social marketing campaign. May extend past initial </a:t>
            </a:r>
          </a:p>
          <a:p>
            <a:r>
              <a:rPr lang="en-US" sz="1600" dirty="0"/>
              <a:t>time frame pending availability of funds and satisfactory performance during </a:t>
            </a:r>
            <a:r>
              <a:rPr lang="en-US" sz="1600" dirty="0" smtClean="0"/>
              <a:t>initial contract.</a:t>
            </a:r>
            <a:endParaRPr lang="en-US" sz="1600" dirty="0"/>
          </a:p>
          <a:p>
            <a:pPr marL="342900" indent="-342900" algn="just">
              <a:buAutoNum type="arabicPeriod"/>
              <a:tabLst>
                <a:tab pos="831215" algn="l"/>
              </a:tabLst>
            </a:pPr>
            <a:endParaRPr lang="en-US" sz="1800" dirty="0">
              <a:effectLst/>
              <a:latin typeface="Times New Roman"/>
              <a:ea typeface="Times New Roman"/>
            </a:endParaRPr>
          </a:p>
        </p:txBody>
      </p:sp>
    </p:spTree>
    <p:extLst>
      <p:ext uri="{BB962C8B-B14F-4D97-AF65-F5344CB8AC3E}">
        <p14:creationId xmlns:p14="http://schemas.microsoft.com/office/powerpoint/2010/main" val="335326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Cover Page</a:t>
            </a:r>
          </a:p>
          <a:p>
            <a:pPr marL="350838" lvl="1" indent="0">
              <a:buNone/>
            </a:pPr>
            <a:r>
              <a:rPr lang="en-US" dirty="0" smtClean="0"/>
              <a:t>This </a:t>
            </a:r>
            <a:r>
              <a:rPr lang="en-US" dirty="0"/>
              <a:t>must include the RFP title, RFP number, complete vendor name and mailing address as shown in Appendix </a:t>
            </a:r>
            <a:r>
              <a:rPr lang="en-US" dirty="0" smtClean="0"/>
              <a:t>5.    </a:t>
            </a:r>
            <a:endParaRPr lang="en-US" dirty="0"/>
          </a:p>
          <a:p>
            <a:pPr marL="342900" lvl="1" indent="-342900">
              <a:spcBef>
                <a:spcPts val="2000"/>
              </a:spcBef>
              <a:buClr>
                <a:schemeClr val="tx1">
                  <a:lumMod val="75000"/>
                  <a:lumOff val="25000"/>
                </a:schemeClr>
              </a:buClr>
            </a:pPr>
            <a:r>
              <a:rPr lang="en-US" dirty="0" smtClean="0"/>
              <a:t>Cover Letter</a:t>
            </a:r>
          </a:p>
          <a:p>
            <a:pPr marL="228600" lvl="2" indent="0">
              <a:spcBef>
                <a:spcPts val="2000"/>
              </a:spcBef>
              <a:buNone/>
            </a:pPr>
            <a:r>
              <a:rPr lang="en-US" b="1" dirty="0" smtClean="0"/>
              <a:t>  Must </a:t>
            </a:r>
            <a:r>
              <a:rPr lang="en-US" b="1" dirty="0"/>
              <a:t>be signed by Agency </a:t>
            </a:r>
            <a:r>
              <a:rPr lang="en-US" b="1" dirty="0" smtClean="0"/>
              <a:t>Head</a:t>
            </a:r>
          </a:p>
          <a:p>
            <a:r>
              <a:rPr lang="en-US" dirty="0" smtClean="0"/>
              <a:t>Table of Contents</a:t>
            </a:r>
          </a:p>
          <a:p>
            <a:r>
              <a:rPr lang="en-US" dirty="0" smtClean="0"/>
              <a:t>Executive Summary</a:t>
            </a:r>
          </a:p>
          <a:p>
            <a:pPr lvl="1"/>
            <a:endParaRPr lang="en-US" dirty="0" smtClean="0"/>
          </a:p>
        </p:txBody>
      </p:sp>
    </p:spTree>
    <p:extLst>
      <p:ext uri="{BB962C8B-B14F-4D97-AF65-F5344CB8AC3E}">
        <p14:creationId xmlns:p14="http://schemas.microsoft.com/office/powerpoint/2010/main" val="35534150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Narrative</a:t>
            </a:r>
            <a:endParaRPr lang="en-US" dirty="0"/>
          </a:p>
        </p:txBody>
      </p:sp>
      <p:sp>
        <p:nvSpPr>
          <p:cNvPr id="3" name="Content Placeholder 2"/>
          <p:cNvSpPr>
            <a:spLocks noGrp="1"/>
          </p:cNvSpPr>
          <p:nvPr>
            <p:ph idx="1"/>
          </p:nvPr>
        </p:nvSpPr>
        <p:spPr>
          <a:xfrm>
            <a:off x="609600" y="2133601"/>
            <a:ext cx="7924800" cy="3931920"/>
          </a:xfrm>
        </p:spPr>
        <p:txBody>
          <a:bodyPr>
            <a:normAutofit/>
          </a:bodyPr>
          <a:lstStyle/>
          <a:p>
            <a:pPr marL="457200" indent="-457200">
              <a:buAutoNum type="alphaUcPeriod"/>
            </a:pPr>
            <a:r>
              <a:rPr lang="en-US" sz="2800" dirty="0" smtClean="0"/>
              <a:t>Description of Applicant/Experience/Qualification  </a:t>
            </a:r>
          </a:p>
          <a:p>
            <a:pPr marL="0" indent="0">
              <a:buNone/>
            </a:pPr>
            <a:r>
              <a:rPr lang="en-US" sz="2800" dirty="0" smtClean="0"/>
              <a:t>B. Project Scope</a:t>
            </a:r>
          </a:p>
          <a:p>
            <a:pPr marL="0" indent="0">
              <a:buNone/>
            </a:pPr>
            <a:r>
              <a:rPr lang="en-US" sz="2800" dirty="0" smtClean="0"/>
              <a:t>C. Problem/Need</a:t>
            </a:r>
          </a:p>
          <a:p>
            <a:pPr marL="0" indent="0">
              <a:buNone/>
            </a:pPr>
            <a:endParaRPr lang="en-US" dirty="0" smtClean="0"/>
          </a:p>
        </p:txBody>
      </p:sp>
    </p:spTree>
    <p:extLst>
      <p:ext uri="{BB962C8B-B14F-4D97-AF65-F5344CB8AC3E}">
        <p14:creationId xmlns:p14="http://schemas.microsoft.com/office/powerpoint/2010/main" val="1285081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Problem/Need</a:t>
            </a:r>
            <a:endParaRPr lang="en-US" dirty="0"/>
          </a:p>
        </p:txBody>
      </p:sp>
      <p:sp>
        <p:nvSpPr>
          <p:cNvPr id="3" name="Content Placeholder 2"/>
          <p:cNvSpPr>
            <a:spLocks noGrp="1"/>
          </p:cNvSpPr>
          <p:nvPr>
            <p:ph idx="1"/>
          </p:nvPr>
        </p:nvSpPr>
        <p:spPr/>
        <p:txBody>
          <a:bodyPr>
            <a:normAutofit/>
          </a:bodyPr>
          <a:lstStyle/>
          <a:p>
            <a:r>
              <a:rPr lang="en-US" dirty="0" smtClean="0"/>
              <a:t>Describe the local health status concerns that will be addressed by the program</a:t>
            </a:r>
          </a:p>
          <a:p>
            <a:r>
              <a:rPr lang="en-US" dirty="0" smtClean="0"/>
              <a:t>Explicitly describe segment of target population who experience a disproportionate burden for the health concern or issue</a:t>
            </a:r>
          </a:p>
          <a:p>
            <a:endParaRPr lang="en-US" dirty="0" smtClean="0"/>
          </a:p>
          <a:p>
            <a:pPr lvl="1"/>
            <a:endParaRPr lang="en-US" dirty="0"/>
          </a:p>
        </p:txBody>
      </p:sp>
    </p:spTree>
    <p:extLst>
      <p:ext uri="{BB962C8B-B14F-4D97-AF65-F5344CB8AC3E}">
        <p14:creationId xmlns:p14="http://schemas.microsoft.com/office/powerpoint/2010/main" val="39047711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900112" y="1828800"/>
            <a:ext cx="7345363" cy="4236721"/>
          </a:xfrm>
        </p:spPr>
        <p:txBody>
          <a:bodyPr>
            <a:normAutofit fontScale="32500" lnSpcReduction="20000"/>
          </a:bodyPr>
          <a:lstStyle/>
          <a:p>
            <a:pPr marL="0" indent="0">
              <a:buNone/>
            </a:pPr>
            <a:r>
              <a:rPr lang="en-US" sz="7200" b="1" dirty="0" smtClean="0"/>
              <a:t>A. Methodology Description</a:t>
            </a:r>
          </a:p>
          <a:p>
            <a:r>
              <a:rPr lang="en-US" sz="7200" dirty="0" smtClean="0"/>
              <a:t>Describe </a:t>
            </a:r>
            <a:r>
              <a:rPr lang="en-US" sz="7200" dirty="0"/>
              <a:t>how you will carry out activities/strategies as identified in Appendix 1</a:t>
            </a:r>
            <a:r>
              <a:rPr lang="en-US" sz="7200" dirty="0" smtClean="0"/>
              <a:t>.</a:t>
            </a:r>
            <a:endParaRPr lang="en-US" sz="7200" dirty="0"/>
          </a:p>
          <a:p>
            <a:r>
              <a:rPr lang="en-US" sz="7200" dirty="0"/>
              <a:t>Please describe additional activities to support success of strategy implementation</a:t>
            </a:r>
            <a:r>
              <a:rPr lang="en-US" sz="7200" dirty="0" smtClean="0"/>
              <a:t>.</a:t>
            </a:r>
            <a:endParaRPr lang="en-US" sz="7200" dirty="0"/>
          </a:p>
          <a:p>
            <a:pPr marL="0" indent="0">
              <a:buNone/>
            </a:pPr>
            <a:r>
              <a:rPr lang="en-US" sz="7200" b="1" dirty="0"/>
              <a:t>B. Evaluation </a:t>
            </a:r>
            <a:r>
              <a:rPr lang="en-US" sz="7200" b="1" dirty="0" smtClean="0"/>
              <a:t>Plan</a:t>
            </a:r>
            <a:endParaRPr lang="en-US" sz="7200" dirty="0"/>
          </a:p>
          <a:p>
            <a:r>
              <a:rPr lang="en-US" sz="7200" dirty="0"/>
              <a:t>Describe how you will assess the progress of the campaign while it is underway.</a:t>
            </a:r>
          </a:p>
          <a:p>
            <a:endParaRPr lang="en-US" dirty="0"/>
          </a:p>
        </p:txBody>
      </p:sp>
    </p:spTree>
    <p:extLst>
      <p:ext uri="{BB962C8B-B14F-4D97-AF65-F5344CB8AC3E}">
        <p14:creationId xmlns:p14="http://schemas.microsoft.com/office/powerpoint/2010/main" val="474184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US" dirty="0"/>
          </a:p>
        </p:txBody>
      </p:sp>
      <p:sp>
        <p:nvSpPr>
          <p:cNvPr id="3" name="Content Placeholder 2"/>
          <p:cNvSpPr>
            <a:spLocks noGrp="1"/>
          </p:cNvSpPr>
          <p:nvPr>
            <p:ph idx="1"/>
          </p:nvPr>
        </p:nvSpPr>
        <p:spPr/>
        <p:txBody>
          <a:bodyPr>
            <a:normAutofit fontScale="92500"/>
          </a:bodyPr>
          <a:lstStyle/>
          <a:p>
            <a:r>
              <a:rPr lang="en-US" dirty="0" smtClean="0"/>
              <a:t>Describe methods used in managing project</a:t>
            </a:r>
          </a:p>
          <a:p>
            <a:r>
              <a:rPr lang="en-US" dirty="0" smtClean="0">
                <a:solidFill>
                  <a:schemeClr val="tx1"/>
                </a:solidFill>
              </a:rPr>
              <a:t>Include </a:t>
            </a:r>
            <a:r>
              <a:rPr lang="en-US" dirty="0">
                <a:solidFill>
                  <a:schemeClr val="tx1"/>
                </a:solidFill>
              </a:rPr>
              <a:t>details of the methods used in controlling project activities</a:t>
            </a:r>
            <a:r>
              <a:rPr lang="en-US" dirty="0" smtClean="0">
                <a:solidFill>
                  <a:schemeClr val="tx1"/>
                </a:solidFill>
              </a:rPr>
              <a:t>.</a:t>
            </a:r>
            <a:endParaRPr lang="en-US" dirty="0" smtClean="0"/>
          </a:p>
          <a:p>
            <a:r>
              <a:rPr lang="en-US" dirty="0" smtClean="0">
                <a:solidFill>
                  <a:schemeClr val="tx1"/>
                </a:solidFill>
              </a:rPr>
              <a:t>Describe </a:t>
            </a:r>
            <a:r>
              <a:rPr lang="en-US" dirty="0">
                <a:solidFill>
                  <a:schemeClr val="tx1"/>
                </a:solidFill>
              </a:rPr>
              <a:t>your methodology for reporting project status including details of written and oral </a:t>
            </a:r>
            <a:r>
              <a:rPr lang="en-US" dirty="0" smtClean="0">
                <a:solidFill>
                  <a:schemeClr val="tx1"/>
                </a:solidFill>
              </a:rPr>
              <a:t>progress</a:t>
            </a:r>
            <a:r>
              <a:rPr lang="en-US" dirty="0">
                <a:solidFill>
                  <a:schemeClr val="tx1"/>
                </a:solidFill>
              </a:rPr>
              <a:t> </a:t>
            </a:r>
            <a:endParaRPr lang="en-US" dirty="0" smtClean="0">
              <a:solidFill>
                <a:schemeClr val="tx1"/>
              </a:solidFill>
            </a:endParaRPr>
          </a:p>
          <a:p>
            <a:r>
              <a:rPr lang="en-US" dirty="0" smtClean="0">
                <a:solidFill>
                  <a:schemeClr val="tx1"/>
                </a:solidFill>
              </a:rPr>
              <a:t>Describe methods for appropriate record keeping, reporting, invoicing and well maintained data</a:t>
            </a:r>
          </a:p>
          <a:p>
            <a:r>
              <a:rPr lang="en-US" dirty="0" smtClean="0">
                <a:solidFill>
                  <a:schemeClr val="tx1"/>
                </a:solidFill>
              </a:rPr>
              <a:t>Describe how you will interface with Agency staff</a:t>
            </a:r>
          </a:p>
          <a:p>
            <a:endParaRPr lang="en-US" dirty="0" smtClean="0"/>
          </a:p>
          <a:p>
            <a:pPr marL="0" indent="0">
              <a:buNone/>
            </a:pPr>
            <a:endParaRPr lang="en-US" dirty="0"/>
          </a:p>
        </p:txBody>
      </p:sp>
    </p:spTree>
    <p:extLst>
      <p:ext uri="{BB962C8B-B14F-4D97-AF65-F5344CB8AC3E}">
        <p14:creationId xmlns:p14="http://schemas.microsoft.com/office/powerpoint/2010/main" val="1345086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Pricing</a:t>
            </a:r>
            <a:endParaRPr lang="en-US" dirty="0"/>
          </a:p>
        </p:txBody>
      </p:sp>
      <p:sp>
        <p:nvSpPr>
          <p:cNvPr id="3" name="Content Placeholder 2"/>
          <p:cNvSpPr>
            <a:spLocks noGrp="1"/>
          </p:cNvSpPr>
          <p:nvPr>
            <p:ph idx="1"/>
          </p:nvPr>
        </p:nvSpPr>
        <p:spPr>
          <a:xfrm>
            <a:off x="457200" y="1752600"/>
            <a:ext cx="8229600" cy="4571999"/>
          </a:xfrm>
        </p:spPr>
        <p:txBody>
          <a:bodyPr>
            <a:normAutofit fontScale="85000" lnSpcReduction="20000"/>
          </a:bodyPr>
          <a:lstStyle/>
          <a:p>
            <a:r>
              <a:rPr lang="en-US" sz="4000" b="1" dirty="0"/>
              <a:t>Cost </a:t>
            </a:r>
            <a:r>
              <a:rPr lang="en-US" sz="4000" b="1" dirty="0" smtClean="0"/>
              <a:t>Proposal</a:t>
            </a:r>
            <a:endParaRPr lang="en-US" sz="3300" dirty="0"/>
          </a:p>
          <a:p>
            <a:r>
              <a:rPr lang="en-US" sz="2600" dirty="0"/>
              <a:t>Estimated proposal prices are not acceptable</a:t>
            </a:r>
            <a:r>
              <a:rPr lang="en-US" sz="2600" dirty="0" smtClean="0"/>
              <a:t>.</a:t>
            </a:r>
            <a:endParaRPr lang="en-US" sz="2600" dirty="0"/>
          </a:p>
          <a:p>
            <a:r>
              <a:rPr lang="en-US" sz="2600" dirty="0"/>
              <a:t>In order for offers to be considered responsive, the vendor’s representative authorized to make contractual obligations must sign the pricing document</a:t>
            </a:r>
            <a:r>
              <a:rPr lang="en-US" sz="2600" dirty="0" smtClean="0"/>
              <a:t>.</a:t>
            </a:r>
            <a:endParaRPr lang="en-US" sz="2600" dirty="0"/>
          </a:p>
          <a:p>
            <a:r>
              <a:rPr lang="en-US" sz="2600" dirty="0"/>
              <a:t>The pricing document is vendor generated. It should include a detailed break out of costs on an </a:t>
            </a:r>
            <a:r>
              <a:rPr lang="en-US" sz="2600" dirty="0" smtClean="0"/>
              <a:t>annual (monthly) </a:t>
            </a:r>
            <a:r>
              <a:rPr lang="en-US" sz="2600" dirty="0"/>
              <a:t>basis</a:t>
            </a:r>
            <a:r>
              <a:rPr lang="en-US" sz="2600" dirty="0" smtClean="0"/>
              <a:t>.</a:t>
            </a:r>
            <a:r>
              <a:rPr lang="en-US" sz="2600" dirty="0"/>
              <a:t> </a:t>
            </a:r>
          </a:p>
          <a:p>
            <a:pPr lvl="0"/>
            <a:r>
              <a:rPr lang="en-US" sz="2600" dirty="0"/>
              <a:t>The total amount available for this project is</a:t>
            </a:r>
            <a:r>
              <a:rPr lang="en-US" sz="2600" b="1" dirty="0"/>
              <a:t> </a:t>
            </a:r>
            <a:r>
              <a:rPr lang="en-US" sz="2600" dirty="0"/>
              <a:t>for 6 months, January 1, 2017 through June </a:t>
            </a:r>
            <a:r>
              <a:rPr lang="en-US" sz="2600" dirty="0" smtClean="0"/>
              <a:t>30, </a:t>
            </a:r>
            <a:r>
              <a:rPr lang="en-US" sz="2600" dirty="0"/>
              <a:t>2017.</a:t>
            </a:r>
          </a:p>
          <a:p>
            <a:pPr lvl="0"/>
            <a:r>
              <a:rPr lang="en-US" sz="2600" dirty="0"/>
              <a:t>This project is grant funded and has a fixed budget of </a:t>
            </a:r>
            <a:r>
              <a:rPr lang="en-US" sz="2600" b="1" dirty="0"/>
              <a:t>$65,041.40.</a:t>
            </a:r>
            <a:endParaRPr lang="en-US" sz="2600" dirty="0"/>
          </a:p>
          <a:p>
            <a:endParaRPr lang="en-US" dirty="0"/>
          </a:p>
        </p:txBody>
      </p:sp>
    </p:spTree>
    <p:extLst>
      <p:ext uri="{BB962C8B-B14F-4D97-AF65-F5344CB8AC3E}">
        <p14:creationId xmlns:p14="http://schemas.microsoft.com/office/powerpoint/2010/main" val="20113264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Additional Documentation</a:t>
            </a:r>
            <a:endParaRPr lang="en-US" sz="3600" dirty="0"/>
          </a:p>
        </p:txBody>
      </p:sp>
      <p:sp>
        <p:nvSpPr>
          <p:cNvPr id="3" name="Content Placeholder 2"/>
          <p:cNvSpPr>
            <a:spLocks noGrp="1"/>
          </p:cNvSpPr>
          <p:nvPr>
            <p:ph idx="1"/>
          </p:nvPr>
        </p:nvSpPr>
        <p:spPr/>
        <p:txBody>
          <a:bodyPr>
            <a:normAutofit/>
          </a:bodyPr>
          <a:lstStyle/>
          <a:p>
            <a:pPr lvl="0"/>
            <a:r>
              <a:rPr lang="en-US" b="1" dirty="0"/>
              <a:t>Vendor </a:t>
            </a:r>
            <a:r>
              <a:rPr lang="en-US" b="1" dirty="0" smtClean="0"/>
              <a:t>References/Qualifications</a:t>
            </a:r>
          </a:p>
          <a:p>
            <a:pPr lvl="0"/>
            <a:r>
              <a:rPr lang="en-US" b="1" dirty="0" smtClean="0"/>
              <a:t>Project References</a:t>
            </a:r>
          </a:p>
          <a:p>
            <a:r>
              <a:rPr lang="en-US" b="1" dirty="0"/>
              <a:t>Conflict of </a:t>
            </a:r>
            <a:r>
              <a:rPr lang="en-US" b="1" dirty="0" smtClean="0"/>
              <a:t>Interest Statement</a:t>
            </a:r>
            <a:endParaRPr lang="en-US" dirty="0"/>
          </a:p>
          <a:p>
            <a:pPr marL="0" lvl="0" indent="0">
              <a:buNone/>
            </a:pPr>
            <a:endParaRPr lang="en-US" b="1" dirty="0" smtClean="0"/>
          </a:p>
          <a:p>
            <a:pPr lvl="0"/>
            <a:endParaRPr lang="en-US" dirty="0"/>
          </a:p>
          <a:p>
            <a:endParaRPr lang="en-US" dirty="0"/>
          </a:p>
        </p:txBody>
      </p:sp>
    </p:spTree>
    <p:extLst>
      <p:ext uri="{BB962C8B-B14F-4D97-AF65-F5344CB8AC3E}">
        <p14:creationId xmlns:p14="http://schemas.microsoft.com/office/powerpoint/2010/main" val="24014847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1123950"/>
            <a:ext cx="7342188" cy="1619250"/>
          </a:xfrm>
        </p:spPr>
        <p:txBody>
          <a:bodyPr/>
          <a:lstStyle/>
          <a:p>
            <a:r>
              <a:rPr lang="en-US" dirty="0" smtClean="0"/>
              <a:t>Questions?</a:t>
            </a:r>
            <a:endParaRPr lang="en-US" dirty="0"/>
          </a:p>
        </p:txBody>
      </p:sp>
      <p:sp>
        <p:nvSpPr>
          <p:cNvPr id="5" name="Subtitle 4"/>
          <p:cNvSpPr>
            <a:spLocks noGrp="1"/>
          </p:cNvSpPr>
          <p:nvPr>
            <p:ph type="subTitle" idx="1"/>
          </p:nvPr>
        </p:nvSpPr>
        <p:spPr>
          <a:xfrm>
            <a:off x="996527" y="3048000"/>
            <a:ext cx="7342188" cy="3048000"/>
          </a:xfrm>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1" y="3124200"/>
            <a:ext cx="3439790" cy="295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12092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96200" y="2286000"/>
            <a:ext cx="184666" cy="307777"/>
          </a:xfrm>
          <a:prstGeom prst="rect">
            <a:avLst/>
          </a:prstGeom>
          <a:noFill/>
        </p:spPr>
        <p:txBody>
          <a:bodyPr wrap="none" rtlCol="0">
            <a:spAutoFit/>
          </a:bodyPr>
          <a:lstStyle/>
          <a:p>
            <a:endParaRPr lang="en-US" dirty="0"/>
          </a:p>
        </p:txBody>
      </p:sp>
      <p:pic>
        <p:nvPicPr>
          <p:cNvPr id="2" name="Picture 1" descr="ccbh_i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796" y="1371601"/>
            <a:ext cx="7438004" cy="3961268"/>
          </a:xfrm>
          <a:prstGeom prst="rect">
            <a:avLst/>
          </a:prstGeom>
        </p:spPr>
      </p:pic>
    </p:spTree>
    <p:extLst>
      <p:ext uri="{BB962C8B-B14F-4D97-AF65-F5344CB8AC3E}">
        <p14:creationId xmlns:p14="http://schemas.microsoft.com/office/powerpoint/2010/main" val="267722383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ccb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CBH TITLE SLIDE">
  <a:themeElements>
    <a:clrScheme name="Custom 2">
      <a:dk1>
        <a:sysClr val="windowText" lastClr="000000"/>
      </a:dk1>
      <a:lt1>
        <a:sysClr val="window" lastClr="FFFFFF"/>
      </a:lt1>
      <a:dk2>
        <a:srgbClr val="2D2F2B"/>
      </a:dk2>
      <a:lt2>
        <a:srgbClr val="DEDED7"/>
      </a:lt2>
      <a:accent1>
        <a:srgbClr val="91C0C8"/>
      </a:accent1>
      <a:accent2>
        <a:srgbClr val="135745"/>
      </a:accent2>
      <a:accent3>
        <a:srgbClr val="135745"/>
      </a:accent3>
      <a:accent4>
        <a:srgbClr val="834736"/>
      </a:accent4>
      <a:accent5>
        <a:srgbClr val="11513F"/>
      </a:accent5>
      <a:accent6>
        <a:srgbClr val="91C0C8"/>
      </a:accent6>
      <a:hlink>
        <a:srgbClr val="718876"/>
      </a:hlink>
      <a:folHlink>
        <a:srgbClr val="7F95A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CBH TITLE SLIDE">
  <a:themeElements>
    <a:clrScheme name="Custom 2">
      <a:dk1>
        <a:sysClr val="windowText" lastClr="000000"/>
      </a:dk1>
      <a:lt1>
        <a:sysClr val="window" lastClr="FFFFFF"/>
      </a:lt1>
      <a:dk2>
        <a:srgbClr val="2D2F2B"/>
      </a:dk2>
      <a:lt2>
        <a:srgbClr val="DEDED7"/>
      </a:lt2>
      <a:accent1>
        <a:srgbClr val="91C0C8"/>
      </a:accent1>
      <a:accent2>
        <a:srgbClr val="135745"/>
      </a:accent2>
      <a:accent3>
        <a:srgbClr val="135745"/>
      </a:accent3>
      <a:accent4>
        <a:srgbClr val="834736"/>
      </a:accent4>
      <a:accent5>
        <a:srgbClr val="11513F"/>
      </a:accent5>
      <a:accent6>
        <a:srgbClr val="91C0C8"/>
      </a:accent6>
      <a:hlink>
        <a:srgbClr val="718876"/>
      </a:hlink>
      <a:folHlink>
        <a:srgbClr val="7F95A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3438</TotalTime>
  <Words>2032</Words>
  <Application>Microsoft Office PowerPoint</Application>
  <PresentationFormat>On-screen Show (4:3)</PresentationFormat>
  <Paragraphs>205</Paragraphs>
  <Slides>30</Slides>
  <Notes>30</Notes>
  <HiddenSlides>0</HiddenSlides>
  <MMClips>0</MMClips>
  <ScaleCrop>false</ScaleCrop>
  <HeadingPairs>
    <vt:vector size="4" baseType="variant">
      <vt:variant>
        <vt:lpstr>Theme</vt:lpstr>
      </vt:variant>
      <vt:variant>
        <vt:i4>3</vt:i4>
      </vt:variant>
      <vt:variant>
        <vt:lpstr>Slide Titles</vt:lpstr>
      </vt:variant>
      <vt:variant>
        <vt:i4>30</vt:i4>
      </vt:variant>
    </vt:vector>
  </HeadingPairs>
  <TitlesOfParts>
    <vt:vector size="33" baseType="lpstr">
      <vt:lpstr>ccbh</vt:lpstr>
      <vt:lpstr>1_CCBH TITLE SLIDE</vt:lpstr>
      <vt:lpstr>CCBH TITLE SLIDE</vt:lpstr>
      <vt:lpstr>PowerPoint Presentation</vt:lpstr>
      <vt:lpstr>Overview</vt:lpstr>
      <vt:lpstr>Important Dates</vt:lpstr>
      <vt:lpstr>Proposal Requirements</vt:lpstr>
      <vt:lpstr>Proposal Requirements Continued</vt:lpstr>
      <vt:lpstr>Proposal Requirements Continued</vt:lpstr>
      <vt:lpstr>Background Information</vt:lpstr>
      <vt:lpstr>Breast and Cervical Cancer Project</vt:lpstr>
      <vt:lpstr>Breast and Cervical Cancer Project  Continued</vt:lpstr>
      <vt:lpstr>BCCP Changes</vt:lpstr>
      <vt:lpstr> Mission Statement</vt:lpstr>
      <vt:lpstr>BCCP Project Scope</vt:lpstr>
      <vt:lpstr>Population Based Activities to increase Breast and Cervical Cancer Screening Rates</vt:lpstr>
      <vt:lpstr>Direct Services to Increase Breast and Cervical Screening Rates</vt:lpstr>
      <vt:lpstr>Direct Services to Increase Breast and Cervical Screening Rates  Continued</vt:lpstr>
      <vt:lpstr>Provider Education and Quality Improvement</vt:lpstr>
      <vt:lpstr>Patient Navigation</vt:lpstr>
      <vt:lpstr>Partnerships </vt:lpstr>
      <vt:lpstr>RFP</vt:lpstr>
      <vt:lpstr>Purpose</vt:lpstr>
      <vt:lpstr>Scope of Work</vt:lpstr>
      <vt:lpstr>Introduction</vt:lpstr>
      <vt:lpstr>Project Narrative</vt:lpstr>
      <vt:lpstr>Problem/Need</vt:lpstr>
      <vt:lpstr>Methodology</vt:lpstr>
      <vt:lpstr>Project Management</vt:lpstr>
      <vt:lpstr>Pricing</vt:lpstr>
      <vt:lpstr>Additional Documentation</vt:lpstr>
      <vt:lpstr>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CCBH Powerpoint Presentation Formatting</dc:title>
  <dc:creator>kbrennan</dc:creator>
  <cp:lastModifiedBy>smartboard</cp:lastModifiedBy>
  <cp:revision>233</cp:revision>
  <cp:lastPrinted>2016-09-19T22:30:57Z</cp:lastPrinted>
  <dcterms:modified xsi:type="dcterms:W3CDTF">2016-09-20T14:54:49Z</dcterms:modified>
</cp:coreProperties>
</file>