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3186" y="1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314208-AF52-4FA9-9A6D-946D0DC65845}"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314208-AF52-4FA9-9A6D-946D0DC65845}"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314208-AF52-4FA9-9A6D-946D0DC65845}"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314208-AF52-4FA9-9A6D-946D0DC65845}" type="datetimeFigureOut">
              <a:rPr lang="en-US" smtClean="0"/>
              <a:pPr/>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314208-AF52-4FA9-9A6D-946D0DC65845}" type="datetimeFigureOut">
              <a:rPr lang="en-US" smtClean="0"/>
              <a:pPr/>
              <a:t>7/27/2016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314208-AF52-4FA9-9A6D-946D0DC65845}" type="datetimeFigureOut">
              <a:rPr lang="en-US" smtClean="0"/>
              <a:pPr/>
              <a:t>7/27/2016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314208-AF52-4FA9-9A6D-946D0DC65845}" type="datetimeFigureOut">
              <a:rPr lang="en-US" smtClean="0"/>
              <a:pPr/>
              <a:t>7/27/2016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14208-AF52-4FA9-9A6D-946D0DC65845}" type="datetimeFigureOut">
              <a:rPr lang="en-US" smtClean="0"/>
              <a:pPr/>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14208-AF52-4FA9-9A6D-946D0DC65845}" type="datetimeFigureOut">
              <a:rPr lang="en-US" smtClean="0"/>
              <a:pPr/>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314208-AF52-4FA9-9A6D-946D0DC65845}"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314208-AF52-4FA9-9A6D-946D0DC65845}"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A6F6D-381D-4E2F-B597-4561A4000F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314208-AF52-4FA9-9A6D-946D0DC65845}" type="datetimeFigureOut">
              <a:rPr lang="en-US" smtClean="0"/>
              <a:pPr/>
              <a:t>7/27/2016</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319A6F6D-381D-4E2F-B597-4561A4000F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6200" y="4343400"/>
            <a:ext cx="6705600" cy="4755148"/>
          </a:xfrm>
          <a:prstGeom prst="rect">
            <a:avLst/>
          </a:prstGeom>
          <a:solidFill>
            <a:schemeClr val="bg1">
              <a:alpha val="75000"/>
            </a:schemeClr>
          </a:solidFill>
          <a:ln>
            <a:noFill/>
            <a:prstDash val="solid"/>
          </a:ln>
        </p:spPr>
        <p:txBody>
          <a:bodyPr wrap="square" rtlCol="0">
            <a:spAutoFit/>
          </a:bodyPr>
          <a:lstStyle/>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ORV </a:t>
            </a:r>
            <a:r>
              <a:rPr lang="en-US" sz="1400" b="1" dirty="0">
                <a:latin typeface="Arial Unicode MS" pitchFamily="34" charset="-128"/>
                <a:ea typeface="Arial Unicode MS" pitchFamily="34" charset="-128"/>
                <a:cs typeface="Arial Unicode MS" pitchFamily="34" charset="-128"/>
              </a:rPr>
              <a:t>Baits will be distributed between: </a:t>
            </a:r>
            <a:r>
              <a:rPr lang="en-US" sz="1400" b="1" dirty="0" smtClean="0">
                <a:solidFill>
                  <a:srgbClr val="C00000"/>
                </a:solidFill>
                <a:latin typeface="Arial Unicode MS" pitchFamily="34" charset="-128"/>
                <a:ea typeface="Arial Unicode MS" pitchFamily="34" charset="-128"/>
                <a:cs typeface="Arial Unicode MS" pitchFamily="34" charset="-128"/>
              </a:rPr>
              <a:t>August </a:t>
            </a:r>
            <a:r>
              <a:rPr lang="en-US" sz="1400" b="1" dirty="0" smtClean="0">
                <a:solidFill>
                  <a:srgbClr val="C00000"/>
                </a:solidFill>
                <a:latin typeface="Arial Unicode MS" pitchFamily="34" charset="-128"/>
                <a:ea typeface="Arial Unicode MS" pitchFamily="34" charset="-128"/>
                <a:cs typeface="Arial Unicode MS" pitchFamily="34" charset="-128"/>
              </a:rPr>
              <a:t>22- </a:t>
            </a:r>
            <a:r>
              <a:rPr lang="en-US" sz="1400" b="1" dirty="0" smtClean="0">
                <a:solidFill>
                  <a:srgbClr val="C00000"/>
                </a:solidFill>
                <a:latin typeface="Arial Unicode MS" pitchFamily="34" charset="-128"/>
                <a:ea typeface="Arial Unicode MS" pitchFamily="34" charset="-128"/>
                <a:cs typeface="Arial Unicode MS" pitchFamily="34" charset="-128"/>
              </a:rPr>
              <a:t>September 11, </a:t>
            </a:r>
            <a:r>
              <a:rPr lang="en-US" sz="1400" b="1" dirty="0" smtClean="0">
                <a:solidFill>
                  <a:srgbClr val="C00000"/>
                </a:solidFill>
                <a:latin typeface="Arial Unicode MS" pitchFamily="34" charset="-128"/>
                <a:ea typeface="Arial Unicode MS" pitchFamily="34" charset="-128"/>
                <a:cs typeface="Arial Unicode MS" pitchFamily="34" charset="-128"/>
              </a:rPr>
              <a:t>2016</a:t>
            </a:r>
            <a:endParaRPr lang="en-US" sz="1400" b="1" dirty="0">
              <a:solidFill>
                <a:srgbClr val="C00000"/>
              </a:solidFill>
              <a:latin typeface="Arial Unicode MS" pitchFamily="34" charset="-128"/>
              <a:ea typeface="Arial Unicode MS" pitchFamily="34" charset="-128"/>
              <a:cs typeface="Arial Unicode MS" pitchFamily="34" charset="-128"/>
            </a:endParaRPr>
          </a:p>
          <a:p>
            <a:r>
              <a:rPr lang="en-US" sz="1200" dirty="0">
                <a:latin typeface="Arial Unicode MS" pitchFamily="34" charset="-128"/>
                <a:ea typeface="Arial Unicode MS" pitchFamily="34" charset="-128"/>
                <a:cs typeface="Arial Unicode MS" pitchFamily="34" charset="-128"/>
              </a:rPr>
              <a:t> </a:t>
            </a:r>
          </a:p>
          <a:p>
            <a:r>
              <a:rPr lang="en-US" sz="1400" b="1" u="sng" dirty="0">
                <a:latin typeface="Arial Unicode MS" pitchFamily="34" charset="-128"/>
                <a:ea typeface="Arial Unicode MS" pitchFamily="34" charset="-128"/>
                <a:cs typeface="Arial Unicode MS" pitchFamily="34" charset="-128"/>
              </a:rPr>
              <a:t>What if I find rabies baits?</a:t>
            </a:r>
          </a:p>
          <a:p>
            <a:pPr>
              <a:buFont typeface="Arial" pitchFamily="34" charset="0"/>
              <a:buChar char="•"/>
            </a:pPr>
            <a:r>
              <a:rPr lang="en-US" sz="1150" b="1" dirty="0">
                <a:latin typeface="Arial Unicode MS" pitchFamily="34" charset="-128"/>
                <a:ea typeface="Arial Unicode MS" pitchFamily="34" charset="-128"/>
                <a:cs typeface="Arial Unicode MS" pitchFamily="34" charset="-128"/>
              </a:rPr>
              <a:t>If you find ORV baits, leave them alone, unless they are where children or pets play.  To move ORV baits safely, you should:</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Wear gloves or use a paper towel or plastic bag when picking up the baits.</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Toss intact baits into a wooded area or other raccoon habitat.</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Bag and dispose of any damaged baits in the trash.</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Take precautions by practicing proper hygiene – wash with soap and water any skin or wounds that may have come into contact with ORV baits, especially if the bait was damaged.</a:t>
            </a:r>
          </a:p>
          <a:p>
            <a:r>
              <a:rPr lang="en-US" sz="1200" dirty="0">
                <a:latin typeface="Arial Unicode MS" pitchFamily="34" charset="-128"/>
                <a:ea typeface="Arial Unicode MS" pitchFamily="34" charset="-128"/>
                <a:cs typeface="Arial Unicode MS" pitchFamily="34" charset="-128"/>
              </a:rPr>
              <a:t> </a:t>
            </a:r>
          </a:p>
          <a:p>
            <a:r>
              <a:rPr lang="en-US" sz="1400" b="1" u="sng" dirty="0">
                <a:latin typeface="Arial Unicode MS" pitchFamily="34" charset="-128"/>
                <a:ea typeface="Arial Unicode MS" pitchFamily="34" charset="-128"/>
                <a:cs typeface="Arial Unicode MS" pitchFamily="34" charset="-128"/>
              </a:rPr>
              <a:t>What if my pet eats the bait?</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Don’t panic!  A few baits are not harmful, </a:t>
            </a:r>
            <a:r>
              <a:rPr lang="en-US" sz="1150" b="1" dirty="0" smtClean="0">
                <a:latin typeface="Arial Unicode MS" pitchFamily="34" charset="-128"/>
                <a:ea typeface="Arial Unicode MS" pitchFamily="34" charset="-128"/>
                <a:cs typeface="Arial Unicode MS" pitchFamily="34" charset="-128"/>
              </a:rPr>
              <a:t>but </a:t>
            </a:r>
            <a:r>
              <a:rPr lang="en-US" sz="1150" b="1" dirty="0">
                <a:latin typeface="Arial Unicode MS" pitchFamily="34" charset="-128"/>
                <a:ea typeface="Arial Unicode MS" pitchFamily="34" charset="-128"/>
                <a:cs typeface="Arial Unicode MS" pitchFamily="34" charset="-128"/>
              </a:rPr>
              <a:t>eating a large number may cause an upset stomach.</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Do not risk getting bitten or being exposed to the vaccine by taking a bait away from your pet.</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Check the area for more baits and relocate any remaining baits to a wooded area.</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If your pet eats a bait, avoid your pet’s saliva for 24 hours, and wash skin or wounds that may have been licked.</a:t>
            </a:r>
          </a:p>
          <a:p>
            <a:r>
              <a:rPr lang="en-US" sz="1150" dirty="0">
                <a:latin typeface="Arial Unicode MS" pitchFamily="34" charset="-128"/>
                <a:ea typeface="Arial Unicode MS" pitchFamily="34" charset="-128"/>
                <a:cs typeface="Arial Unicode MS" pitchFamily="34" charset="-128"/>
              </a:rPr>
              <a:t> </a:t>
            </a:r>
          </a:p>
          <a:p>
            <a:r>
              <a:rPr lang="en-US" sz="1400" b="1" u="sng" dirty="0">
                <a:latin typeface="Arial Unicode MS" pitchFamily="34" charset="-128"/>
                <a:ea typeface="Arial Unicode MS" pitchFamily="34" charset="-128"/>
                <a:cs typeface="Arial Unicode MS" pitchFamily="34" charset="-128"/>
              </a:rPr>
              <a:t>Questions about ORV or bait you have found?</a:t>
            </a:r>
          </a:p>
          <a:p>
            <a:pPr lvl="0">
              <a:buFont typeface="Arial" pitchFamily="34" charset="0"/>
              <a:buChar char="•"/>
            </a:pPr>
            <a:r>
              <a:rPr lang="en-US" sz="1150" b="1" dirty="0">
                <a:latin typeface="Arial Unicode MS" pitchFamily="34" charset="-128"/>
                <a:ea typeface="Arial Unicode MS" pitchFamily="34" charset="-128"/>
                <a:cs typeface="Arial Unicode MS" pitchFamily="34" charset="-128"/>
              </a:rPr>
              <a:t>Call the Rabies Information Line at </a:t>
            </a:r>
            <a:r>
              <a:rPr lang="en-US" sz="1150" b="1" dirty="0" smtClean="0">
                <a:latin typeface="Arial Unicode MS" pitchFamily="34" charset="-128"/>
                <a:ea typeface="Arial Unicode MS" pitchFamily="34" charset="-128"/>
                <a:cs typeface="Arial Unicode MS" pitchFamily="34" charset="-128"/>
              </a:rPr>
              <a:t> </a:t>
            </a:r>
            <a:r>
              <a:rPr lang="en-US" sz="1600" b="1" dirty="0" smtClean="0">
                <a:solidFill>
                  <a:srgbClr val="C00000"/>
                </a:solidFill>
                <a:latin typeface="Arial Unicode MS" pitchFamily="34" charset="-128"/>
                <a:ea typeface="Arial Unicode MS" pitchFamily="34" charset="-128"/>
                <a:cs typeface="Arial Unicode MS" pitchFamily="34" charset="-128"/>
              </a:rPr>
              <a:t>614-752-1029</a:t>
            </a:r>
            <a:r>
              <a:rPr lang="en-US" sz="1400" b="1" dirty="0" smtClean="0">
                <a:latin typeface="Arial Unicode MS" pitchFamily="34" charset="-128"/>
                <a:ea typeface="Arial Unicode MS" pitchFamily="34" charset="-128"/>
                <a:cs typeface="Arial Unicode MS" pitchFamily="34" charset="-128"/>
              </a:rPr>
              <a:t>. </a:t>
            </a:r>
          </a:p>
          <a:p>
            <a:pPr lvl="0">
              <a:buFont typeface="Arial" pitchFamily="34" charset="0"/>
              <a:buChar char="•"/>
            </a:pPr>
            <a:r>
              <a:rPr lang="en-US" sz="1150" b="1" dirty="0" smtClean="0">
                <a:latin typeface="Arial Unicode MS" pitchFamily="34" charset="-128"/>
                <a:ea typeface="Arial Unicode MS" pitchFamily="34" charset="-128"/>
                <a:cs typeface="Arial Unicode MS" pitchFamily="34" charset="-128"/>
              </a:rPr>
              <a:t>Call </a:t>
            </a:r>
            <a:r>
              <a:rPr lang="en-US" sz="1150" b="1" dirty="0">
                <a:latin typeface="Arial Unicode MS" pitchFamily="34" charset="-128"/>
                <a:ea typeface="Arial Unicode MS" pitchFamily="34" charset="-128"/>
                <a:cs typeface="Arial Unicode MS" pitchFamily="34" charset="-128"/>
              </a:rPr>
              <a:t>your local health department at:  </a:t>
            </a:r>
            <a:endParaRPr lang="en-US" sz="1150" b="1" dirty="0" smtClean="0">
              <a:latin typeface="Arial Unicode MS" pitchFamily="34" charset="-128"/>
              <a:ea typeface="Arial Unicode MS" pitchFamily="34" charset="-128"/>
              <a:cs typeface="Arial Unicode MS" pitchFamily="34" charset="-128"/>
            </a:endParaRPr>
          </a:p>
          <a:p>
            <a:pPr lvl="0"/>
            <a:endParaRPr lang="en-US" sz="1100" dirty="0">
              <a:latin typeface="Arial Unicode MS" pitchFamily="34" charset="-128"/>
              <a:ea typeface="Arial Unicode MS" pitchFamily="34" charset="-128"/>
              <a:cs typeface="Arial Unicode MS" pitchFamily="34" charset="-128"/>
            </a:endParaRPr>
          </a:p>
          <a:p>
            <a:pPr lvl="0"/>
            <a:r>
              <a:rPr lang="en-US" sz="1100" dirty="0" smtClean="0">
                <a:latin typeface="Arial Unicode MS" pitchFamily="34" charset="-128"/>
                <a:ea typeface="Arial Unicode MS" pitchFamily="34" charset="-128"/>
                <a:cs typeface="Arial Unicode MS" pitchFamily="34" charset="-128"/>
              </a:rPr>
              <a:t>      </a:t>
            </a:r>
            <a:endParaRPr lang="en-US" sz="1100" dirty="0">
              <a:latin typeface="Arial Unicode MS" pitchFamily="34" charset="-128"/>
              <a:ea typeface="Arial Unicode MS" pitchFamily="34" charset="-128"/>
              <a:cs typeface="Arial Unicode MS" pitchFamily="34" charset="-128"/>
            </a:endParaRPr>
          </a:p>
          <a:p>
            <a:endParaRPr lang="en-US" sz="1200" dirty="0"/>
          </a:p>
        </p:txBody>
      </p:sp>
      <p:sp>
        <p:nvSpPr>
          <p:cNvPr id="11266" name="Text Box 2"/>
          <p:cNvSpPr txBox="1">
            <a:spLocks noChangeArrowheads="1"/>
          </p:cNvSpPr>
          <p:nvPr/>
        </p:nvSpPr>
        <p:spPr bwMode="auto">
          <a:xfrm>
            <a:off x="0" y="-66675"/>
            <a:ext cx="6858000" cy="1285875"/>
          </a:xfrm>
          <a:prstGeom prst="rect">
            <a:avLst/>
          </a:prstGeom>
          <a:solidFill>
            <a:srgbClr val="4E6128"/>
          </a:solidFill>
          <a:ln w="28575">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6000" b="1" i="0" u="none" strike="noStrike" cap="none" normalizeH="0" baseline="0" smtClean="0">
              <a:ln>
                <a:noFill/>
              </a:ln>
              <a:solidFill>
                <a:srgbClr val="FFFFFF"/>
              </a:solidFill>
              <a:effectLst/>
              <a:latin typeface="Arial Rounded MT Bold"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1265" name="Rectangle 1"/>
          <p:cNvSpPr>
            <a:spLocks noChangeArrowheads="1"/>
          </p:cNvSpPr>
          <p:nvPr/>
        </p:nvSpPr>
        <p:spPr bwMode="auto">
          <a:xfrm>
            <a:off x="0" y="152400"/>
            <a:ext cx="6858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0" b="1" i="0" u="none" strike="noStrike" cap="none" normalizeH="0" baseline="0" dirty="0" smtClean="0">
                <a:ln>
                  <a:noFill/>
                </a:ln>
                <a:solidFill>
                  <a:srgbClr val="FFFFFF"/>
                </a:solidFill>
                <a:effectLst/>
                <a:latin typeface="Arial Black" pitchFamily="34" charset="0"/>
                <a:ea typeface="Times New Roman" pitchFamily="18" charset="0"/>
                <a:cs typeface="Arial" pitchFamily="34" charset="0"/>
              </a:rPr>
              <a:t>NOTICE</a:t>
            </a:r>
            <a:endParaRPr kumimoji="0" lang="en-US" sz="1800" b="0" i="0" u="none" strike="noStrike" cap="none" normalizeH="0" baseline="0" dirty="0" smtClean="0">
              <a:ln>
                <a:noFill/>
              </a:ln>
              <a:solidFill>
                <a:schemeClr val="tx1"/>
              </a:solidFill>
              <a:effectLst/>
              <a:latin typeface="Arial" pitchFamily="34" charset="0"/>
            </a:endParaRPr>
          </a:p>
        </p:txBody>
      </p:sp>
      <p:sp>
        <p:nvSpPr>
          <p:cNvPr id="11267" name="Text Box 3"/>
          <p:cNvSpPr txBox="1">
            <a:spLocks noChangeArrowheads="1"/>
          </p:cNvSpPr>
          <p:nvPr/>
        </p:nvSpPr>
        <p:spPr bwMode="auto">
          <a:xfrm>
            <a:off x="228600" y="762000"/>
            <a:ext cx="6496050" cy="45720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1" i="0" u="none" strike="noStrike" cap="none" normalizeH="0" baseline="0" dirty="0" smtClean="0">
                <a:ln>
                  <a:noFill/>
                </a:ln>
                <a:solidFill>
                  <a:srgbClr val="FFFFFF"/>
                </a:solidFill>
                <a:effectLst/>
                <a:latin typeface="Arial Black" pitchFamily="34" charset="0"/>
              </a:rPr>
              <a:t>ORAL </a:t>
            </a:r>
            <a:r>
              <a:rPr kumimoji="0" lang="en-US" sz="2400" b="1" i="0" u="none" strike="noStrike" cap="none" normalizeH="0" baseline="0" dirty="0" smtClean="0">
                <a:ln>
                  <a:noFill/>
                </a:ln>
                <a:solidFill>
                  <a:srgbClr val="C00000"/>
                </a:solidFill>
                <a:effectLst/>
                <a:latin typeface="Arial Black" pitchFamily="34" charset="0"/>
              </a:rPr>
              <a:t>RABIES</a:t>
            </a:r>
            <a:r>
              <a:rPr kumimoji="0" lang="en-US" sz="2400" b="1" i="0" u="none" strike="noStrike" cap="none" normalizeH="0" baseline="0" dirty="0" smtClean="0">
                <a:ln>
                  <a:noFill/>
                </a:ln>
                <a:solidFill>
                  <a:srgbClr val="FFFFFF"/>
                </a:solidFill>
                <a:effectLst/>
                <a:latin typeface="Arial Black" pitchFamily="34" charset="0"/>
              </a:rPr>
              <a:t> VACCINATION AREA</a:t>
            </a:r>
            <a:endParaRPr kumimoji="0" lang="en-US" sz="1800" b="0" i="0" u="none" strike="noStrike" cap="none" normalizeH="0" baseline="0" dirty="0" smtClean="0">
              <a:ln>
                <a:noFill/>
              </a:ln>
              <a:solidFill>
                <a:schemeClr val="tx1"/>
              </a:solidFill>
              <a:effectLst/>
              <a:latin typeface="Arial" pitchFamily="34" charset="0"/>
            </a:endParaRPr>
          </a:p>
        </p:txBody>
      </p:sp>
      <p:sp>
        <p:nvSpPr>
          <p:cNvPr id="8" name="TextBox 7"/>
          <p:cNvSpPr txBox="1"/>
          <p:nvPr/>
        </p:nvSpPr>
        <p:spPr>
          <a:xfrm>
            <a:off x="152400" y="1295400"/>
            <a:ext cx="6705600" cy="1477328"/>
          </a:xfrm>
          <a:prstGeom prst="rect">
            <a:avLst/>
          </a:prstGeom>
          <a:noFill/>
        </p:spPr>
        <p:txBody>
          <a:bodyPr wrap="square" rtlCol="0">
            <a:spAutoFit/>
          </a:bodyPr>
          <a:lstStyle/>
          <a:p>
            <a:r>
              <a:rPr lang="en-US" sz="1200" dirty="0">
                <a:latin typeface="Arial Unicode MS" pitchFamily="34" charset="-128"/>
                <a:ea typeface="Arial Unicode MS" pitchFamily="34" charset="-128"/>
                <a:cs typeface="Arial Unicode MS" pitchFamily="34" charset="-128"/>
              </a:rPr>
              <a:t>The Wildlife Services (WS) program of the U.S. Department of Agriculture’s Animal and Plant Health Inspection Service (APHIS) is working with the Ohio Department of Health to protect people and pets from the threat of rabies in your area.  WS is distributing an oral rabies </a:t>
            </a:r>
            <a:r>
              <a:rPr lang="en-US" sz="1200" dirty="0" smtClean="0">
                <a:latin typeface="Arial Unicode MS" pitchFamily="34" charset="-128"/>
                <a:ea typeface="Arial Unicode MS" pitchFamily="34" charset="-128"/>
                <a:cs typeface="Arial Unicode MS" pitchFamily="34" charset="-128"/>
              </a:rPr>
              <a:t>vaccine </a:t>
            </a:r>
            <a:r>
              <a:rPr lang="en-US" sz="1200" dirty="0">
                <a:latin typeface="Arial Unicode MS" pitchFamily="34" charset="-128"/>
                <a:ea typeface="Arial Unicode MS" pitchFamily="34" charset="-128"/>
                <a:cs typeface="Arial Unicode MS" pitchFamily="34" charset="-128"/>
              </a:rPr>
              <a:t>(ORV) bait to vaccinate raccoons, foxes, and coyotes and help stop further spread of rabies.  ORV baits are about the size of a matchbox and are coated with fishmeal </a:t>
            </a:r>
            <a:r>
              <a:rPr lang="en-US" sz="1200" dirty="0" smtClean="0">
                <a:latin typeface="Arial Unicode MS" pitchFamily="34" charset="-128"/>
                <a:ea typeface="Arial Unicode MS" pitchFamily="34" charset="-128"/>
                <a:cs typeface="Arial Unicode MS" pitchFamily="34" charset="-128"/>
              </a:rPr>
              <a:t>flavoring or a sweet vanilla wax.  </a:t>
            </a:r>
            <a:r>
              <a:rPr lang="en-US" sz="1200" dirty="0">
                <a:latin typeface="Arial Unicode MS" pitchFamily="34" charset="-128"/>
                <a:ea typeface="Arial Unicode MS" pitchFamily="34" charset="-128"/>
                <a:cs typeface="Arial Unicode MS" pitchFamily="34" charset="-128"/>
              </a:rPr>
              <a:t>ORV baits can be distributed by airplane, helicopter, or car.</a:t>
            </a:r>
          </a:p>
          <a:p>
            <a:endParaRPr lang="en-US" dirty="0"/>
          </a:p>
        </p:txBody>
      </p:sp>
      <p:pic>
        <p:nvPicPr>
          <p:cNvPr id="11269" name="Picture 5" descr="100_0191"/>
          <p:cNvPicPr>
            <a:picLocks noChangeAspect="1" noChangeArrowheads="1"/>
          </p:cNvPicPr>
          <p:nvPr/>
        </p:nvPicPr>
        <p:blipFill>
          <a:blip r:embed="rId2" cstate="print"/>
          <a:srcRect l="24411" t="27252" r="14727" b="14965"/>
          <a:stretch>
            <a:fillRect/>
          </a:stretch>
        </p:blipFill>
        <p:spPr bwMode="auto">
          <a:xfrm>
            <a:off x="457200" y="2514599"/>
            <a:ext cx="2559755" cy="18991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DSC_2707.JPG"/>
          <p:cNvPicPr>
            <a:picLocks noChangeAspect="1"/>
          </p:cNvPicPr>
          <p:nvPr/>
        </p:nvPicPr>
        <p:blipFill>
          <a:blip r:embed="rId3" cstate="print"/>
          <a:srcRect l="10062" t="7692" r="14615" b="25077"/>
          <a:stretch>
            <a:fillRect/>
          </a:stretch>
        </p:blipFill>
        <p:spPr>
          <a:xfrm>
            <a:off x="3717758" y="2514600"/>
            <a:ext cx="2683042" cy="1915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124</Words>
  <Application>Microsoft Office PowerPoint</Application>
  <PresentationFormat>On-screen Show (4:3)</PresentationFormat>
  <Paragraphs>24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 Unicode MS</vt:lpstr>
      <vt:lpstr>Arial</vt:lpstr>
      <vt:lpstr>Arial Black</vt:lpstr>
      <vt:lpstr>Arial Rounded MT Bold</vt:lpstr>
      <vt:lpstr>Calibri</vt:lpstr>
      <vt:lpstr>Times New Roman</vt:lpstr>
      <vt:lpstr>Office Theme</vt:lpstr>
      <vt:lpstr>PowerPoint Presentation</vt:lpstr>
    </vt:vector>
  </TitlesOfParts>
  <Company>USDA APHIS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rkirby</dc:creator>
  <cp:lastModifiedBy>Klinger, Frank J. - APHIS</cp:lastModifiedBy>
  <cp:revision>22</cp:revision>
  <dcterms:created xsi:type="dcterms:W3CDTF">2012-07-09T20:27:33Z</dcterms:created>
  <dcterms:modified xsi:type="dcterms:W3CDTF">2016-07-27T19:51:33Z</dcterms:modified>
</cp:coreProperties>
</file>