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256" r:id="rId2"/>
    <p:sldId id="282" r:id="rId3"/>
    <p:sldId id="257" r:id="rId4"/>
    <p:sldId id="258" r:id="rId5"/>
    <p:sldId id="267" r:id="rId6"/>
    <p:sldId id="268" r:id="rId7"/>
    <p:sldId id="276" r:id="rId8"/>
    <p:sldId id="259" r:id="rId9"/>
    <p:sldId id="275" r:id="rId10"/>
    <p:sldId id="260" r:id="rId11"/>
    <p:sldId id="283" r:id="rId12"/>
    <p:sldId id="270" r:id="rId13"/>
    <p:sldId id="261" r:id="rId14"/>
    <p:sldId id="262" r:id="rId15"/>
    <p:sldId id="272" r:id="rId16"/>
    <p:sldId id="271" r:id="rId17"/>
    <p:sldId id="284" r:id="rId18"/>
    <p:sldId id="273" r:id="rId19"/>
    <p:sldId id="263" r:id="rId20"/>
    <p:sldId id="281" r:id="rId21"/>
    <p:sldId id="264" r:id="rId22"/>
    <p:sldId id="280" r:id="rId23"/>
    <p:sldId id="265" r:id="rId24"/>
    <p:sldId id="278" r:id="rId25"/>
    <p:sldId id="277" r:id="rId26"/>
    <p:sldId id="279" r:id="rId27"/>
    <p:sldId id="266" r:id="rId28"/>
    <p:sldId id="274" r:id="rId29"/>
    <p:sldId id="269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71E356-0D16-4A56-ABF2-2966E6BCC0F3}">
          <p14:sldIdLst/>
        </p14:section>
        <p14:section name="Untitled Section" id="{1F0D09FA-CA0E-48F1-BFF1-16F999C2E767}">
          <p14:sldIdLst>
            <p14:sldId id="256"/>
            <p14:sldId id="282"/>
            <p14:sldId id="257"/>
            <p14:sldId id="258"/>
            <p14:sldId id="267"/>
          </p14:sldIdLst>
        </p14:section>
        <p14:section name="Untitled Section" id="{C750947D-A587-4496-9521-14155AAEFADB}">
          <p14:sldIdLst>
            <p14:sldId id="268"/>
            <p14:sldId id="276"/>
          </p14:sldIdLst>
        </p14:section>
        <p14:section name="Untitled Section" id="{646E9B05-7E8C-43DE-9155-A1C1EAD705B5}">
          <p14:sldIdLst>
            <p14:sldId id="259"/>
            <p14:sldId id="275"/>
            <p14:sldId id="260"/>
            <p14:sldId id="283"/>
            <p14:sldId id="270"/>
            <p14:sldId id="261"/>
            <p14:sldId id="262"/>
            <p14:sldId id="272"/>
            <p14:sldId id="271"/>
            <p14:sldId id="284"/>
            <p14:sldId id="273"/>
            <p14:sldId id="263"/>
            <p14:sldId id="281"/>
            <p14:sldId id="264"/>
            <p14:sldId id="280"/>
            <p14:sldId id="265"/>
            <p14:sldId id="278"/>
            <p14:sldId id="277"/>
            <p14:sldId id="279"/>
            <p14:sldId id="266"/>
            <p14:sldId id="274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72" autoAdjust="0"/>
  </p:normalViewPr>
  <p:slideViewPr>
    <p:cSldViewPr>
      <p:cViewPr>
        <p:scale>
          <a:sx n="73" d="100"/>
          <a:sy n="73" d="100"/>
        </p:scale>
        <p:origin x="-34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C11481-B79C-423A-999C-AAAD6EF0169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1BD4BE-8D3C-4CD6-8E20-FBD5DF54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20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556D46-E47A-4C4E-8308-D5ED37C3A98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79834-1AA2-4D1F-9286-A5C8F00E40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56388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/>
              <a:t>Linda Bliss, RN, QDCP</a:t>
            </a:r>
          </a:p>
          <a:p>
            <a:pPr algn="ctr"/>
            <a:r>
              <a:rPr lang="en-US" sz="2800" i="1" dirty="0" smtClean="0"/>
              <a:t>Kemper House</a:t>
            </a:r>
            <a:endParaRPr lang="en-US" sz="2800" i="1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Dementia: “Normal” 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Repetitive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Why do they remember  the questions and not the answer?</a:t>
            </a:r>
          </a:p>
          <a:p>
            <a:r>
              <a:rPr lang="en-US" sz="2800" dirty="0" smtClean="0"/>
              <a:t>They repeat themselves because they have dementia!</a:t>
            </a:r>
          </a:p>
          <a:p>
            <a:r>
              <a:rPr lang="en-US" sz="2800" dirty="0" smtClean="0"/>
              <a:t>They are seeking </a:t>
            </a:r>
            <a:r>
              <a:rPr lang="en-US" sz="2800" u="sng" dirty="0" smtClean="0"/>
              <a:t>reassurance</a:t>
            </a:r>
            <a:r>
              <a:rPr lang="en-US" sz="2800" dirty="0" smtClean="0"/>
              <a:t> rather than seeking information!</a:t>
            </a:r>
          </a:p>
          <a:p>
            <a:r>
              <a:rPr lang="en-US" sz="2800" dirty="0" smtClean="0"/>
              <a:t>Inability to judge time</a:t>
            </a:r>
          </a:p>
          <a:p>
            <a:r>
              <a:rPr lang="en-US" sz="2800" dirty="0" smtClean="0"/>
              <a:t>Separation from loved ones</a:t>
            </a:r>
          </a:p>
          <a:p>
            <a:r>
              <a:rPr lang="en-US" sz="2800" dirty="0" smtClean="0"/>
              <a:t>Inability to store and retrieve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information</a:t>
            </a:r>
          </a:p>
          <a:p>
            <a:endParaRPr lang="en-US" dirty="0"/>
          </a:p>
        </p:txBody>
      </p:sp>
      <p:pic>
        <p:nvPicPr>
          <p:cNvPr id="1026" name="Picture 2" descr="C:\Documents and Settings\lbliss\Local Settings\Temporary Internet Files\Content.IE5\Z3UIGLAZ\MP9003091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86200"/>
            <a:ext cx="3140529" cy="207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Repetitive questions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543800" cy="3276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maybe the 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time </a:t>
            </a:r>
            <a:r>
              <a:rPr lang="en-US" sz="3600" dirty="0"/>
              <a:t>y</a:t>
            </a:r>
            <a:r>
              <a:rPr lang="en-US" sz="3600" dirty="0" smtClean="0"/>
              <a:t>ou are hearing it, but it’s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time they are asking it!</a:t>
            </a:r>
          </a:p>
          <a:p>
            <a:r>
              <a:rPr lang="en-US" sz="3600" dirty="0" smtClean="0"/>
              <a:t>Remember, repetitive questions are “normal”!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197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Boredom</a:t>
            </a:r>
          </a:p>
          <a:p>
            <a:r>
              <a:rPr lang="en-US" sz="2800" dirty="0" smtClean="0"/>
              <a:t>Side effects of medications</a:t>
            </a:r>
          </a:p>
          <a:p>
            <a:r>
              <a:rPr lang="en-US" sz="2800" dirty="0" smtClean="0"/>
              <a:t>It’s a way of reassuring self, ex: rocking back and forth</a:t>
            </a:r>
          </a:p>
          <a:p>
            <a:r>
              <a:rPr lang="en-US" sz="2800" dirty="0" smtClean="0"/>
              <a:t>May be a meaningful task</a:t>
            </a:r>
          </a:p>
          <a:p>
            <a:r>
              <a:rPr lang="en-US" sz="2800" dirty="0" smtClean="0"/>
              <a:t>May be a task associated with</a:t>
            </a:r>
          </a:p>
          <a:p>
            <a:pPr marL="0" indent="0">
              <a:buNone/>
            </a:pPr>
            <a:r>
              <a:rPr lang="en-US" sz="2800" dirty="0" smtClean="0"/>
              <a:t>  a former job or hobby</a:t>
            </a:r>
          </a:p>
          <a:p>
            <a:r>
              <a:rPr lang="en-US" sz="2800" dirty="0" smtClean="0"/>
              <a:t>If it’s not hurting anyone, don’t</a:t>
            </a:r>
          </a:p>
          <a:p>
            <a:pPr marL="0" indent="0">
              <a:buNone/>
            </a:pPr>
            <a:r>
              <a:rPr lang="en-US" sz="2800" dirty="0" smtClean="0"/>
              <a:t>  fix it!</a:t>
            </a:r>
            <a:endParaRPr lang="en-US" sz="2800" dirty="0"/>
          </a:p>
        </p:txBody>
      </p:sp>
      <p:pic>
        <p:nvPicPr>
          <p:cNvPr id="3074" name="Picture 2" descr="C:\Documents and Settings\lbliss\Local Settings\Temporary Internet Files\Content.IE5\PLGCIJOO\MC9002330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124200"/>
            <a:ext cx="3519607" cy="312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Wandering, Exit Seeking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Looking for a loved one</a:t>
            </a:r>
          </a:p>
          <a:p>
            <a:r>
              <a:rPr lang="en-US" sz="2800" dirty="0" smtClean="0"/>
              <a:t>Looking for “home”</a:t>
            </a:r>
          </a:p>
          <a:p>
            <a:r>
              <a:rPr lang="en-US" sz="2800" dirty="0" smtClean="0"/>
              <a:t>They have a need unmet</a:t>
            </a:r>
          </a:p>
          <a:p>
            <a:r>
              <a:rPr lang="en-US" sz="2800" dirty="0" smtClean="0"/>
              <a:t>Looking for the bathroom</a:t>
            </a:r>
          </a:p>
          <a:p>
            <a:r>
              <a:rPr lang="en-US" sz="2800" dirty="0" smtClean="0"/>
              <a:t>Need to get to work</a:t>
            </a:r>
          </a:p>
          <a:p>
            <a:r>
              <a:rPr lang="en-US" sz="2800" dirty="0" smtClean="0"/>
              <a:t>Do not open door if someone is standing there waiting to leave</a:t>
            </a:r>
          </a:p>
          <a:p>
            <a:r>
              <a:rPr lang="en-US" sz="2800" u="sng" dirty="0" smtClean="0"/>
              <a:t>Validate and Redirect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672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Hallucinations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Caused by changes within the brain</a:t>
            </a:r>
          </a:p>
          <a:p>
            <a:r>
              <a:rPr lang="en-US" sz="2800" dirty="0" smtClean="0"/>
              <a:t>Experienced through one of the five senses</a:t>
            </a:r>
          </a:p>
          <a:p>
            <a:r>
              <a:rPr lang="en-US" sz="2800" dirty="0" smtClean="0"/>
              <a:t>Most common are visual or auditory</a:t>
            </a:r>
          </a:p>
          <a:p>
            <a:r>
              <a:rPr lang="en-US" sz="2800" dirty="0" smtClean="0"/>
              <a:t>False perceptions/misinterpretations</a:t>
            </a:r>
          </a:p>
          <a:p>
            <a:r>
              <a:rPr lang="en-US" sz="2800" dirty="0" smtClean="0"/>
              <a:t>They see a rabbit on the couch</a:t>
            </a:r>
          </a:p>
          <a:p>
            <a:r>
              <a:rPr lang="en-US" sz="2800" dirty="0" smtClean="0"/>
              <a:t>They hear a baby crying</a:t>
            </a:r>
          </a:p>
          <a:p>
            <a:r>
              <a:rPr lang="en-US" sz="2800" dirty="0" smtClean="0"/>
              <a:t>They see a stranger in the mirror</a:t>
            </a:r>
            <a:endParaRPr lang="en-US" sz="2800" dirty="0"/>
          </a:p>
        </p:txBody>
      </p:sp>
      <p:pic>
        <p:nvPicPr>
          <p:cNvPr id="1026" name="Picture 2" descr="C:\Documents and Settings\lbliss\Local Settings\Temporary Internet Files\Content.IE5\3XPPWXMS\MC9000910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3" y="3886200"/>
            <a:ext cx="3097794" cy="218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 and Respond to Hallucinations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 this upsetting to the person or for you?</a:t>
            </a:r>
          </a:p>
          <a:p>
            <a:r>
              <a:rPr lang="en-US" sz="2800" dirty="0" smtClean="0"/>
              <a:t>Is it leading them to do something dangerous?</a:t>
            </a:r>
          </a:p>
          <a:p>
            <a:r>
              <a:rPr lang="en-US" sz="2800" dirty="0" smtClean="0"/>
              <a:t>If it doesn’t cause a problem, don’t fix it</a:t>
            </a:r>
          </a:p>
          <a:p>
            <a:r>
              <a:rPr lang="en-US" sz="2800" dirty="0" smtClean="0"/>
              <a:t>Don’t argue about what they see or hear</a:t>
            </a:r>
          </a:p>
          <a:p>
            <a:r>
              <a:rPr lang="en-US" sz="2800" dirty="0" smtClean="0"/>
              <a:t>Reassure and redirect</a:t>
            </a:r>
          </a:p>
          <a:p>
            <a:r>
              <a:rPr lang="en-US" sz="2800" dirty="0" smtClean="0"/>
              <a:t>Walk with them in their world! </a:t>
            </a:r>
            <a:r>
              <a:rPr lang="en-US" sz="2800" u="sng" dirty="0" smtClean="0"/>
              <a:t>Validate!  </a:t>
            </a:r>
            <a:r>
              <a:rPr lang="en-US" sz="2800" dirty="0" smtClean="0"/>
              <a:t>Their reality is not our reality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Something a person believes to be true</a:t>
            </a:r>
          </a:p>
          <a:p>
            <a:r>
              <a:rPr lang="en-US" sz="2800" dirty="0" smtClean="0"/>
              <a:t>False beliefs caused by deterioration of cognitive processes in the brain</a:t>
            </a:r>
          </a:p>
          <a:p>
            <a:r>
              <a:rPr lang="en-US" sz="2800" dirty="0" smtClean="0"/>
              <a:t>Can be influenced by misunderstandings or misinterpretations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i="1" dirty="0" smtClean="0"/>
              <a:t>It’s “normal” for someone with dementia!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791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Delusions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Spouse </a:t>
            </a:r>
            <a:r>
              <a:rPr lang="en-US" sz="2800" dirty="0"/>
              <a:t>is being </a:t>
            </a:r>
            <a:r>
              <a:rPr lang="en-US" sz="2800" dirty="0" smtClean="0"/>
              <a:t>unfaithful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heir </a:t>
            </a:r>
            <a:r>
              <a:rPr lang="en-US" sz="2800" dirty="0"/>
              <a:t>home is not their </a:t>
            </a:r>
            <a:r>
              <a:rPr lang="en-US" sz="2800" dirty="0" smtClean="0"/>
              <a:t>own</a:t>
            </a:r>
          </a:p>
          <a:p>
            <a:r>
              <a:rPr lang="en-US" sz="2800" dirty="0" smtClean="0"/>
              <a:t>Someone </a:t>
            </a:r>
            <a:r>
              <a:rPr lang="en-US" sz="2800" dirty="0"/>
              <a:t>is stealing their </a:t>
            </a:r>
            <a:r>
              <a:rPr lang="en-US" sz="2800" dirty="0" smtClean="0"/>
              <a:t>money</a:t>
            </a:r>
          </a:p>
          <a:p>
            <a:r>
              <a:rPr lang="en-US" sz="2800" dirty="0" smtClean="0"/>
              <a:t>Someone </a:t>
            </a:r>
            <a:r>
              <a:rPr lang="en-US" sz="2800" dirty="0"/>
              <a:t>is trying to harm them or poison </a:t>
            </a:r>
            <a:r>
              <a:rPr lang="en-US" sz="2800" dirty="0" smtClean="0"/>
              <a:t>them</a:t>
            </a:r>
          </a:p>
          <a:p>
            <a:r>
              <a:rPr lang="en-US" sz="2800" dirty="0" smtClean="0"/>
              <a:t>Someone is spying on them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26" name="Picture 2" descr="C:\Users\lbliss\AppData\Local\Microsoft\Windows\Temporary Internet Files\Content.IE5\SJQANFJK\MC900070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09999"/>
            <a:ext cx="2514600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38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Responding to Delusions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Don’t argue or try to convince</a:t>
            </a:r>
          </a:p>
          <a:p>
            <a:r>
              <a:rPr lang="en-US" sz="2800" dirty="0" smtClean="0"/>
              <a:t>Reassure, redirect</a:t>
            </a:r>
          </a:p>
          <a:p>
            <a:r>
              <a:rPr lang="en-US" sz="2800" dirty="0" smtClean="0"/>
              <a:t>You don’t have to agree, but you do have to validate</a:t>
            </a:r>
          </a:p>
          <a:p>
            <a:r>
              <a:rPr lang="en-US" sz="2800" dirty="0" smtClean="0"/>
              <a:t>Let them know you want to help; “Is there anything I can do to make you feel more safe?”</a:t>
            </a:r>
            <a:endParaRPr lang="en-US" sz="2800" dirty="0"/>
          </a:p>
          <a:p>
            <a:r>
              <a:rPr lang="en-US" sz="2800" dirty="0" smtClean="0"/>
              <a:t>Always protect yourself</a:t>
            </a:r>
            <a:endParaRPr lang="en-US" sz="2800" dirty="0"/>
          </a:p>
        </p:txBody>
      </p:sp>
      <p:pic>
        <p:nvPicPr>
          <p:cNvPr id="1026" name="Picture 2" descr="C:\Documents and Settings\lbliss\Local Settings\Temporary Internet Files\Content.IE5\PLPVSSDZ\MC90043780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2667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0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Catastrophic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Making a “mountain out of a mole hill!”</a:t>
            </a:r>
          </a:p>
          <a:p>
            <a:r>
              <a:rPr lang="en-US" sz="2800" dirty="0" smtClean="0"/>
              <a:t>Over reacting to a seemingly normal, nonthreatening situation</a:t>
            </a:r>
          </a:p>
          <a:p>
            <a:r>
              <a:rPr lang="en-US" sz="2800" dirty="0" smtClean="0"/>
              <a:t>Their reality is distorted and overwhelming feelings are normal</a:t>
            </a:r>
          </a:p>
          <a:p>
            <a:r>
              <a:rPr lang="en-US" sz="2800" dirty="0" smtClean="0"/>
              <a:t>Most often occurs around dinner time or evening</a:t>
            </a:r>
          </a:p>
          <a:p>
            <a:r>
              <a:rPr lang="en-US" sz="2800" dirty="0" smtClean="0"/>
              <a:t>Delusions can also make people more fearful causing catastrophic reactions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34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By the end of the session you will be able to…</a:t>
            </a:r>
          </a:p>
          <a:p>
            <a:endParaRPr lang="en-US" sz="2800" dirty="0"/>
          </a:p>
          <a:p>
            <a:r>
              <a:rPr lang="en-US" sz="2800" dirty="0" smtClean="0"/>
              <a:t>Identify different types of “normal” behaviors</a:t>
            </a:r>
          </a:p>
          <a:p>
            <a:r>
              <a:rPr lang="en-US" sz="2800" dirty="0" smtClean="0"/>
              <a:t>Identify what may trigger these behaviors </a:t>
            </a:r>
          </a:p>
          <a:p>
            <a:r>
              <a:rPr lang="en-US" sz="2800" dirty="0" smtClean="0"/>
              <a:t>Restate what the behaviors are trying to communicate </a:t>
            </a:r>
          </a:p>
          <a:p>
            <a:r>
              <a:rPr lang="en-US" sz="2800" dirty="0" smtClean="0"/>
              <a:t>Respond appropriately and effectively to these behaviors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2891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Try to Prevent Catastrophic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Don’t argue or try to convince</a:t>
            </a:r>
          </a:p>
          <a:p>
            <a:r>
              <a:rPr lang="en-US" sz="2800" dirty="0" smtClean="0"/>
              <a:t>Don’t criticize or belittle</a:t>
            </a:r>
          </a:p>
          <a:p>
            <a:r>
              <a:rPr lang="en-US" sz="2800" dirty="0" smtClean="0"/>
              <a:t>Avoid over fatigue</a:t>
            </a:r>
          </a:p>
          <a:p>
            <a:r>
              <a:rPr lang="en-US" sz="2800" dirty="0" smtClean="0"/>
              <a:t>Keep tasks simple and one step</a:t>
            </a:r>
          </a:p>
          <a:p>
            <a:r>
              <a:rPr lang="en-US" sz="2800" dirty="0" smtClean="0"/>
              <a:t>Be aware of the triggers</a:t>
            </a:r>
            <a:endParaRPr lang="en-US" sz="2800" dirty="0"/>
          </a:p>
        </p:txBody>
      </p:sp>
      <p:pic>
        <p:nvPicPr>
          <p:cNvPr id="1026" name="Picture 2" descr="C:\Documents and Settings\lbliss\Local Settings\Temporary Internet Files\Content.IE5\LH9129M2\MM90035674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68" y="4038600"/>
            <a:ext cx="246977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Sundowning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group of behaviors occurring at the time of nightfall or sunset</a:t>
            </a:r>
          </a:p>
          <a:p>
            <a:r>
              <a:rPr lang="en-US" sz="2800" dirty="0" smtClean="0"/>
              <a:t>Increased confusion, agitation, aggression, pacing wandering</a:t>
            </a:r>
          </a:p>
          <a:p>
            <a:r>
              <a:rPr lang="en-US" sz="2800" dirty="0" smtClean="0"/>
              <a:t>The specific causes have not been proven. Some evidence suggests that the disruption of circadian rhythm enhances the behaviors.</a:t>
            </a:r>
            <a:endParaRPr lang="en-US" sz="2800" dirty="0"/>
          </a:p>
        </p:txBody>
      </p:sp>
      <p:pic>
        <p:nvPicPr>
          <p:cNvPr id="1027" name="Picture 3" descr="C:\Documents and Settings\lbliss\Local Settings\Temporary Internet Files\Content.IE5\ODRMRMRX\MC9000565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95800"/>
            <a:ext cx="2376526" cy="16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Can Try To Manage </a:t>
            </a:r>
            <a:r>
              <a:rPr lang="en-US" dirty="0" err="1" smtClean="0"/>
              <a:t>Sundowning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sz="2800" dirty="0" smtClean="0"/>
              <a:t>Consistent sleeping schedule and daily routine</a:t>
            </a:r>
          </a:p>
          <a:p>
            <a:r>
              <a:rPr lang="en-US" sz="2800" dirty="0" smtClean="0"/>
              <a:t>Limit caffeine</a:t>
            </a:r>
          </a:p>
          <a:p>
            <a:r>
              <a:rPr lang="en-US" sz="2800" dirty="0" smtClean="0"/>
              <a:t>Keep rooms well-lit, try to avoid shadows</a:t>
            </a:r>
          </a:p>
          <a:p>
            <a:endParaRPr lang="en-US" dirty="0"/>
          </a:p>
        </p:txBody>
      </p:sp>
      <p:pic>
        <p:nvPicPr>
          <p:cNvPr id="2051" name="Picture 3" descr="C:\Documents and Settings\lbliss\Local Settings\Temporary Internet Files\Content.IE5\AUPNPDO1\MM90028373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56" y="3581400"/>
            <a:ext cx="309092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Hoarding and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“collecting”  to the next level</a:t>
            </a:r>
          </a:p>
          <a:p>
            <a:r>
              <a:rPr lang="en-US" dirty="0" smtClean="0"/>
              <a:t>Failing to throw out large numbers of “stuff” </a:t>
            </a:r>
          </a:p>
          <a:p>
            <a:r>
              <a:rPr lang="en-US" dirty="0" smtClean="0"/>
              <a:t>Hours spent collecting “stuff” </a:t>
            </a:r>
          </a:p>
          <a:p>
            <a:r>
              <a:rPr lang="en-US" dirty="0" smtClean="0"/>
              <a:t>Were they a “pack rat”?</a:t>
            </a:r>
          </a:p>
          <a:p>
            <a:r>
              <a:rPr lang="en-US" dirty="0" smtClean="0"/>
              <a:t>Did they grow up in the depression or during wartime?</a:t>
            </a:r>
          </a:p>
          <a:p>
            <a:r>
              <a:rPr lang="en-US" dirty="0" smtClean="0"/>
              <a:t>Fear of being robbed</a:t>
            </a:r>
          </a:p>
          <a:p>
            <a:r>
              <a:rPr lang="en-US" dirty="0" smtClean="0"/>
              <a:t>Security “the more the better”</a:t>
            </a:r>
          </a:p>
          <a:p>
            <a:r>
              <a:rPr lang="en-US" dirty="0" smtClean="0"/>
              <a:t>Everything is fair game! They don’t realize taking things that are not theirs is wrong.  They are not “stealing” they are merely “shopping”!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People Hoard?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Food</a:t>
            </a:r>
          </a:p>
          <a:p>
            <a:r>
              <a:rPr lang="en-US" sz="2800" dirty="0" smtClean="0"/>
              <a:t>Garbage</a:t>
            </a:r>
          </a:p>
          <a:p>
            <a:r>
              <a:rPr lang="en-US" sz="2800" dirty="0" smtClean="0"/>
              <a:t>Newspaper, magazines, “junk” mail</a:t>
            </a:r>
          </a:p>
          <a:p>
            <a:r>
              <a:rPr lang="en-US" sz="2800" dirty="0" smtClean="0"/>
              <a:t>Silverware</a:t>
            </a:r>
          </a:p>
          <a:p>
            <a:r>
              <a:rPr lang="en-US" sz="2800" dirty="0" smtClean="0"/>
              <a:t>Plastic bags</a:t>
            </a:r>
          </a:p>
          <a:p>
            <a:r>
              <a:rPr lang="en-US" sz="2800" dirty="0" smtClean="0"/>
              <a:t>Old clothes</a:t>
            </a:r>
          </a:p>
          <a:p>
            <a:r>
              <a:rPr lang="en-US" sz="2800" dirty="0" smtClean="0"/>
              <a:t>Paper products</a:t>
            </a:r>
          </a:p>
          <a:p>
            <a:r>
              <a:rPr lang="en-US" sz="2800" dirty="0" smtClean="0"/>
              <a:t>Stuff!</a:t>
            </a:r>
            <a:endParaRPr lang="en-US" sz="2800" dirty="0"/>
          </a:p>
        </p:txBody>
      </p:sp>
      <p:pic>
        <p:nvPicPr>
          <p:cNvPr id="3076" name="Picture 4" descr="C:\Documents and Settings\lbliss\Local Settings\Temporary Internet Files\Content.IE5\ODRMRMRX\MC9001128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4039431" cy="398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constant, driven, searching through belongings and “stuff”</a:t>
            </a:r>
          </a:p>
          <a:p>
            <a:r>
              <a:rPr lang="en-US" sz="2800" dirty="0" smtClean="0"/>
              <a:t>Hours spent looking for important items such as keys, bills, money</a:t>
            </a:r>
          </a:p>
          <a:p>
            <a:r>
              <a:rPr lang="en-US" sz="2800" dirty="0" smtClean="0"/>
              <a:t>Catastrophic reactions when they can not find what they are searching for</a:t>
            </a:r>
          </a:p>
          <a:p>
            <a:r>
              <a:rPr lang="en-US" sz="2800" dirty="0" smtClean="0"/>
              <a:t>Forget what they are looking for</a:t>
            </a:r>
          </a:p>
          <a:p>
            <a:r>
              <a:rPr lang="en-US" sz="2800" dirty="0" smtClean="0"/>
              <a:t>Loss of object identification</a:t>
            </a:r>
            <a:endParaRPr lang="en-US" sz="2800" dirty="0"/>
          </a:p>
        </p:txBody>
      </p:sp>
      <p:pic>
        <p:nvPicPr>
          <p:cNvPr id="2052" name="Picture 4" descr="C:\Documents and Settings\lbliss\Local Settings\Temporary Internet Files\Content.IE5\WSJSOAFF\MC9000713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298826" cy="208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for Rummaging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Lock valuables in a safe place</a:t>
            </a:r>
          </a:p>
          <a:p>
            <a:r>
              <a:rPr lang="en-US" sz="2800" dirty="0" smtClean="0"/>
              <a:t>Always check wastebaskets before throwing out trash</a:t>
            </a:r>
          </a:p>
          <a:p>
            <a:r>
              <a:rPr lang="en-US" sz="2800" dirty="0" smtClean="0"/>
              <a:t>When you find a hiding place, check it often</a:t>
            </a:r>
          </a:p>
          <a:p>
            <a:r>
              <a:rPr lang="en-US" sz="2800" dirty="0" smtClean="0"/>
              <a:t>Know where to look, refrigerator, freezer, sugar bowl, under cushions, in shoe boxes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decluttering</a:t>
            </a:r>
            <a:r>
              <a:rPr lang="en-US" sz="2800" dirty="0" smtClean="0"/>
              <a:t>, provide lots of emotional support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Mood Swings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coping mechanisms</a:t>
            </a:r>
          </a:p>
          <a:p>
            <a:r>
              <a:rPr lang="en-US" dirty="0" smtClean="0"/>
              <a:t>Decreased self control</a:t>
            </a:r>
          </a:p>
          <a:p>
            <a:r>
              <a:rPr lang="en-US" dirty="0" smtClean="0"/>
              <a:t>Folks are most often acting out of a sense of fear, feelings of persecution, a feeling of losing control, frustration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733800"/>
            <a:ext cx="26384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Tackle The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GREET before you TREAT (</a:t>
            </a:r>
            <a:r>
              <a:rPr lang="en-US" dirty="0" err="1" smtClean="0"/>
              <a:t>Teepa</a:t>
            </a:r>
            <a:r>
              <a:rPr lang="en-US" dirty="0" smtClean="0"/>
              <a:t> Snow)</a:t>
            </a:r>
          </a:p>
          <a:p>
            <a:r>
              <a:rPr lang="en-US" dirty="0" smtClean="0"/>
              <a:t>Try to met their needs (do they have enough to eat and drink, do they need to use the bathroom)</a:t>
            </a:r>
          </a:p>
          <a:p>
            <a:r>
              <a:rPr lang="en-US" dirty="0" smtClean="0"/>
              <a:t>Reduce demands and have a stress-free routine</a:t>
            </a:r>
          </a:p>
          <a:p>
            <a:r>
              <a:rPr lang="en-US" dirty="0" smtClean="0"/>
              <a:t>Give them plenty of time to respond (10 second rule)</a:t>
            </a:r>
          </a:p>
          <a:p>
            <a:r>
              <a:rPr lang="en-US" dirty="0" smtClean="0"/>
              <a:t>Give time outs</a:t>
            </a:r>
          </a:p>
          <a:p>
            <a:r>
              <a:rPr lang="en-US" dirty="0" smtClean="0"/>
              <a:t>Do not be authoritative or criticize </a:t>
            </a:r>
          </a:p>
          <a:p>
            <a:r>
              <a:rPr lang="en-US" dirty="0" smtClean="0"/>
              <a:t>Provide a safe and calm environment</a:t>
            </a:r>
          </a:p>
          <a:p>
            <a:r>
              <a:rPr lang="en-US" dirty="0" smtClean="0"/>
              <a:t>Assess for pain or discomfort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We Need To Treat The Behaviors?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dirty="0" smtClean="0"/>
              <a:t>When it is distressing to the person</a:t>
            </a:r>
          </a:p>
          <a:p>
            <a:r>
              <a:rPr lang="en-US" dirty="0" smtClean="0"/>
              <a:t>When it can cause harm to the person or others</a:t>
            </a:r>
          </a:p>
          <a:p>
            <a:r>
              <a:rPr lang="en-US" dirty="0" smtClean="0"/>
              <a:t>When it impairs self care, social interactions, or participation </a:t>
            </a:r>
          </a:p>
          <a:p>
            <a:r>
              <a:rPr lang="en-US" dirty="0" smtClean="0"/>
              <a:t>When it effects quality of life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These behaviors are “normal” for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omeone with dementia</a:t>
            </a:r>
            <a:endParaRPr lang="en-US" dirty="0"/>
          </a:p>
        </p:txBody>
      </p:sp>
      <p:pic>
        <p:nvPicPr>
          <p:cNvPr id="2050" name="Picture 2" descr="C:\Documents and Settings\lbliss\Local Settings\Temporary Internet Files\Content.IE5\8HFCQAH5\MC900390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68826"/>
            <a:ext cx="2057400" cy="253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9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Dementia?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Dementia is a symptom of a disease process</a:t>
            </a:r>
          </a:p>
          <a:p>
            <a:r>
              <a:rPr lang="en-US" sz="2800" dirty="0" smtClean="0"/>
              <a:t>Alzheimer’s Disease is the cause of 80% of all dementias</a:t>
            </a:r>
          </a:p>
          <a:p>
            <a:r>
              <a:rPr lang="en-US" sz="2800" dirty="0" smtClean="0"/>
              <a:t>The symptoms are such that they interfere with the person’s ability to function in every day life </a:t>
            </a:r>
          </a:p>
          <a:p>
            <a:r>
              <a:rPr lang="en-US" sz="2800" dirty="0" smtClean="0"/>
              <a:t>People with dementia no longer have inhibitions learned in early childhood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 Are “Normal” Behaviors?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 smtClean="0"/>
              <a:t>Verbal/physical aggression</a:t>
            </a:r>
          </a:p>
          <a:p>
            <a:r>
              <a:rPr lang="en-US" dirty="0" smtClean="0"/>
              <a:t>Repetitive questions and actions</a:t>
            </a:r>
          </a:p>
          <a:p>
            <a:r>
              <a:rPr lang="en-US" dirty="0" smtClean="0"/>
              <a:t>Wandering, exit seeking</a:t>
            </a:r>
          </a:p>
          <a:p>
            <a:r>
              <a:rPr lang="en-US" dirty="0" smtClean="0"/>
              <a:t>Delusions/Hallucinations</a:t>
            </a:r>
          </a:p>
          <a:p>
            <a:r>
              <a:rPr lang="en-US" dirty="0" smtClean="0"/>
              <a:t>Catastrophic Reactions</a:t>
            </a:r>
          </a:p>
          <a:p>
            <a:r>
              <a:rPr lang="en-US" dirty="0" err="1" smtClean="0"/>
              <a:t>Sundowning</a:t>
            </a:r>
            <a:endParaRPr lang="en-US" dirty="0" smtClean="0"/>
          </a:p>
          <a:p>
            <a:r>
              <a:rPr lang="en-US" dirty="0" smtClean="0"/>
              <a:t>Hoarding, rummaging, hiding things</a:t>
            </a:r>
          </a:p>
          <a:p>
            <a:r>
              <a:rPr lang="en-US" dirty="0" smtClean="0"/>
              <a:t>Mood Swings</a:t>
            </a:r>
          </a:p>
          <a:p>
            <a:pPr marL="0" indent="0" algn="ctr">
              <a:buNone/>
            </a:pPr>
            <a:r>
              <a:rPr lang="en-US" sz="2800" i="1" dirty="0" smtClean="0"/>
              <a:t>“What do you mean that’s normal?”</a:t>
            </a:r>
            <a:endParaRPr lang="en-US" sz="2800" i="1" dirty="0"/>
          </a:p>
        </p:txBody>
      </p:sp>
      <p:pic>
        <p:nvPicPr>
          <p:cNvPr id="1027" name="Picture 3" descr="C:\Documents and Settings\lbliss\Local Settings\Temporary Internet Files\Content.IE5\348HBW9G\MC900121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2882798" cy="215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3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848600" cy="4572000"/>
          </a:xfrm>
        </p:spPr>
        <p:txBody>
          <a:bodyPr/>
          <a:lstStyle/>
          <a:p>
            <a:r>
              <a:rPr lang="en-US" dirty="0" smtClean="0"/>
              <a:t>What are they trying to tell us?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All Behaviors Are A Form Of Communication!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6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What  Are They </a:t>
            </a:r>
            <a:r>
              <a:rPr lang="en-US" dirty="0"/>
              <a:t>T</a:t>
            </a:r>
            <a:r>
              <a:rPr lang="en-US" dirty="0" smtClean="0"/>
              <a:t>rying To Tell Us?</a:t>
            </a:r>
            <a:br>
              <a:rPr lang="en-US" dirty="0" smtClean="0"/>
            </a:br>
            <a:r>
              <a:rPr lang="en-US" sz="3600" i="1" dirty="0" smtClean="0"/>
              <a:t>(Common Triggers)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r>
              <a:rPr lang="en-US" dirty="0" smtClean="0"/>
              <a:t>They have unmet needs</a:t>
            </a:r>
          </a:p>
          <a:p>
            <a:r>
              <a:rPr lang="en-US" dirty="0" smtClean="0"/>
              <a:t>They are anxious about an upcoming event</a:t>
            </a:r>
          </a:p>
          <a:p>
            <a:r>
              <a:rPr lang="en-US" dirty="0" smtClean="0"/>
              <a:t>They have a fear of being alone, looking for a loved one, looking for “home”</a:t>
            </a:r>
          </a:p>
          <a:p>
            <a:r>
              <a:rPr lang="en-US" dirty="0" smtClean="0"/>
              <a:t>They feel frightened or humiliated</a:t>
            </a:r>
          </a:p>
          <a:p>
            <a:r>
              <a:rPr lang="en-US" dirty="0" smtClean="0"/>
              <a:t>They feel frustrated</a:t>
            </a:r>
          </a:p>
          <a:p>
            <a:r>
              <a:rPr lang="en-US" dirty="0" smtClean="0"/>
              <a:t>The dementia has eroded their judgment and self-control</a:t>
            </a:r>
          </a:p>
          <a:p>
            <a:r>
              <a:rPr lang="en-US" dirty="0" smtClean="0"/>
              <a:t>Their independence or privacy has been threatened</a:t>
            </a:r>
          </a:p>
          <a:p>
            <a:r>
              <a:rPr lang="en-US" dirty="0" smtClean="0"/>
              <a:t>They are in physical discomfort or having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Behavior may be due to pain!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with dementia </a:t>
            </a:r>
          </a:p>
          <a:p>
            <a:r>
              <a:rPr lang="en-US" sz="2800" dirty="0" smtClean="0"/>
              <a:t>definitely feel pain!</a:t>
            </a:r>
            <a:endParaRPr lang="en-US" sz="2800" dirty="0"/>
          </a:p>
        </p:txBody>
      </p:sp>
      <p:pic>
        <p:nvPicPr>
          <p:cNvPr id="1027" name="Picture 3" descr="C:\Documents and Settings\lbliss\Local Settings\Temporary Internet Files\Content.IE5\9XIBVXSV\MC9002320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2916132" cy="263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4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Verbal/Physical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happened just before the aggressive or combative behavior?</a:t>
            </a:r>
          </a:p>
          <a:p>
            <a:r>
              <a:rPr lang="en-US" sz="2800" dirty="0" smtClean="0"/>
              <a:t>Consider the “5 W’s” (where, when, who, what, why)</a:t>
            </a:r>
          </a:p>
          <a:p>
            <a:r>
              <a:rPr lang="en-US" sz="2800" dirty="0" smtClean="0"/>
              <a:t>Watch for early signs of potential combative behaviors </a:t>
            </a:r>
          </a:p>
          <a:p>
            <a:r>
              <a:rPr lang="en-US" sz="2800" dirty="0" smtClean="0"/>
              <a:t>Know the common triggers</a:t>
            </a:r>
          </a:p>
          <a:p>
            <a:r>
              <a:rPr lang="en-US" sz="2800" dirty="0" smtClean="0"/>
              <a:t>What works today may not work tomorrow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Warning Signs of Aggressive/Combative Behaviors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dirty="0" smtClean="0"/>
              <a:t>When they say “No” they mean “No”</a:t>
            </a:r>
          </a:p>
          <a:p>
            <a:r>
              <a:rPr lang="en-US" dirty="0" smtClean="0"/>
              <a:t>Restless, nervousness, agitation</a:t>
            </a:r>
          </a:p>
          <a:p>
            <a:r>
              <a:rPr lang="en-US" dirty="0" smtClean="0"/>
              <a:t>Annoyance</a:t>
            </a:r>
          </a:p>
          <a:p>
            <a:r>
              <a:rPr lang="en-US" dirty="0" smtClean="0"/>
              <a:t>Arguing</a:t>
            </a:r>
          </a:p>
          <a:p>
            <a:r>
              <a:rPr lang="en-US" dirty="0" smtClean="0"/>
              <a:t>Frustration</a:t>
            </a:r>
          </a:p>
          <a:p>
            <a:r>
              <a:rPr lang="en-US" dirty="0" smtClean="0"/>
              <a:t>Pacing</a:t>
            </a:r>
          </a:p>
          <a:p>
            <a:r>
              <a:rPr lang="en-US" dirty="0" smtClean="0"/>
              <a:t>Raising a hand</a:t>
            </a:r>
          </a:p>
          <a:p>
            <a:r>
              <a:rPr lang="en-US" dirty="0" smtClean="0"/>
              <a:t>Throwing something</a:t>
            </a:r>
          </a:p>
          <a:p>
            <a:r>
              <a:rPr lang="en-US" dirty="0" smtClean="0"/>
              <a:t>Verbal outbursts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lbliss\Local Settings\Temporary Internet Files\Content.IE5\8VYCXA4I\MC9001366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818" y="2895600"/>
            <a:ext cx="2808976" cy="316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593</TotalTime>
  <Words>1219</Words>
  <Application>Microsoft Office PowerPoint</Application>
  <PresentationFormat>On-screen Show (4:3)</PresentationFormat>
  <Paragraphs>192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Dementia: “Normal” Behaviors</vt:lpstr>
      <vt:lpstr>Goals and Objectives </vt:lpstr>
      <vt:lpstr>What is Dementia?</vt:lpstr>
      <vt:lpstr>What  Are “Normal” Behaviors?</vt:lpstr>
      <vt:lpstr>What are they trying to tell us?</vt:lpstr>
      <vt:lpstr>What  Are They Trying To Tell Us? (Common Triggers)</vt:lpstr>
      <vt:lpstr>Behavior may be due to pain!</vt:lpstr>
      <vt:lpstr>Verbal/Physical Aggression</vt:lpstr>
      <vt:lpstr>Early Warning Signs of Aggressive/Combative Behaviors </vt:lpstr>
      <vt:lpstr>Repetitive Questions </vt:lpstr>
      <vt:lpstr>Repetitive questions</vt:lpstr>
      <vt:lpstr>Repetitive Actions</vt:lpstr>
      <vt:lpstr>Wandering, Exit Seeking</vt:lpstr>
      <vt:lpstr>Hallucinations</vt:lpstr>
      <vt:lpstr>Assess and Respond to Hallucinations </vt:lpstr>
      <vt:lpstr>Delusions</vt:lpstr>
      <vt:lpstr>Most Common Delusions</vt:lpstr>
      <vt:lpstr>Responding to Delusions</vt:lpstr>
      <vt:lpstr>Catastrophic Reactions</vt:lpstr>
      <vt:lpstr>Try to Prevent Catastrophic Reactions</vt:lpstr>
      <vt:lpstr>Sundowning</vt:lpstr>
      <vt:lpstr>Things You Can Try To Manage Sundowning</vt:lpstr>
      <vt:lpstr>Hoarding and Hiding</vt:lpstr>
      <vt:lpstr>What Do People Hoard?</vt:lpstr>
      <vt:lpstr>Rummaging</vt:lpstr>
      <vt:lpstr>Interventions for Rummaging</vt:lpstr>
      <vt:lpstr>Mood Swings</vt:lpstr>
      <vt:lpstr>Tackle The Triggers</vt:lpstr>
      <vt:lpstr>When Do We Need To Treat The Behaviors?</vt:lpstr>
    </vt:vector>
  </TitlesOfParts>
  <Company>kemper 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Dementia: Normal Behaviors</dc:title>
  <dc:creator>Linda Bliss</dc:creator>
  <cp:lastModifiedBy>Karen</cp:lastModifiedBy>
  <cp:revision>54</cp:revision>
  <cp:lastPrinted>2013-10-07T15:15:09Z</cp:lastPrinted>
  <dcterms:created xsi:type="dcterms:W3CDTF">2013-03-11T17:33:13Z</dcterms:created>
  <dcterms:modified xsi:type="dcterms:W3CDTF">2013-11-11T22:21:15Z</dcterms:modified>
</cp:coreProperties>
</file>