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5.xml" ContentType="application/vnd.openxmlformats-officedocument.drawingml.chart+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handoutMasterIdLst>
    <p:handoutMasterId r:id="rId50"/>
  </p:handoutMasterIdLst>
  <p:sldIdLst>
    <p:sldId id="407" r:id="rId2"/>
    <p:sldId id="479" r:id="rId3"/>
    <p:sldId id="532" r:id="rId4"/>
    <p:sldId id="477" r:id="rId5"/>
    <p:sldId id="511" r:id="rId6"/>
    <p:sldId id="533" r:id="rId7"/>
    <p:sldId id="494" r:id="rId8"/>
    <p:sldId id="471" r:id="rId9"/>
    <p:sldId id="472" r:id="rId10"/>
    <p:sldId id="473" r:id="rId11"/>
    <p:sldId id="480" r:id="rId12"/>
    <p:sldId id="481" r:id="rId13"/>
    <p:sldId id="482" r:id="rId14"/>
    <p:sldId id="483" r:id="rId15"/>
    <p:sldId id="484" r:id="rId16"/>
    <p:sldId id="486" r:id="rId17"/>
    <p:sldId id="516" r:id="rId18"/>
    <p:sldId id="534" r:id="rId19"/>
    <p:sldId id="517" r:id="rId20"/>
    <p:sldId id="518" r:id="rId21"/>
    <p:sldId id="519" r:id="rId22"/>
    <p:sldId id="520" r:id="rId23"/>
    <p:sldId id="521" r:id="rId24"/>
    <p:sldId id="503" r:id="rId25"/>
    <p:sldId id="522" r:id="rId26"/>
    <p:sldId id="508" r:id="rId27"/>
    <p:sldId id="507" r:id="rId28"/>
    <p:sldId id="509" r:id="rId29"/>
    <p:sldId id="510" r:id="rId30"/>
    <p:sldId id="493" r:id="rId31"/>
    <p:sldId id="492" r:id="rId32"/>
    <p:sldId id="525" r:id="rId33"/>
    <p:sldId id="526" r:id="rId34"/>
    <p:sldId id="524" r:id="rId35"/>
    <p:sldId id="523" r:id="rId36"/>
    <p:sldId id="513" r:id="rId37"/>
    <p:sldId id="449" r:id="rId38"/>
    <p:sldId id="530" r:id="rId39"/>
    <p:sldId id="463" r:id="rId40"/>
    <p:sldId id="450" r:id="rId41"/>
    <p:sldId id="426" r:id="rId42"/>
    <p:sldId id="528" r:id="rId43"/>
    <p:sldId id="529" r:id="rId44"/>
    <p:sldId id="527" r:id="rId45"/>
    <p:sldId id="499" r:id="rId46"/>
    <p:sldId id="500" r:id="rId47"/>
    <p:sldId id="501"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FFCC"/>
    <a:srgbClr val="33CC33"/>
    <a:srgbClr val="99FF99"/>
    <a:srgbClr val="66FF99"/>
    <a:srgbClr val="FFFF00"/>
    <a:srgbClr val="FF99FF"/>
    <a:srgbClr val="FFCCFF"/>
    <a:srgbClr val="99FFCC"/>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79619" autoAdjust="0"/>
  </p:normalViewPr>
  <p:slideViewPr>
    <p:cSldViewPr>
      <p:cViewPr varScale="1">
        <p:scale>
          <a:sx n="82" d="100"/>
          <a:sy n="82" d="100"/>
        </p:scale>
        <p:origin x="-101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1-WHITE_NH</c:v>
                </c:pt>
              </c:strCache>
            </c:strRef>
          </c:tx>
          <c:invertIfNegative val="0"/>
          <c:cat>
            <c:strRef>
              <c:f>Sheet1!$B$1:$C$1</c:f>
              <c:strCache>
                <c:ptCount val="2"/>
                <c:pt idx="0">
                  <c:v>Ohio</c:v>
                </c:pt>
                <c:pt idx="1">
                  <c:v>Cuyahoga County</c:v>
                </c:pt>
              </c:strCache>
            </c:strRef>
          </c:cat>
          <c:val>
            <c:numRef>
              <c:f>Sheet1!$B$2:$C$2</c:f>
              <c:numCache>
                <c:formatCode>0.0</c:formatCode>
                <c:ptCount val="2"/>
                <c:pt idx="0">
                  <c:v>5.9186902805672208</c:v>
                </c:pt>
                <c:pt idx="1">
                  <c:v>3.7</c:v>
                </c:pt>
              </c:numCache>
            </c:numRef>
          </c:val>
        </c:ser>
        <c:ser>
          <c:idx val="1"/>
          <c:order val="1"/>
          <c:tx>
            <c:strRef>
              <c:f>Sheet1!$A$3</c:f>
              <c:strCache>
                <c:ptCount val="1"/>
                <c:pt idx="0">
                  <c:v>2-BLACK_NH</c:v>
                </c:pt>
              </c:strCache>
            </c:strRef>
          </c:tx>
          <c:invertIfNegative val="0"/>
          <c:cat>
            <c:strRef>
              <c:f>Sheet1!$B$1:$C$1</c:f>
              <c:strCache>
                <c:ptCount val="2"/>
                <c:pt idx="0">
                  <c:v>Ohio</c:v>
                </c:pt>
                <c:pt idx="1">
                  <c:v>Cuyahoga County</c:v>
                </c:pt>
              </c:strCache>
            </c:strRef>
          </c:cat>
          <c:val>
            <c:numRef>
              <c:f>Sheet1!$B$3:$C$3</c:f>
              <c:numCache>
                <c:formatCode>0.0</c:formatCode>
                <c:ptCount val="2"/>
                <c:pt idx="0">
                  <c:v>14.009173167791372</c:v>
                </c:pt>
                <c:pt idx="1">
                  <c:v>9.19</c:v>
                </c:pt>
              </c:numCache>
            </c:numRef>
          </c:val>
        </c:ser>
        <c:dLbls>
          <c:showLegendKey val="0"/>
          <c:showVal val="1"/>
          <c:showCatName val="0"/>
          <c:showSerName val="0"/>
          <c:showPercent val="0"/>
          <c:showBubbleSize val="0"/>
        </c:dLbls>
        <c:gapWidth val="150"/>
        <c:overlap val="-25"/>
        <c:axId val="31309184"/>
        <c:axId val="31310976"/>
      </c:barChart>
      <c:catAx>
        <c:axId val="31309184"/>
        <c:scaling>
          <c:orientation val="minMax"/>
        </c:scaling>
        <c:delete val="0"/>
        <c:axPos val="b"/>
        <c:majorTickMark val="none"/>
        <c:minorTickMark val="none"/>
        <c:tickLblPos val="nextTo"/>
        <c:crossAx val="31310976"/>
        <c:crosses val="autoZero"/>
        <c:auto val="1"/>
        <c:lblAlgn val="ctr"/>
        <c:lblOffset val="100"/>
        <c:noMultiLvlLbl val="0"/>
      </c:catAx>
      <c:valAx>
        <c:axId val="31310976"/>
        <c:scaling>
          <c:orientation val="minMax"/>
        </c:scaling>
        <c:delete val="1"/>
        <c:axPos val="l"/>
        <c:numFmt formatCode="0.0" sourceLinked="1"/>
        <c:majorTickMark val="none"/>
        <c:minorTickMark val="none"/>
        <c:tickLblPos val="none"/>
        <c:crossAx val="31309184"/>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tx2"/>
                </a:solidFill>
              </a:defRPr>
            </a:pPr>
            <a:r>
              <a:rPr lang="en-US" b="1" dirty="0">
                <a:solidFill>
                  <a:schemeClr val="tx2"/>
                </a:solidFill>
              </a:rPr>
              <a:t>Excess</a:t>
            </a:r>
            <a:r>
              <a:rPr lang="en-US" dirty="0">
                <a:solidFill>
                  <a:schemeClr val="tx2"/>
                </a:solidFill>
              </a:rPr>
              <a:t> </a:t>
            </a:r>
            <a:r>
              <a:rPr lang="en-US" dirty="0" smtClean="0">
                <a:solidFill>
                  <a:schemeClr val="tx2"/>
                </a:solidFill>
              </a:rPr>
              <a:t>(preventable) Fetal </a:t>
            </a:r>
            <a:r>
              <a:rPr lang="en-US" dirty="0">
                <a:solidFill>
                  <a:schemeClr val="tx2"/>
                </a:solidFill>
              </a:rPr>
              <a:t>and Infant </a:t>
            </a:r>
            <a:r>
              <a:rPr lang="en-US" dirty="0" smtClean="0">
                <a:solidFill>
                  <a:schemeClr val="tx2"/>
                </a:solidFill>
              </a:rPr>
              <a:t>Deaths </a:t>
            </a:r>
          </a:p>
          <a:p>
            <a:pPr>
              <a:defRPr>
                <a:solidFill>
                  <a:schemeClr val="tx2"/>
                </a:solidFill>
              </a:defRPr>
            </a:pPr>
            <a:r>
              <a:rPr lang="en-US" dirty="0" smtClean="0">
                <a:solidFill>
                  <a:schemeClr val="tx2"/>
                </a:solidFill>
              </a:rPr>
              <a:t>By Race and Period of Risk</a:t>
            </a:r>
            <a:endParaRPr lang="en-US" dirty="0">
              <a:solidFill>
                <a:schemeClr val="tx2"/>
              </a:solidFill>
            </a:endParaRPr>
          </a:p>
        </c:rich>
      </c:tx>
      <c:layout/>
      <c:overlay val="0"/>
    </c:title>
    <c:autoTitleDeleted val="0"/>
    <c:plotArea>
      <c:layout/>
      <c:pieChart>
        <c:varyColors val="1"/>
        <c:ser>
          <c:idx val="0"/>
          <c:order val="0"/>
          <c:tx>
            <c:strRef>
              <c:f>Sheet1!$B$1</c:f>
              <c:strCache>
                <c:ptCount val="1"/>
                <c:pt idx="0">
                  <c:v>Excess Fetal and Infant Deaths</c:v>
                </c:pt>
              </c:strCache>
            </c:strRef>
          </c:tx>
          <c:dPt>
            <c:idx val="0"/>
            <c:bubble3D val="0"/>
            <c:spPr>
              <a:solidFill>
                <a:srgbClr val="99CCFF"/>
              </a:solidFill>
              <a:ln>
                <a:solidFill>
                  <a:schemeClr val="accent4">
                    <a:lumMod val="40000"/>
                    <a:lumOff val="60000"/>
                  </a:schemeClr>
                </a:solidFill>
              </a:ln>
            </c:spPr>
          </c:dPt>
          <c:dPt>
            <c:idx val="1"/>
            <c:bubble3D val="0"/>
            <c:spPr>
              <a:solidFill>
                <a:schemeClr val="accent4">
                  <a:lumMod val="60000"/>
                  <a:lumOff val="40000"/>
                </a:schemeClr>
              </a:solidFill>
            </c:spPr>
          </c:dPt>
          <c:dPt>
            <c:idx val="2"/>
            <c:bubble3D val="0"/>
            <c:spPr>
              <a:solidFill>
                <a:srgbClr val="FFCCFF"/>
              </a:solidFill>
            </c:spPr>
          </c:dPt>
          <c:dPt>
            <c:idx val="3"/>
            <c:bubble3D val="0"/>
            <c:spPr>
              <a:solidFill>
                <a:srgbClr val="FF99FF"/>
              </a:solidFill>
            </c:spPr>
          </c:dPt>
          <c:dPt>
            <c:idx val="4"/>
            <c:bubble3D val="0"/>
            <c:spPr>
              <a:solidFill>
                <a:srgbClr val="FFFFCC"/>
              </a:solidFill>
            </c:spPr>
          </c:dPt>
          <c:dPt>
            <c:idx val="5"/>
            <c:bubble3D val="0"/>
            <c:spPr>
              <a:solidFill>
                <a:srgbClr val="FFFF00"/>
              </a:solidFill>
            </c:spPr>
          </c:dPt>
          <c:dPt>
            <c:idx val="6"/>
            <c:bubble3D val="0"/>
            <c:spPr>
              <a:solidFill>
                <a:srgbClr val="99FF99"/>
              </a:solidFill>
            </c:spPr>
          </c:dPt>
          <c:dPt>
            <c:idx val="7"/>
            <c:bubble3D val="0"/>
            <c:spPr>
              <a:solidFill>
                <a:srgbClr val="33CC33"/>
              </a:solidFill>
            </c:spPr>
          </c:dPt>
          <c:dLbls>
            <c:showLegendKey val="0"/>
            <c:showVal val="0"/>
            <c:showCatName val="1"/>
            <c:showSerName val="0"/>
            <c:showPercent val="1"/>
            <c:showBubbleSize val="0"/>
            <c:showLeaderLines val="1"/>
          </c:dLbls>
          <c:cat>
            <c:strRef>
              <c:f>Sheet1!$A$2:$A$9</c:f>
              <c:strCache>
                <c:ptCount val="8"/>
                <c:pt idx="0">
                  <c:v>Black VLBW</c:v>
                </c:pt>
                <c:pt idx="1">
                  <c:v>Other VLBW</c:v>
                </c:pt>
                <c:pt idx="2">
                  <c:v>Black MC</c:v>
                </c:pt>
                <c:pt idx="3">
                  <c:v>Other MC</c:v>
                </c:pt>
                <c:pt idx="4">
                  <c:v>Black NC</c:v>
                </c:pt>
                <c:pt idx="5">
                  <c:v>Other NC</c:v>
                </c:pt>
                <c:pt idx="6">
                  <c:v>Black IH</c:v>
                </c:pt>
                <c:pt idx="7">
                  <c:v>Other IH</c:v>
                </c:pt>
              </c:strCache>
            </c:strRef>
          </c:cat>
          <c:val>
            <c:numRef>
              <c:f>Sheet1!$B$2:$B$9</c:f>
              <c:numCache>
                <c:formatCode>General</c:formatCode>
                <c:ptCount val="8"/>
                <c:pt idx="0">
                  <c:v>169</c:v>
                </c:pt>
                <c:pt idx="1">
                  <c:v>11</c:v>
                </c:pt>
                <c:pt idx="2">
                  <c:v>48</c:v>
                </c:pt>
                <c:pt idx="3">
                  <c:v>5</c:v>
                </c:pt>
                <c:pt idx="4">
                  <c:v>11</c:v>
                </c:pt>
                <c:pt idx="5">
                  <c:v>6</c:v>
                </c:pt>
                <c:pt idx="6">
                  <c:v>67</c:v>
                </c:pt>
                <c:pt idx="7">
                  <c:v>36</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324906926684139"/>
          <c:y val="5.1400554097404488E-2"/>
          <c:w val="0.83575390938391581"/>
          <c:h val="0.65954270139309523"/>
        </c:manualLayout>
      </c:layout>
      <c:scatterChart>
        <c:scatterStyle val="smoothMarker"/>
        <c:varyColors val="0"/>
        <c:ser>
          <c:idx val="0"/>
          <c:order val="0"/>
          <c:tx>
            <c:strRef>
              <c:f>gestcharts!$O$10</c:f>
              <c:strCache>
                <c:ptCount val="1"/>
                <c:pt idx="0">
                  <c:v>White</c:v>
                </c:pt>
              </c:strCache>
            </c:strRef>
          </c:tx>
          <c:xVal>
            <c:numRef>
              <c:f>gestcharts!$N$11:$N$34</c:f>
              <c:numCache>
                <c:formatCode>General</c:formatCode>
                <c:ptCount val="24"/>
                <c:pt idx="0">
                  <c:v>19</c:v>
                </c:pt>
                <c:pt idx="1">
                  <c:v>20</c:v>
                </c:pt>
                <c:pt idx="2">
                  <c:v>21</c:v>
                </c:pt>
                <c:pt idx="3">
                  <c:v>22</c:v>
                </c:pt>
                <c:pt idx="4">
                  <c:v>23</c:v>
                </c:pt>
                <c:pt idx="5">
                  <c:v>24</c:v>
                </c:pt>
                <c:pt idx="6">
                  <c:v>25</c:v>
                </c:pt>
                <c:pt idx="7">
                  <c:v>26</c:v>
                </c:pt>
                <c:pt idx="8">
                  <c:v>27</c:v>
                </c:pt>
                <c:pt idx="9">
                  <c:v>28</c:v>
                </c:pt>
                <c:pt idx="10">
                  <c:v>29</c:v>
                </c:pt>
                <c:pt idx="11">
                  <c:v>30</c:v>
                </c:pt>
                <c:pt idx="12">
                  <c:v>31</c:v>
                </c:pt>
                <c:pt idx="13">
                  <c:v>32</c:v>
                </c:pt>
                <c:pt idx="14">
                  <c:v>33</c:v>
                </c:pt>
                <c:pt idx="15">
                  <c:v>34</c:v>
                </c:pt>
                <c:pt idx="16">
                  <c:v>35</c:v>
                </c:pt>
                <c:pt idx="17">
                  <c:v>36</c:v>
                </c:pt>
                <c:pt idx="18">
                  <c:v>37</c:v>
                </c:pt>
                <c:pt idx="19">
                  <c:v>38</c:v>
                </c:pt>
                <c:pt idx="20">
                  <c:v>39</c:v>
                </c:pt>
                <c:pt idx="21">
                  <c:v>40</c:v>
                </c:pt>
                <c:pt idx="22">
                  <c:v>41</c:v>
                </c:pt>
                <c:pt idx="23">
                  <c:v>42</c:v>
                </c:pt>
              </c:numCache>
            </c:numRef>
          </c:xVal>
          <c:yVal>
            <c:numRef>
              <c:f>gestcharts!$O$11:$O$34</c:f>
              <c:numCache>
                <c:formatCode>0.0%</c:formatCode>
                <c:ptCount val="24"/>
                <c:pt idx="0">
                  <c:v>0.70157068062827244</c:v>
                </c:pt>
                <c:pt idx="1">
                  <c:v>0.74011299435028244</c:v>
                </c:pt>
                <c:pt idx="2">
                  <c:v>0.69058295964125549</c:v>
                </c:pt>
                <c:pt idx="3">
                  <c:v>0.74193548387096753</c:v>
                </c:pt>
                <c:pt idx="4">
                  <c:v>0.57834757834757855</c:v>
                </c:pt>
                <c:pt idx="5">
                  <c:v>0.33333333333333331</c:v>
                </c:pt>
                <c:pt idx="6">
                  <c:v>0.24957264957264963</c:v>
                </c:pt>
                <c:pt idx="7">
                  <c:v>0.13609467455621307</c:v>
                </c:pt>
                <c:pt idx="8">
                  <c:v>7.9422382671480163E-2</c:v>
                </c:pt>
                <c:pt idx="9">
                  <c:v>5.7803468208092498E-2</c:v>
                </c:pt>
                <c:pt idx="10">
                  <c:v>4.2151162790697666E-2</c:v>
                </c:pt>
                <c:pt idx="11">
                  <c:v>3.0148185998978026E-2</c:v>
                </c:pt>
                <c:pt idx="12">
                  <c:v>2.2118742724097799E-2</c:v>
                </c:pt>
                <c:pt idx="13">
                  <c:v>2.4078909196402671E-2</c:v>
                </c:pt>
                <c:pt idx="14">
                  <c:v>1.3847675568743825E-2</c:v>
                </c:pt>
                <c:pt idx="15">
                  <c:v>1.0003530657879256E-2</c:v>
                </c:pt>
                <c:pt idx="16">
                  <c:v>9.2538618478577705E-3</c:v>
                </c:pt>
                <c:pt idx="17">
                  <c:v>5.7011206997539957E-3</c:v>
                </c:pt>
                <c:pt idx="18">
                  <c:v>3.5009485810401156E-3</c:v>
                </c:pt>
                <c:pt idx="19">
                  <c:v>2.5800312897411755E-3</c:v>
                </c:pt>
                <c:pt idx="20">
                  <c:v>1.9707223818599142E-3</c:v>
                </c:pt>
                <c:pt idx="21">
                  <c:v>1.9133245407092303E-3</c:v>
                </c:pt>
                <c:pt idx="22">
                  <c:v>1.9672908272102404E-3</c:v>
                </c:pt>
                <c:pt idx="23">
                  <c:v>2.2936564992639759E-3</c:v>
                </c:pt>
              </c:numCache>
            </c:numRef>
          </c:yVal>
          <c:smooth val="1"/>
        </c:ser>
        <c:ser>
          <c:idx val="1"/>
          <c:order val="1"/>
          <c:tx>
            <c:strRef>
              <c:f>gestcharts!$P$10</c:f>
              <c:strCache>
                <c:ptCount val="1"/>
                <c:pt idx="0">
                  <c:v>Black</c:v>
                </c:pt>
              </c:strCache>
            </c:strRef>
          </c:tx>
          <c:xVal>
            <c:numRef>
              <c:f>gestcharts!$N$11:$N$34</c:f>
              <c:numCache>
                <c:formatCode>General</c:formatCode>
                <c:ptCount val="24"/>
                <c:pt idx="0">
                  <c:v>19</c:v>
                </c:pt>
                <c:pt idx="1">
                  <c:v>20</c:v>
                </c:pt>
                <c:pt idx="2">
                  <c:v>21</c:v>
                </c:pt>
                <c:pt idx="3">
                  <c:v>22</c:v>
                </c:pt>
                <c:pt idx="4">
                  <c:v>23</c:v>
                </c:pt>
                <c:pt idx="5">
                  <c:v>24</c:v>
                </c:pt>
                <c:pt idx="6">
                  <c:v>25</c:v>
                </c:pt>
                <c:pt idx="7">
                  <c:v>26</c:v>
                </c:pt>
                <c:pt idx="8">
                  <c:v>27</c:v>
                </c:pt>
                <c:pt idx="9">
                  <c:v>28</c:v>
                </c:pt>
                <c:pt idx="10">
                  <c:v>29</c:v>
                </c:pt>
                <c:pt idx="11">
                  <c:v>30</c:v>
                </c:pt>
                <c:pt idx="12">
                  <c:v>31</c:v>
                </c:pt>
                <c:pt idx="13">
                  <c:v>32</c:v>
                </c:pt>
                <c:pt idx="14">
                  <c:v>33</c:v>
                </c:pt>
                <c:pt idx="15">
                  <c:v>34</c:v>
                </c:pt>
                <c:pt idx="16">
                  <c:v>35</c:v>
                </c:pt>
                <c:pt idx="17">
                  <c:v>36</c:v>
                </c:pt>
                <c:pt idx="18">
                  <c:v>37</c:v>
                </c:pt>
                <c:pt idx="19">
                  <c:v>38</c:v>
                </c:pt>
                <c:pt idx="20">
                  <c:v>39</c:v>
                </c:pt>
                <c:pt idx="21">
                  <c:v>40</c:v>
                </c:pt>
                <c:pt idx="22">
                  <c:v>41</c:v>
                </c:pt>
                <c:pt idx="23">
                  <c:v>42</c:v>
                </c:pt>
              </c:numCache>
            </c:numRef>
          </c:xVal>
          <c:yVal>
            <c:numRef>
              <c:f>gestcharts!$P$11:$P$34</c:f>
              <c:numCache>
                <c:formatCode>0.0%</c:formatCode>
                <c:ptCount val="24"/>
                <c:pt idx="0">
                  <c:v>0.76142131979695427</c:v>
                </c:pt>
                <c:pt idx="1">
                  <c:v>0.8682170542635661</c:v>
                </c:pt>
                <c:pt idx="2">
                  <c:v>0.79881656804733681</c:v>
                </c:pt>
                <c:pt idx="3">
                  <c:v>0.76142131979695427</c:v>
                </c:pt>
                <c:pt idx="4">
                  <c:v>0.57959183673469405</c:v>
                </c:pt>
                <c:pt idx="5">
                  <c:v>0.34892086330935301</c:v>
                </c:pt>
                <c:pt idx="6">
                  <c:v>0.22093023255813965</c:v>
                </c:pt>
                <c:pt idx="7">
                  <c:v>0.15121951219512206</c:v>
                </c:pt>
                <c:pt idx="8">
                  <c:v>8.8095238095238171E-2</c:v>
                </c:pt>
                <c:pt idx="9">
                  <c:v>5.6074766355140193E-2</c:v>
                </c:pt>
                <c:pt idx="10">
                  <c:v>5.7195571955719594E-2</c:v>
                </c:pt>
                <c:pt idx="11">
                  <c:v>3.7974683544303812E-2</c:v>
                </c:pt>
                <c:pt idx="12">
                  <c:v>2.4608501118568236E-2</c:v>
                </c:pt>
                <c:pt idx="13">
                  <c:v>1.5360983102918592E-2</c:v>
                </c:pt>
                <c:pt idx="14">
                  <c:v>1.8888888888888899E-2</c:v>
                </c:pt>
                <c:pt idx="15">
                  <c:v>7.815275310834818E-3</c:v>
                </c:pt>
                <c:pt idx="16">
                  <c:v>1.1321683485109528E-2</c:v>
                </c:pt>
                <c:pt idx="17">
                  <c:v>7.1856287425149752E-3</c:v>
                </c:pt>
                <c:pt idx="18">
                  <c:v>5.707854329126137E-3</c:v>
                </c:pt>
                <c:pt idx="19">
                  <c:v>4.1228517163107411E-3</c:v>
                </c:pt>
                <c:pt idx="20">
                  <c:v>3.6764705882352958E-3</c:v>
                </c:pt>
                <c:pt idx="21">
                  <c:v>3.0355594102341719E-3</c:v>
                </c:pt>
                <c:pt idx="22">
                  <c:v>4.4595704729491889E-3</c:v>
                </c:pt>
                <c:pt idx="23">
                  <c:v>4.1293874741913312E-3</c:v>
                </c:pt>
              </c:numCache>
            </c:numRef>
          </c:yVal>
          <c:smooth val="1"/>
        </c:ser>
        <c:dLbls>
          <c:showLegendKey val="0"/>
          <c:showVal val="0"/>
          <c:showCatName val="0"/>
          <c:showSerName val="0"/>
          <c:showPercent val="0"/>
          <c:showBubbleSize val="0"/>
        </c:dLbls>
        <c:axId val="71067520"/>
        <c:axId val="71073792"/>
      </c:scatterChart>
      <c:valAx>
        <c:axId val="71067520"/>
        <c:scaling>
          <c:orientation val="minMax"/>
          <c:max val="42"/>
          <c:min val="19"/>
        </c:scaling>
        <c:delete val="0"/>
        <c:axPos val="b"/>
        <c:title>
          <c:tx>
            <c:rich>
              <a:bodyPr/>
              <a:lstStyle/>
              <a:p>
                <a:pPr>
                  <a:defRPr/>
                </a:pPr>
                <a:r>
                  <a:rPr lang="en-US" dirty="0" smtClean="0"/>
                  <a:t>Gestational age at delivery</a:t>
                </a:r>
                <a:endParaRPr lang="en-US" dirty="0"/>
              </a:p>
            </c:rich>
          </c:tx>
          <c:layout/>
          <c:overlay val="0"/>
        </c:title>
        <c:numFmt formatCode="General" sourceLinked="1"/>
        <c:majorTickMark val="out"/>
        <c:minorTickMark val="none"/>
        <c:tickLblPos val="nextTo"/>
        <c:txPr>
          <a:bodyPr/>
          <a:lstStyle/>
          <a:p>
            <a:pPr>
              <a:defRPr sz="1600"/>
            </a:pPr>
            <a:endParaRPr lang="en-US"/>
          </a:p>
        </c:txPr>
        <c:crossAx val="71073792"/>
        <c:crosses val="autoZero"/>
        <c:crossBetween val="midCat"/>
        <c:majorUnit val="1"/>
      </c:valAx>
      <c:valAx>
        <c:axId val="71073792"/>
        <c:scaling>
          <c:orientation val="minMax"/>
        </c:scaling>
        <c:delete val="0"/>
        <c:axPos val="l"/>
        <c:majorGridlines/>
        <c:title>
          <c:tx>
            <c:rich>
              <a:bodyPr rot="-5400000" vert="horz"/>
              <a:lstStyle/>
              <a:p>
                <a:pPr>
                  <a:defRPr/>
                </a:pPr>
                <a:r>
                  <a:rPr lang="en-US" dirty="0" smtClean="0"/>
                  <a:t>Percent of babies who die</a:t>
                </a:r>
                <a:endParaRPr lang="en-US" dirty="0"/>
              </a:p>
            </c:rich>
          </c:tx>
          <c:layout/>
          <c:overlay val="0"/>
        </c:title>
        <c:numFmt formatCode="0.0%" sourceLinked="1"/>
        <c:majorTickMark val="out"/>
        <c:minorTickMark val="none"/>
        <c:tickLblPos val="nextTo"/>
        <c:txPr>
          <a:bodyPr/>
          <a:lstStyle/>
          <a:p>
            <a:pPr>
              <a:defRPr sz="1600"/>
            </a:pPr>
            <a:endParaRPr lang="en-US"/>
          </a:p>
        </c:txPr>
        <c:crossAx val="71067520"/>
        <c:crosses val="autoZero"/>
        <c:crossBetween val="midCat"/>
      </c:valAx>
    </c:plotArea>
    <c:legend>
      <c:legendPos val="r"/>
      <c:layout>
        <c:manualLayout>
          <c:xMode val="edge"/>
          <c:yMode val="edge"/>
          <c:x val="0.34633385518210374"/>
          <c:y val="5.5171613163739162E-2"/>
          <c:w val="0.25627599109701216"/>
          <c:h val="0.33873067949839608"/>
        </c:manualLayout>
      </c:layout>
      <c:overlay val="0"/>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pieChart>
        <c:varyColors val="1"/>
        <c:ser>
          <c:idx val="0"/>
          <c:order val="0"/>
          <c:tx>
            <c:strRef>
              <c:f>Sheet1!$B$1</c:f>
              <c:strCache>
                <c:ptCount val="1"/>
                <c:pt idx="0">
                  <c:v>Sales</c:v>
                </c:pt>
              </c:strCache>
            </c:strRef>
          </c:tx>
          <c:dLbls>
            <c:dLbl>
              <c:idx val="2"/>
              <c:layout>
                <c:manualLayout>
                  <c:x val="0.19034968019774232"/>
                  <c:y val="0.22222222222222221"/>
                </c:manualLayout>
              </c:layout>
              <c:tx>
                <c:rich>
                  <a:bodyPr/>
                  <a:lstStyle/>
                  <a:p>
                    <a:r>
                      <a:rPr lang="en-US" sz="2000" b="1" dirty="0">
                        <a:latin typeface="Arial Narrow" panose="020B0606020202030204" pitchFamily="34" charset="0"/>
                      </a:rPr>
                      <a:t>Indicated (needed to happen)
</a:t>
                    </a:r>
                    <a:r>
                      <a:rPr lang="en-US" sz="2000" b="1" dirty="0" smtClean="0">
                        <a:latin typeface="Arial Narrow" panose="020B0606020202030204" pitchFamily="34" charset="0"/>
                      </a:rPr>
                      <a:t>25%</a:t>
                    </a:r>
                    <a:endParaRPr lang="en-US" dirty="0"/>
                  </a:p>
                </c:rich>
              </c:tx>
              <c:showLegendKey val="0"/>
              <c:showVal val="0"/>
              <c:showCatName val="1"/>
              <c:showSerName val="0"/>
              <c:showPercent val="1"/>
              <c:showBubbleSize val="0"/>
            </c:dLbl>
            <c:txPr>
              <a:bodyPr/>
              <a:lstStyle/>
              <a:p>
                <a:pPr>
                  <a:defRPr sz="2000" b="1">
                    <a:latin typeface="Arial Narrow" panose="020B0606020202030204" pitchFamily="34" charset="0"/>
                  </a:defRPr>
                </a:pPr>
                <a:endParaRPr lang="en-US"/>
              </a:p>
            </c:txPr>
            <c:showLegendKey val="0"/>
            <c:showVal val="0"/>
            <c:showCatName val="1"/>
            <c:showSerName val="0"/>
            <c:showPercent val="1"/>
            <c:showBubbleSize val="0"/>
            <c:showLeaderLines val="1"/>
          </c:dLbls>
          <c:cat>
            <c:strRef>
              <c:f>Sheet1!$A$2:$A$4</c:f>
              <c:strCache>
                <c:ptCount val="3"/>
                <c:pt idx="0">
                  <c:v>Spontaneous preterm labor</c:v>
                </c:pt>
                <c:pt idx="1">
                  <c:v>Spontaneous PROM</c:v>
                </c:pt>
                <c:pt idx="2">
                  <c:v>Indicated (needed to happen)</c:v>
                </c:pt>
              </c:strCache>
            </c:strRef>
          </c:cat>
          <c:val>
            <c:numRef>
              <c:f>Sheet1!$B$2:$B$4</c:f>
              <c:numCache>
                <c:formatCode>General</c:formatCode>
                <c:ptCount val="3"/>
                <c:pt idx="0">
                  <c:v>50</c:v>
                </c:pt>
                <c:pt idx="1">
                  <c:v>25</c:v>
                </c:pt>
                <c:pt idx="2">
                  <c:v>25</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b="1" dirty="0">
                <a:solidFill>
                  <a:srgbClr val="FF0000"/>
                </a:solidFill>
              </a:rPr>
              <a:t>Excess</a:t>
            </a:r>
            <a:r>
              <a:rPr lang="en-US" dirty="0"/>
              <a:t> </a:t>
            </a:r>
            <a:r>
              <a:rPr lang="en-US" dirty="0" smtClean="0"/>
              <a:t>(preventable) Fetal </a:t>
            </a:r>
            <a:r>
              <a:rPr lang="en-US" dirty="0"/>
              <a:t>and Infant </a:t>
            </a:r>
            <a:r>
              <a:rPr lang="en-US" dirty="0" smtClean="0"/>
              <a:t>Deaths </a:t>
            </a:r>
          </a:p>
          <a:p>
            <a:pPr>
              <a:defRPr/>
            </a:pPr>
            <a:r>
              <a:rPr lang="en-US" dirty="0" smtClean="0"/>
              <a:t>By Race and Period of Risk</a:t>
            </a:r>
            <a:endParaRPr lang="en-US" dirty="0"/>
          </a:p>
        </c:rich>
      </c:tx>
      <c:overlay val="0"/>
    </c:title>
    <c:autoTitleDeleted val="0"/>
    <c:plotArea>
      <c:layout/>
      <c:pieChart>
        <c:varyColors val="1"/>
        <c:ser>
          <c:idx val="0"/>
          <c:order val="0"/>
          <c:tx>
            <c:strRef>
              <c:f>Sheet1!$B$1</c:f>
              <c:strCache>
                <c:ptCount val="1"/>
                <c:pt idx="0">
                  <c:v>Excess Fetal and Infant Deaths</c:v>
                </c:pt>
              </c:strCache>
            </c:strRef>
          </c:tx>
          <c:dPt>
            <c:idx val="0"/>
            <c:bubble3D val="0"/>
            <c:spPr>
              <a:solidFill>
                <a:srgbClr val="99CCFF"/>
              </a:solidFill>
              <a:ln>
                <a:solidFill>
                  <a:schemeClr val="accent4">
                    <a:lumMod val="40000"/>
                    <a:lumOff val="60000"/>
                  </a:schemeClr>
                </a:solidFill>
              </a:ln>
            </c:spPr>
          </c:dPt>
          <c:dPt>
            <c:idx val="1"/>
            <c:bubble3D val="0"/>
            <c:spPr>
              <a:solidFill>
                <a:schemeClr val="accent4">
                  <a:lumMod val="60000"/>
                  <a:lumOff val="40000"/>
                </a:schemeClr>
              </a:solidFill>
            </c:spPr>
          </c:dPt>
          <c:dPt>
            <c:idx val="2"/>
            <c:bubble3D val="0"/>
            <c:spPr>
              <a:solidFill>
                <a:srgbClr val="FFCCFF"/>
              </a:solidFill>
            </c:spPr>
          </c:dPt>
          <c:dPt>
            <c:idx val="3"/>
            <c:bubble3D val="0"/>
            <c:spPr>
              <a:solidFill>
                <a:srgbClr val="FF99FF"/>
              </a:solidFill>
            </c:spPr>
          </c:dPt>
          <c:dPt>
            <c:idx val="4"/>
            <c:bubble3D val="0"/>
            <c:spPr>
              <a:solidFill>
                <a:srgbClr val="FFFFCC"/>
              </a:solidFill>
            </c:spPr>
          </c:dPt>
          <c:dPt>
            <c:idx val="5"/>
            <c:bubble3D val="0"/>
            <c:spPr>
              <a:solidFill>
                <a:srgbClr val="FFFF00"/>
              </a:solidFill>
            </c:spPr>
          </c:dPt>
          <c:dPt>
            <c:idx val="6"/>
            <c:bubble3D val="0"/>
            <c:spPr>
              <a:solidFill>
                <a:srgbClr val="99FF99"/>
              </a:solidFill>
            </c:spPr>
          </c:dPt>
          <c:dPt>
            <c:idx val="7"/>
            <c:bubble3D val="0"/>
            <c:spPr>
              <a:solidFill>
                <a:srgbClr val="33CC33"/>
              </a:solidFill>
            </c:spPr>
          </c:dPt>
          <c:dLbls>
            <c:showLegendKey val="0"/>
            <c:showVal val="0"/>
            <c:showCatName val="1"/>
            <c:showSerName val="0"/>
            <c:showPercent val="1"/>
            <c:showBubbleSize val="0"/>
            <c:showLeaderLines val="1"/>
          </c:dLbls>
          <c:cat>
            <c:strRef>
              <c:f>Sheet1!$A$2:$A$9</c:f>
              <c:strCache>
                <c:ptCount val="8"/>
                <c:pt idx="0">
                  <c:v>Black VLBW</c:v>
                </c:pt>
                <c:pt idx="1">
                  <c:v>Other VLBW</c:v>
                </c:pt>
                <c:pt idx="2">
                  <c:v>Black MC</c:v>
                </c:pt>
                <c:pt idx="3">
                  <c:v>Other MC</c:v>
                </c:pt>
                <c:pt idx="4">
                  <c:v>Black NC</c:v>
                </c:pt>
                <c:pt idx="5">
                  <c:v>Other NC</c:v>
                </c:pt>
                <c:pt idx="6">
                  <c:v>Black IH</c:v>
                </c:pt>
                <c:pt idx="7">
                  <c:v>Other IH</c:v>
                </c:pt>
              </c:strCache>
            </c:strRef>
          </c:cat>
          <c:val>
            <c:numRef>
              <c:f>Sheet1!$B$2:$B$9</c:f>
              <c:numCache>
                <c:formatCode>General</c:formatCode>
                <c:ptCount val="8"/>
                <c:pt idx="0">
                  <c:v>169</c:v>
                </c:pt>
                <c:pt idx="1">
                  <c:v>11</c:v>
                </c:pt>
                <c:pt idx="2">
                  <c:v>48</c:v>
                </c:pt>
                <c:pt idx="3">
                  <c:v>5</c:v>
                </c:pt>
                <c:pt idx="4">
                  <c:v>11</c:v>
                </c:pt>
                <c:pt idx="5">
                  <c:v>6</c:v>
                </c:pt>
                <c:pt idx="6">
                  <c:v>67</c:v>
                </c:pt>
                <c:pt idx="7">
                  <c:v>36</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8856AE-3C4D-4A87-809E-2249A7A6D82C}"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F9442DF6-B8BA-48C7-9BF0-72E3B0311755}">
      <dgm:prSet phldrT="[Text]" custT="1"/>
      <dgm:spPr/>
      <dgm:t>
        <a:bodyPr/>
        <a:lstStyle/>
        <a:p>
          <a:r>
            <a:rPr lang="en-US" sz="1200" b="1" dirty="0" smtClean="0">
              <a:latin typeface="Century Gothic" panose="020B0502020202020204" pitchFamily="34" charset="0"/>
            </a:rPr>
            <a:t>Impact on Target Population</a:t>
          </a:r>
          <a:endParaRPr lang="en-US" sz="1200" b="1" dirty="0">
            <a:latin typeface="Century Gothic" panose="020B0502020202020204" pitchFamily="34" charset="0"/>
          </a:endParaRPr>
        </a:p>
      </dgm:t>
    </dgm:pt>
    <dgm:pt modelId="{DC7F43C8-BBAD-48EC-8045-B6C46146A689}" type="parTrans" cxnId="{C1112348-FA10-479D-ADDE-C5D5A55752B7}">
      <dgm:prSet/>
      <dgm:spPr/>
      <dgm:t>
        <a:bodyPr/>
        <a:lstStyle/>
        <a:p>
          <a:endParaRPr lang="en-US"/>
        </a:p>
      </dgm:t>
    </dgm:pt>
    <dgm:pt modelId="{67D02072-6379-42E3-932B-A931F13B4659}" type="sibTrans" cxnId="{C1112348-FA10-479D-ADDE-C5D5A55752B7}">
      <dgm:prSet/>
      <dgm:spPr/>
      <dgm:t>
        <a:bodyPr/>
        <a:lstStyle/>
        <a:p>
          <a:endParaRPr lang="en-US"/>
        </a:p>
      </dgm:t>
    </dgm:pt>
    <dgm:pt modelId="{7110F4B9-FB9C-4D99-BCFB-9643D8D9035E}">
      <dgm:prSet phldrT="[Text]" custT="1"/>
      <dgm:spPr/>
      <dgm:t>
        <a:bodyPr/>
        <a:lstStyle/>
        <a:p>
          <a:endParaRPr lang="en-US" sz="1200" dirty="0" smtClean="0"/>
        </a:p>
        <a:p>
          <a:r>
            <a:rPr lang="en-US" sz="1200" b="1" dirty="0" smtClean="0">
              <a:latin typeface="Century Gothic" panose="020B0502020202020204" pitchFamily="34" charset="0"/>
            </a:rPr>
            <a:t>Appropriate Interventions</a:t>
          </a:r>
          <a:endParaRPr lang="en-US" sz="1200" b="1" dirty="0">
            <a:latin typeface="Century Gothic" panose="020B0502020202020204" pitchFamily="34" charset="0"/>
          </a:endParaRPr>
        </a:p>
      </dgm:t>
    </dgm:pt>
    <dgm:pt modelId="{4D973A96-1E6A-4F6A-AA43-C760A0103980}" type="parTrans" cxnId="{DE0E365B-11F9-4E32-926E-6706C850A0E7}">
      <dgm:prSet/>
      <dgm:spPr/>
      <dgm:t>
        <a:bodyPr/>
        <a:lstStyle/>
        <a:p>
          <a:endParaRPr lang="en-US"/>
        </a:p>
      </dgm:t>
    </dgm:pt>
    <dgm:pt modelId="{80238C6F-1E90-44F1-83A2-908685CE64AC}" type="sibTrans" cxnId="{DE0E365B-11F9-4E32-926E-6706C850A0E7}">
      <dgm:prSet/>
      <dgm:spPr/>
      <dgm:t>
        <a:bodyPr/>
        <a:lstStyle/>
        <a:p>
          <a:endParaRPr lang="en-US"/>
        </a:p>
      </dgm:t>
    </dgm:pt>
    <dgm:pt modelId="{501ACCF7-936A-408F-8A54-078EBC3875E1}">
      <dgm:prSet phldrT="[Text]" custT="1"/>
      <dgm:spPr/>
      <dgm:t>
        <a:bodyPr/>
        <a:lstStyle/>
        <a:p>
          <a:r>
            <a:rPr lang="en-US" sz="1400" b="1" dirty="0" smtClean="0">
              <a:latin typeface="Century Gothic" panose="020B0502020202020204" pitchFamily="34" charset="0"/>
            </a:rPr>
            <a:t>Capacity</a:t>
          </a:r>
          <a:endParaRPr lang="en-US" sz="1400" b="1" dirty="0">
            <a:latin typeface="Century Gothic" panose="020B0502020202020204" pitchFamily="34" charset="0"/>
          </a:endParaRPr>
        </a:p>
      </dgm:t>
    </dgm:pt>
    <dgm:pt modelId="{46A197EF-230C-412B-B83D-6226C7058258}" type="parTrans" cxnId="{9855E9F9-AAE3-4901-BCC3-4E76C9683311}">
      <dgm:prSet/>
      <dgm:spPr/>
      <dgm:t>
        <a:bodyPr/>
        <a:lstStyle/>
        <a:p>
          <a:endParaRPr lang="en-US"/>
        </a:p>
      </dgm:t>
    </dgm:pt>
    <dgm:pt modelId="{8B503E19-92E5-49EB-85A0-7997EE74D3C9}" type="sibTrans" cxnId="{9855E9F9-AAE3-4901-BCC3-4E76C9683311}">
      <dgm:prSet/>
      <dgm:spPr/>
      <dgm:t>
        <a:bodyPr/>
        <a:lstStyle/>
        <a:p>
          <a:endParaRPr lang="en-US"/>
        </a:p>
      </dgm:t>
    </dgm:pt>
    <dgm:pt modelId="{8F0DFBF2-0186-4127-BDE2-13801FCDA473}" type="pres">
      <dgm:prSet presAssocID="{DD8856AE-3C4D-4A87-809E-2249A7A6D82C}" presName="Name0" presStyleCnt="0">
        <dgm:presLayoutVars>
          <dgm:chMax val="7"/>
          <dgm:resizeHandles val="exact"/>
        </dgm:presLayoutVars>
      </dgm:prSet>
      <dgm:spPr/>
      <dgm:t>
        <a:bodyPr/>
        <a:lstStyle/>
        <a:p>
          <a:endParaRPr lang="en-US"/>
        </a:p>
      </dgm:t>
    </dgm:pt>
    <dgm:pt modelId="{6F257B74-D46D-48A0-A41F-E388AA42D8A3}" type="pres">
      <dgm:prSet presAssocID="{DD8856AE-3C4D-4A87-809E-2249A7A6D82C}" presName="comp1" presStyleCnt="0"/>
      <dgm:spPr/>
    </dgm:pt>
    <dgm:pt modelId="{C888AB9D-9647-42D9-B805-821A66EF5384}" type="pres">
      <dgm:prSet presAssocID="{DD8856AE-3C4D-4A87-809E-2249A7A6D82C}" presName="circle1" presStyleLbl="node1" presStyleIdx="0" presStyleCnt="3" custLinFactNeighborX="781"/>
      <dgm:spPr/>
      <dgm:t>
        <a:bodyPr/>
        <a:lstStyle/>
        <a:p>
          <a:endParaRPr lang="en-US"/>
        </a:p>
      </dgm:t>
    </dgm:pt>
    <dgm:pt modelId="{7BEFDB3D-B7D0-4E0D-BB82-BA6524B53951}" type="pres">
      <dgm:prSet presAssocID="{DD8856AE-3C4D-4A87-809E-2249A7A6D82C}" presName="c1text" presStyleLbl="node1" presStyleIdx="0" presStyleCnt="3">
        <dgm:presLayoutVars>
          <dgm:bulletEnabled val="1"/>
        </dgm:presLayoutVars>
      </dgm:prSet>
      <dgm:spPr/>
      <dgm:t>
        <a:bodyPr/>
        <a:lstStyle/>
        <a:p>
          <a:endParaRPr lang="en-US"/>
        </a:p>
      </dgm:t>
    </dgm:pt>
    <dgm:pt modelId="{0BD39418-64A1-4553-8306-B714019AA789}" type="pres">
      <dgm:prSet presAssocID="{DD8856AE-3C4D-4A87-809E-2249A7A6D82C}" presName="comp2" presStyleCnt="0"/>
      <dgm:spPr/>
    </dgm:pt>
    <dgm:pt modelId="{1CA2628F-A65B-4EA5-A35B-310711A00B95}" type="pres">
      <dgm:prSet presAssocID="{DD8856AE-3C4D-4A87-809E-2249A7A6D82C}" presName="circle2" presStyleLbl="node1" presStyleIdx="1" presStyleCnt="3" custScaleX="119203"/>
      <dgm:spPr/>
      <dgm:t>
        <a:bodyPr/>
        <a:lstStyle/>
        <a:p>
          <a:endParaRPr lang="en-US"/>
        </a:p>
      </dgm:t>
    </dgm:pt>
    <dgm:pt modelId="{C39991F8-1848-4611-8536-DED6052FA679}" type="pres">
      <dgm:prSet presAssocID="{DD8856AE-3C4D-4A87-809E-2249A7A6D82C}" presName="c2text" presStyleLbl="node1" presStyleIdx="1" presStyleCnt="3">
        <dgm:presLayoutVars>
          <dgm:bulletEnabled val="1"/>
        </dgm:presLayoutVars>
      </dgm:prSet>
      <dgm:spPr/>
      <dgm:t>
        <a:bodyPr/>
        <a:lstStyle/>
        <a:p>
          <a:endParaRPr lang="en-US"/>
        </a:p>
      </dgm:t>
    </dgm:pt>
    <dgm:pt modelId="{044F506D-C442-4EDF-BD08-58D9FEBE1914}" type="pres">
      <dgm:prSet presAssocID="{DD8856AE-3C4D-4A87-809E-2249A7A6D82C}" presName="comp3" presStyleCnt="0"/>
      <dgm:spPr/>
    </dgm:pt>
    <dgm:pt modelId="{4E8587F8-D883-4AE6-BDF7-E6A0924AADAE}" type="pres">
      <dgm:prSet presAssocID="{DD8856AE-3C4D-4A87-809E-2249A7A6D82C}" presName="circle3" presStyleLbl="node1" presStyleIdx="2" presStyleCnt="3" custScaleX="135850" custScaleY="83388" custLinFactNeighborX="-666" custLinFactNeighborY="5790"/>
      <dgm:spPr/>
      <dgm:t>
        <a:bodyPr/>
        <a:lstStyle/>
        <a:p>
          <a:endParaRPr lang="en-US"/>
        </a:p>
      </dgm:t>
    </dgm:pt>
    <dgm:pt modelId="{1697C63A-41AB-431D-81D5-4FB0879B6292}" type="pres">
      <dgm:prSet presAssocID="{DD8856AE-3C4D-4A87-809E-2249A7A6D82C}" presName="c3text" presStyleLbl="node1" presStyleIdx="2" presStyleCnt="3">
        <dgm:presLayoutVars>
          <dgm:bulletEnabled val="1"/>
        </dgm:presLayoutVars>
      </dgm:prSet>
      <dgm:spPr/>
      <dgm:t>
        <a:bodyPr/>
        <a:lstStyle/>
        <a:p>
          <a:endParaRPr lang="en-US"/>
        </a:p>
      </dgm:t>
    </dgm:pt>
  </dgm:ptLst>
  <dgm:cxnLst>
    <dgm:cxn modelId="{2CD8C3B3-24DC-4D33-8BF1-BBBE087B515D}" type="presOf" srcId="{F9442DF6-B8BA-48C7-9BF0-72E3B0311755}" destId="{C888AB9D-9647-42D9-B805-821A66EF5384}" srcOrd="0" destOrd="0" presId="urn:microsoft.com/office/officeart/2005/8/layout/venn2"/>
    <dgm:cxn modelId="{835448FF-7566-40B8-8480-2B7AEFD902A0}" type="presOf" srcId="{F9442DF6-B8BA-48C7-9BF0-72E3B0311755}" destId="{7BEFDB3D-B7D0-4E0D-BB82-BA6524B53951}" srcOrd="1" destOrd="0" presId="urn:microsoft.com/office/officeart/2005/8/layout/venn2"/>
    <dgm:cxn modelId="{82243266-1A9D-49D5-8124-DE1DF7757C09}" type="presOf" srcId="{7110F4B9-FB9C-4D99-BCFB-9643D8D9035E}" destId="{C39991F8-1848-4611-8536-DED6052FA679}" srcOrd="1" destOrd="0" presId="urn:microsoft.com/office/officeart/2005/8/layout/venn2"/>
    <dgm:cxn modelId="{4AD78DF4-ABB7-4A01-9D06-C9F1657625B3}" type="presOf" srcId="{501ACCF7-936A-408F-8A54-078EBC3875E1}" destId="{1697C63A-41AB-431D-81D5-4FB0879B6292}" srcOrd="1" destOrd="0" presId="urn:microsoft.com/office/officeart/2005/8/layout/venn2"/>
    <dgm:cxn modelId="{15590260-9413-43D9-A321-A4385391D02C}" type="presOf" srcId="{DD8856AE-3C4D-4A87-809E-2249A7A6D82C}" destId="{8F0DFBF2-0186-4127-BDE2-13801FCDA473}" srcOrd="0" destOrd="0" presId="urn:microsoft.com/office/officeart/2005/8/layout/venn2"/>
    <dgm:cxn modelId="{9855E9F9-AAE3-4901-BCC3-4E76C9683311}" srcId="{DD8856AE-3C4D-4A87-809E-2249A7A6D82C}" destId="{501ACCF7-936A-408F-8A54-078EBC3875E1}" srcOrd="2" destOrd="0" parTransId="{46A197EF-230C-412B-B83D-6226C7058258}" sibTransId="{8B503E19-92E5-49EB-85A0-7997EE74D3C9}"/>
    <dgm:cxn modelId="{DE0E365B-11F9-4E32-926E-6706C850A0E7}" srcId="{DD8856AE-3C4D-4A87-809E-2249A7A6D82C}" destId="{7110F4B9-FB9C-4D99-BCFB-9643D8D9035E}" srcOrd="1" destOrd="0" parTransId="{4D973A96-1E6A-4F6A-AA43-C760A0103980}" sibTransId="{80238C6F-1E90-44F1-83A2-908685CE64AC}"/>
    <dgm:cxn modelId="{293F2CC1-F992-4B1E-AD1F-FBCE6AA8D51D}" type="presOf" srcId="{501ACCF7-936A-408F-8A54-078EBC3875E1}" destId="{4E8587F8-D883-4AE6-BDF7-E6A0924AADAE}" srcOrd="0" destOrd="0" presId="urn:microsoft.com/office/officeart/2005/8/layout/venn2"/>
    <dgm:cxn modelId="{C1112348-FA10-479D-ADDE-C5D5A55752B7}" srcId="{DD8856AE-3C4D-4A87-809E-2249A7A6D82C}" destId="{F9442DF6-B8BA-48C7-9BF0-72E3B0311755}" srcOrd="0" destOrd="0" parTransId="{DC7F43C8-BBAD-48EC-8045-B6C46146A689}" sibTransId="{67D02072-6379-42E3-932B-A931F13B4659}"/>
    <dgm:cxn modelId="{21B60BBF-F52D-4F3D-BD08-633DC2E7CE2A}" type="presOf" srcId="{7110F4B9-FB9C-4D99-BCFB-9643D8D9035E}" destId="{1CA2628F-A65B-4EA5-A35B-310711A00B95}" srcOrd="0" destOrd="0" presId="urn:microsoft.com/office/officeart/2005/8/layout/venn2"/>
    <dgm:cxn modelId="{3A9BD758-32D0-4144-9B45-37053F3B83C8}" type="presParOf" srcId="{8F0DFBF2-0186-4127-BDE2-13801FCDA473}" destId="{6F257B74-D46D-48A0-A41F-E388AA42D8A3}" srcOrd="0" destOrd="0" presId="urn:microsoft.com/office/officeart/2005/8/layout/venn2"/>
    <dgm:cxn modelId="{23B24201-2A3B-4209-8811-F4E371F58B59}" type="presParOf" srcId="{6F257B74-D46D-48A0-A41F-E388AA42D8A3}" destId="{C888AB9D-9647-42D9-B805-821A66EF5384}" srcOrd="0" destOrd="0" presId="urn:microsoft.com/office/officeart/2005/8/layout/venn2"/>
    <dgm:cxn modelId="{32EA1B93-9B66-46CA-868E-92530A67E4F5}" type="presParOf" srcId="{6F257B74-D46D-48A0-A41F-E388AA42D8A3}" destId="{7BEFDB3D-B7D0-4E0D-BB82-BA6524B53951}" srcOrd="1" destOrd="0" presId="urn:microsoft.com/office/officeart/2005/8/layout/venn2"/>
    <dgm:cxn modelId="{2735D9B5-936A-4D6A-80D9-C273E9A3107F}" type="presParOf" srcId="{8F0DFBF2-0186-4127-BDE2-13801FCDA473}" destId="{0BD39418-64A1-4553-8306-B714019AA789}" srcOrd="1" destOrd="0" presId="urn:microsoft.com/office/officeart/2005/8/layout/venn2"/>
    <dgm:cxn modelId="{F97125EA-F5ED-4DCC-BA22-8919E6794015}" type="presParOf" srcId="{0BD39418-64A1-4553-8306-B714019AA789}" destId="{1CA2628F-A65B-4EA5-A35B-310711A00B95}" srcOrd="0" destOrd="0" presId="urn:microsoft.com/office/officeart/2005/8/layout/venn2"/>
    <dgm:cxn modelId="{B1CB36E3-B0FE-4CA0-B254-2583EC749FD4}" type="presParOf" srcId="{0BD39418-64A1-4553-8306-B714019AA789}" destId="{C39991F8-1848-4611-8536-DED6052FA679}" srcOrd="1" destOrd="0" presId="urn:microsoft.com/office/officeart/2005/8/layout/venn2"/>
    <dgm:cxn modelId="{DFA7D7D6-4059-4AD6-AB82-BB0FB946840A}" type="presParOf" srcId="{8F0DFBF2-0186-4127-BDE2-13801FCDA473}" destId="{044F506D-C442-4EDF-BD08-58D9FEBE1914}" srcOrd="2" destOrd="0" presId="urn:microsoft.com/office/officeart/2005/8/layout/venn2"/>
    <dgm:cxn modelId="{5DF80F8A-D758-48D3-90B7-8186DC29F20F}" type="presParOf" srcId="{044F506D-C442-4EDF-BD08-58D9FEBE1914}" destId="{4E8587F8-D883-4AE6-BDF7-E6A0924AADAE}" srcOrd="0" destOrd="0" presId="urn:microsoft.com/office/officeart/2005/8/layout/venn2"/>
    <dgm:cxn modelId="{AA6EC98A-7C55-4CA0-B79D-AE622154BA2A}" type="presParOf" srcId="{044F506D-C442-4EDF-BD08-58D9FEBE1914}" destId="{1697C63A-41AB-431D-81D5-4FB0879B6292}"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AFA227-BFA8-4D2B-8DC8-7E349640BA5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B29C0F5-BA61-4274-98F7-B17FAC7F2C81}">
      <dgm:prSet phldrT="[Text]" custT="1"/>
      <dgm:spPr>
        <a:solidFill>
          <a:schemeClr val="accent1">
            <a:lumMod val="75000"/>
          </a:schemeClr>
        </a:solidFill>
      </dgm:spPr>
      <dgm:t>
        <a:bodyPr/>
        <a:lstStyle/>
        <a:p>
          <a:pPr algn="ctr"/>
          <a:r>
            <a:rPr lang="en-US" sz="1800" dirty="0" smtClean="0">
              <a:solidFill>
                <a:schemeClr val="bg1"/>
              </a:solidFill>
              <a:latin typeface="Arial" panose="020B0604020202020204" pitchFamily="34" charset="0"/>
              <a:cs typeface="Arial" panose="020B0604020202020204" pitchFamily="34" charset="0"/>
            </a:rPr>
            <a:t>Twins, triplets etc.</a:t>
          </a:r>
          <a:endParaRPr lang="en-US" sz="1800" dirty="0">
            <a:solidFill>
              <a:schemeClr val="bg1"/>
            </a:solidFill>
            <a:latin typeface="Arial" panose="020B0604020202020204" pitchFamily="34" charset="0"/>
            <a:cs typeface="Arial" panose="020B0604020202020204" pitchFamily="34" charset="0"/>
          </a:endParaRPr>
        </a:p>
      </dgm:t>
    </dgm:pt>
    <dgm:pt modelId="{0FDEDC44-5E79-426E-9CBA-2014434A231E}" type="parTrans" cxnId="{652571DC-A3C7-4C73-BBFB-494AE041C8C8}">
      <dgm:prSet custT="1"/>
      <dgm:spPr/>
      <dgm:t>
        <a:bodyPr/>
        <a:lstStyle/>
        <a:p>
          <a:endParaRPr lang="en-US" sz="1000">
            <a:latin typeface="Arial" panose="020B0604020202020204" pitchFamily="34" charset="0"/>
            <a:cs typeface="Arial" panose="020B0604020202020204" pitchFamily="34" charset="0"/>
          </a:endParaRPr>
        </a:p>
      </dgm:t>
    </dgm:pt>
    <dgm:pt modelId="{2FF7082F-2E5F-4196-B45F-08574C3417E9}" type="sibTrans" cxnId="{652571DC-A3C7-4C73-BBFB-494AE041C8C8}">
      <dgm:prSet/>
      <dgm:spPr/>
      <dgm:t>
        <a:bodyPr/>
        <a:lstStyle/>
        <a:p>
          <a:endParaRPr lang="en-US">
            <a:latin typeface="Arial" panose="020B0604020202020204" pitchFamily="34" charset="0"/>
            <a:cs typeface="Arial" panose="020B0604020202020204" pitchFamily="34" charset="0"/>
          </a:endParaRPr>
        </a:p>
      </dgm:t>
    </dgm:pt>
    <dgm:pt modelId="{1759D11D-B3E9-4C78-9B1F-DB4730E93138}">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Heredity</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500427E2-1613-4029-965E-498ECEBB8B87}" type="parTrans" cxnId="{5BD35A53-E052-402B-A4C6-83C2469B5BEA}">
      <dgm:prSet custT="1"/>
      <dgm:spPr/>
      <dgm:t>
        <a:bodyPr/>
        <a:lstStyle/>
        <a:p>
          <a:endParaRPr lang="en-US" sz="700">
            <a:latin typeface="Arial" panose="020B0604020202020204" pitchFamily="34" charset="0"/>
            <a:cs typeface="Arial" panose="020B0604020202020204" pitchFamily="34" charset="0"/>
          </a:endParaRPr>
        </a:p>
      </dgm:t>
    </dgm:pt>
    <dgm:pt modelId="{6F8C80DD-905F-4A46-8A23-7EF27DF83B7B}" type="sibTrans" cxnId="{5BD35A53-E052-402B-A4C6-83C2469B5BEA}">
      <dgm:prSet/>
      <dgm:spPr/>
      <dgm:t>
        <a:bodyPr/>
        <a:lstStyle/>
        <a:p>
          <a:endParaRPr lang="en-US">
            <a:latin typeface="Arial" panose="020B0604020202020204" pitchFamily="34" charset="0"/>
            <a:cs typeface="Arial" panose="020B0604020202020204" pitchFamily="34" charset="0"/>
          </a:endParaRPr>
        </a:p>
      </dgm:t>
    </dgm:pt>
    <dgm:pt modelId="{4591C509-1E8B-4A57-B136-003769D07EC6}">
      <dgm:prSet phldrT="[Text]" custT="1"/>
      <dgm:spPr>
        <a:solidFill>
          <a:schemeClr val="accent1">
            <a:lumMod val="60000"/>
            <a:lumOff val="40000"/>
          </a:schemeClr>
        </a:solidFill>
        <a:ln>
          <a:solidFill>
            <a:schemeClr val="accent1">
              <a:lumMod val="20000"/>
              <a:lumOff val="80000"/>
            </a:schemeClr>
          </a:solidFill>
        </a:ln>
      </dgm:spPr>
      <dgm:t>
        <a:bodyPr/>
        <a:lstStyle/>
        <a:p>
          <a:pPr algn="ctr"/>
          <a:r>
            <a:rPr lang="en-US" sz="1800" dirty="0" smtClean="0">
              <a:solidFill>
                <a:schemeClr val="tx1"/>
              </a:solidFill>
              <a:latin typeface="Arial" panose="020B0604020202020204" pitchFamily="34" charset="0"/>
              <a:cs typeface="Arial" panose="020B0604020202020204" pitchFamily="34" charset="0"/>
            </a:rPr>
            <a:t>Congenital Anomalies</a:t>
          </a:r>
          <a:endParaRPr lang="en-US" sz="1800" dirty="0">
            <a:solidFill>
              <a:schemeClr val="tx1"/>
            </a:solidFill>
            <a:latin typeface="Arial" panose="020B0604020202020204" pitchFamily="34" charset="0"/>
            <a:cs typeface="Arial" panose="020B0604020202020204" pitchFamily="34" charset="0"/>
          </a:endParaRPr>
        </a:p>
      </dgm:t>
    </dgm:pt>
    <dgm:pt modelId="{0AE8BA72-12B8-4DE7-B22F-BD2626BB0E87}" type="parTrans" cxnId="{64ACA657-4FA5-47C2-88B2-772A19EEA8B9}">
      <dgm:prSet custT="1"/>
      <dgm:spPr/>
      <dgm:t>
        <a:bodyPr/>
        <a:lstStyle/>
        <a:p>
          <a:endParaRPr lang="en-US" sz="700">
            <a:latin typeface="Arial" panose="020B0604020202020204" pitchFamily="34" charset="0"/>
            <a:cs typeface="Arial" panose="020B0604020202020204" pitchFamily="34" charset="0"/>
          </a:endParaRPr>
        </a:p>
      </dgm:t>
    </dgm:pt>
    <dgm:pt modelId="{D3CC0846-3103-4A84-B7A2-E1E6017F39EB}" type="sibTrans" cxnId="{64ACA657-4FA5-47C2-88B2-772A19EEA8B9}">
      <dgm:prSet/>
      <dgm:spPr/>
      <dgm:t>
        <a:bodyPr/>
        <a:lstStyle/>
        <a:p>
          <a:endParaRPr lang="en-US">
            <a:latin typeface="Arial" panose="020B0604020202020204" pitchFamily="34" charset="0"/>
            <a:cs typeface="Arial" panose="020B0604020202020204" pitchFamily="34" charset="0"/>
          </a:endParaRPr>
        </a:p>
      </dgm:t>
    </dgm:pt>
    <dgm:pt modelId="{AC0FA3F9-2FBC-42E2-86FE-27C6FB6A210B}">
      <dgm:prSet phldrT="[Text]" custT="1"/>
      <dgm:spPr>
        <a:solidFill>
          <a:schemeClr val="accent1">
            <a:lumMod val="75000"/>
          </a:schemeClr>
        </a:solidFill>
      </dgm:spPr>
      <dgm:t>
        <a:bodyPr/>
        <a:lstStyle/>
        <a:p>
          <a:pPr algn="ctr"/>
          <a:r>
            <a:rPr lang="en-US" sz="1800" dirty="0" smtClean="0">
              <a:solidFill>
                <a:schemeClr val="bg1"/>
              </a:solidFill>
              <a:latin typeface="Arial" panose="020B0604020202020204" pitchFamily="34" charset="0"/>
              <a:cs typeface="Arial" panose="020B0604020202020204" pitchFamily="34" charset="0"/>
            </a:rPr>
            <a:t>Previous spontaneous  preterm</a:t>
          </a:r>
          <a:endParaRPr lang="en-US" sz="1800" dirty="0">
            <a:solidFill>
              <a:schemeClr val="bg1"/>
            </a:solidFill>
            <a:latin typeface="Arial" panose="020B0604020202020204" pitchFamily="34" charset="0"/>
            <a:cs typeface="Arial" panose="020B0604020202020204" pitchFamily="34" charset="0"/>
          </a:endParaRPr>
        </a:p>
      </dgm:t>
    </dgm:pt>
    <dgm:pt modelId="{1B4B58D2-C886-4C22-A474-4C99BFB12A0D}" type="parTrans" cxnId="{5CC58146-1FD2-422A-9865-0DB590BA4F40}">
      <dgm:prSet custT="1"/>
      <dgm:spPr/>
      <dgm:t>
        <a:bodyPr/>
        <a:lstStyle/>
        <a:p>
          <a:endParaRPr lang="en-US" sz="1000">
            <a:latin typeface="Arial" panose="020B0604020202020204" pitchFamily="34" charset="0"/>
            <a:cs typeface="Arial" panose="020B0604020202020204" pitchFamily="34" charset="0"/>
          </a:endParaRPr>
        </a:p>
      </dgm:t>
    </dgm:pt>
    <dgm:pt modelId="{348CAC1D-7C61-47E1-A3B3-4D44F018BCE8}" type="sibTrans" cxnId="{5CC58146-1FD2-422A-9865-0DB590BA4F40}">
      <dgm:prSet/>
      <dgm:spPr/>
      <dgm:t>
        <a:bodyPr/>
        <a:lstStyle/>
        <a:p>
          <a:endParaRPr lang="en-US">
            <a:latin typeface="Arial" panose="020B0604020202020204" pitchFamily="34" charset="0"/>
            <a:cs typeface="Arial" panose="020B0604020202020204" pitchFamily="34" charset="0"/>
          </a:endParaRPr>
        </a:p>
      </dgm:t>
    </dgm:pt>
    <dgm:pt modelId="{E25A17F1-AF57-469B-9D55-AAFCE4A5FF24}">
      <dgm:prSet phldrT="[Text]" custT="1"/>
      <dgm:spPr>
        <a:solidFill>
          <a:srgbClr val="7ACAE0"/>
        </a:solidFill>
      </dgm:spPr>
      <dgm:t>
        <a:bodyPr/>
        <a:lstStyle/>
        <a:p>
          <a:pPr algn="ctr"/>
          <a:r>
            <a:rPr lang="en-US" sz="1800" dirty="0" smtClean="0">
              <a:solidFill>
                <a:schemeClr val="tx1"/>
              </a:solidFill>
              <a:latin typeface="Arial" panose="020B0604020202020204" pitchFamily="34" charset="0"/>
              <a:cs typeface="Arial" panose="020B0604020202020204" pitchFamily="34" charset="0"/>
            </a:rPr>
            <a:t>Preconception Health</a:t>
          </a:r>
          <a:endParaRPr lang="en-US" sz="1800" dirty="0">
            <a:solidFill>
              <a:schemeClr val="tx1"/>
            </a:solidFill>
            <a:latin typeface="Arial" panose="020B0604020202020204" pitchFamily="34" charset="0"/>
            <a:cs typeface="Arial" panose="020B0604020202020204" pitchFamily="34" charset="0"/>
          </a:endParaRPr>
        </a:p>
      </dgm:t>
    </dgm:pt>
    <dgm:pt modelId="{D9E6F6E2-01F5-4A9C-869D-6A8153EDCCB5}" type="parTrans" cxnId="{0BFA9ACC-B391-4F01-8AAE-11BB1A887EF6}">
      <dgm:prSet custT="1"/>
      <dgm:spPr/>
      <dgm:t>
        <a:bodyPr/>
        <a:lstStyle/>
        <a:p>
          <a:endParaRPr lang="en-US" sz="700">
            <a:latin typeface="Arial" panose="020B0604020202020204" pitchFamily="34" charset="0"/>
            <a:cs typeface="Arial" panose="020B0604020202020204" pitchFamily="34" charset="0"/>
          </a:endParaRPr>
        </a:p>
      </dgm:t>
    </dgm:pt>
    <dgm:pt modelId="{40D83F76-4F0A-45E9-A783-4D3A0F50AA75}" type="sibTrans" cxnId="{0BFA9ACC-B391-4F01-8AAE-11BB1A887EF6}">
      <dgm:prSet/>
      <dgm:spPr/>
      <dgm:t>
        <a:bodyPr/>
        <a:lstStyle/>
        <a:p>
          <a:endParaRPr lang="en-US">
            <a:latin typeface="Arial" panose="020B0604020202020204" pitchFamily="34" charset="0"/>
            <a:cs typeface="Arial" panose="020B0604020202020204" pitchFamily="34" charset="0"/>
          </a:endParaRPr>
        </a:p>
      </dgm:t>
    </dgm:pt>
    <dgm:pt modelId="{D9CB2297-EA49-43F8-932E-802A3564AF3E}">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Stress</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AFA7939C-B1E2-4BC1-84E2-08A75920CB16}" type="parTrans" cxnId="{3B3741A2-3807-4060-AAB6-CF59D57CD876}">
      <dgm:prSet custT="1"/>
      <dgm:spPr/>
      <dgm:t>
        <a:bodyPr/>
        <a:lstStyle/>
        <a:p>
          <a:endParaRPr lang="en-US" sz="700">
            <a:latin typeface="Arial" panose="020B0604020202020204" pitchFamily="34" charset="0"/>
            <a:cs typeface="Arial" panose="020B0604020202020204" pitchFamily="34" charset="0"/>
          </a:endParaRPr>
        </a:p>
      </dgm:t>
    </dgm:pt>
    <dgm:pt modelId="{19C73B35-CA0A-4403-97A6-992EC9D4C12D}" type="sibTrans" cxnId="{3B3741A2-3807-4060-AAB6-CF59D57CD876}">
      <dgm:prSet/>
      <dgm:spPr/>
      <dgm:t>
        <a:bodyPr/>
        <a:lstStyle/>
        <a:p>
          <a:endParaRPr lang="en-US">
            <a:latin typeface="Arial" panose="020B0604020202020204" pitchFamily="34" charset="0"/>
            <a:cs typeface="Arial" panose="020B0604020202020204" pitchFamily="34" charset="0"/>
          </a:endParaRPr>
        </a:p>
      </dgm:t>
    </dgm:pt>
    <dgm:pt modelId="{C2A18F24-75D6-44EA-98FD-21D82BC06CA9}">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Chronic Disease</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695C2E93-A9C9-4D23-B61E-2245A96ECE7F}" type="parTrans" cxnId="{54DA1575-EF01-4CFE-870A-C03B014450AC}">
      <dgm:prSet custT="1"/>
      <dgm:spPr/>
      <dgm:t>
        <a:bodyPr/>
        <a:lstStyle/>
        <a:p>
          <a:endParaRPr lang="en-US" sz="700">
            <a:latin typeface="Arial" panose="020B0604020202020204" pitchFamily="34" charset="0"/>
            <a:cs typeface="Arial" panose="020B0604020202020204" pitchFamily="34" charset="0"/>
          </a:endParaRPr>
        </a:p>
      </dgm:t>
    </dgm:pt>
    <dgm:pt modelId="{3F5B3ACF-8546-40A8-921D-09853FEC7A4D}" type="sibTrans" cxnId="{54DA1575-EF01-4CFE-870A-C03B014450AC}">
      <dgm:prSet/>
      <dgm:spPr/>
      <dgm:t>
        <a:bodyPr/>
        <a:lstStyle/>
        <a:p>
          <a:endParaRPr lang="en-US">
            <a:latin typeface="Arial" panose="020B0604020202020204" pitchFamily="34" charset="0"/>
            <a:cs typeface="Arial" panose="020B0604020202020204" pitchFamily="34" charset="0"/>
          </a:endParaRPr>
        </a:p>
      </dgm:t>
    </dgm:pt>
    <dgm:pt modelId="{B11FA310-5140-46E3-A46A-31921135C193}">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Assisted Reproductive Technology</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72A878FA-F40F-4F2B-AED8-AFBFE72BAD4E}" type="parTrans" cxnId="{60080D7B-1AD6-4E54-8D43-671187354691}">
      <dgm:prSet custT="1"/>
      <dgm:spPr/>
      <dgm:t>
        <a:bodyPr/>
        <a:lstStyle/>
        <a:p>
          <a:endParaRPr lang="en-US" sz="700">
            <a:latin typeface="Arial" panose="020B0604020202020204" pitchFamily="34" charset="0"/>
            <a:cs typeface="Arial" panose="020B0604020202020204" pitchFamily="34" charset="0"/>
          </a:endParaRPr>
        </a:p>
      </dgm:t>
    </dgm:pt>
    <dgm:pt modelId="{A91D31A0-262D-443A-B5F7-2A3C3C269479}" type="sibTrans" cxnId="{60080D7B-1AD6-4E54-8D43-671187354691}">
      <dgm:prSet/>
      <dgm:spPr/>
      <dgm:t>
        <a:bodyPr/>
        <a:lstStyle/>
        <a:p>
          <a:endParaRPr lang="en-US">
            <a:latin typeface="Arial" panose="020B0604020202020204" pitchFamily="34" charset="0"/>
            <a:cs typeface="Arial" panose="020B0604020202020204" pitchFamily="34" charset="0"/>
          </a:endParaRPr>
        </a:p>
      </dgm:t>
    </dgm:pt>
    <dgm:pt modelId="{E240B445-577E-43C6-8EC1-B29710462C13}">
      <dgm:prSet phldrT="[Text]" custT="1"/>
      <dgm:spPr>
        <a:solidFill>
          <a:schemeClr val="accent1">
            <a:lumMod val="20000"/>
            <a:lumOff val="80000"/>
          </a:schemeClr>
        </a:solidFill>
        <a:ln>
          <a:solidFill>
            <a:schemeClr val="accent1">
              <a:lumMod val="20000"/>
              <a:lumOff val="80000"/>
            </a:schemeClr>
          </a:solidFill>
        </a:ln>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Environmental exposure</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8BBECCE2-E56F-4D04-AA5F-886357AA8C8B}" type="parTrans" cxnId="{730F5071-C703-499D-94C1-E2D9EBA23B37}">
      <dgm:prSet custT="1"/>
      <dgm:spPr/>
      <dgm:t>
        <a:bodyPr/>
        <a:lstStyle/>
        <a:p>
          <a:endParaRPr lang="en-US" sz="700">
            <a:latin typeface="Arial" panose="020B0604020202020204" pitchFamily="34" charset="0"/>
            <a:cs typeface="Arial" panose="020B0604020202020204" pitchFamily="34" charset="0"/>
          </a:endParaRPr>
        </a:p>
      </dgm:t>
    </dgm:pt>
    <dgm:pt modelId="{3CB61548-A3B3-4CFA-B545-E84E231C9DB2}" type="sibTrans" cxnId="{730F5071-C703-499D-94C1-E2D9EBA23B37}">
      <dgm:prSet/>
      <dgm:spPr/>
      <dgm:t>
        <a:bodyPr/>
        <a:lstStyle/>
        <a:p>
          <a:endParaRPr lang="en-US">
            <a:latin typeface="Arial" panose="020B0604020202020204" pitchFamily="34" charset="0"/>
            <a:cs typeface="Arial" panose="020B0604020202020204" pitchFamily="34" charset="0"/>
          </a:endParaRPr>
        </a:p>
      </dgm:t>
    </dgm:pt>
    <dgm:pt modelId="{F082C10E-5B7D-4775-B869-D884EC129F1D}">
      <dgm:prSet phldrT="[Text]" custT="1"/>
      <dgm:spPr>
        <a:solidFill>
          <a:schemeClr val="accent1">
            <a:lumMod val="20000"/>
            <a:lumOff val="80000"/>
          </a:schemeClr>
        </a:solidFill>
        <a:ln>
          <a:solidFill>
            <a:schemeClr val="accent1">
              <a:lumMod val="20000"/>
              <a:lumOff val="80000"/>
            </a:schemeClr>
          </a:solidFill>
        </a:ln>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Maternal age and diet</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C216F03A-35A3-4AE8-9284-2ED970B4ABDD}" type="parTrans" cxnId="{4EC78273-EACE-4370-8C12-154A676040E0}">
      <dgm:prSet custT="1"/>
      <dgm:spPr/>
      <dgm:t>
        <a:bodyPr/>
        <a:lstStyle/>
        <a:p>
          <a:endParaRPr lang="en-US" sz="700">
            <a:latin typeface="Arial" panose="020B0604020202020204" pitchFamily="34" charset="0"/>
            <a:cs typeface="Arial" panose="020B0604020202020204" pitchFamily="34" charset="0"/>
          </a:endParaRPr>
        </a:p>
      </dgm:t>
    </dgm:pt>
    <dgm:pt modelId="{80C5EB5F-C5C3-45AE-87D4-B22DB7ECC2A0}" type="sibTrans" cxnId="{4EC78273-EACE-4370-8C12-154A676040E0}">
      <dgm:prSet/>
      <dgm:spPr/>
      <dgm:t>
        <a:bodyPr/>
        <a:lstStyle/>
        <a:p>
          <a:endParaRPr lang="en-US">
            <a:latin typeface="Arial" panose="020B0604020202020204" pitchFamily="34" charset="0"/>
            <a:cs typeface="Arial" panose="020B0604020202020204" pitchFamily="34" charset="0"/>
          </a:endParaRPr>
        </a:p>
      </dgm:t>
    </dgm:pt>
    <dgm:pt modelId="{941CA084-1488-4479-9AF7-DF9A2B598092}">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During pregnancy</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CA0BF833-5E1B-4441-A80B-9F9B0011771D}" type="parTrans" cxnId="{AE0B71A9-F9D7-447D-83F6-A5878F40AC17}">
      <dgm:prSet/>
      <dgm:spPr/>
      <dgm:t>
        <a:bodyPr/>
        <a:lstStyle/>
        <a:p>
          <a:endParaRPr lang="en-US">
            <a:latin typeface="Arial" panose="020B0604020202020204" pitchFamily="34" charset="0"/>
            <a:cs typeface="Arial" panose="020B0604020202020204" pitchFamily="34" charset="0"/>
          </a:endParaRPr>
        </a:p>
      </dgm:t>
    </dgm:pt>
    <dgm:pt modelId="{3B3BEA8A-F90B-41C2-95F4-C101CCD63834}" type="sibTrans" cxnId="{AE0B71A9-F9D7-447D-83F6-A5878F40AC17}">
      <dgm:prSet/>
      <dgm:spPr/>
      <dgm:t>
        <a:bodyPr/>
        <a:lstStyle/>
        <a:p>
          <a:endParaRPr lang="en-US">
            <a:latin typeface="Arial" panose="020B0604020202020204" pitchFamily="34" charset="0"/>
            <a:cs typeface="Arial" panose="020B0604020202020204" pitchFamily="34" charset="0"/>
          </a:endParaRPr>
        </a:p>
      </dgm:t>
    </dgm:pt>
    <dgm:pt modelId="{0C1C77ED-23FD-4D58-A4D5-ACD2E829FB49}">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Over the life course</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AAEBC0E3-4406-424C-AB91-9DBAB22BDAA6}" type="parTrans" cxnId="{C6ADBEA6-2818-4A2A-B8BC-6E628E64F00F}">
      <dgm:prSet/>
      <dgm:spPr/>
      <dgm:t>
        <a:bodyPr/>
        <a:lstStyle/>
        <a:p>
          <a:endParaRPr lang="en-US">
            <a:latin typeface="Arial" panose="020B0604020202020204" pitchFamily="34" charset="0"/>
            <a:cs typeface="Arial" panose="020B0604020202020204" pitchFamily="34" charset="0"/>
          </a:endParaRPr>
        </a:p>
      </dgm:t>
    </dgm:pt>
    <dgm:pt modelId="{9814BD68-D639-49CF-A142-3E4C55D0D2A1}" type="sibTrans" cxnId="{C6ADBEA6-2818-4A2A-B8BC-6E628E64F00F}">
      <dgm:prSet/>
      <dgm:spPr/>
      <dgm:t>
        <a:bodyPr/>
        <a:lstStyle/>
        <a:p>
          <a:endParaRPr lang="en-US">
            <a:latin typeface="Arial" panose="020B0604020202020204" pitchFamily="34" charset="0"/>
            <a:cs typeface="Arial" panose="020B0604020202020204" pitchFamily="34" charset="0"/>
          </a:endParaRPr>
        </a:p>
      </dgm:t>
    </dgm:pt>
    <dgm:pt modelId="{EA3D5DF0-D70D-4A1E-9AC7-E9A4793D3DFF}">
      <dgm:prSet phldrT="[Text]" custT="1"/>
      <dgm:spPr>
        <a:solidFill>
          <a:schemeClr val="accent1">
            <a:lumMod val="60000"/>
            <a:lumOff val="40000"/>
          </a:schemeClr>
        </a:solidFill>
      </dgm:spPr>
      <dgm:t>
        <a:bodyPr/>
        <a:lstStyle/>
        <a:p>
          <a:r>
            <a:rPr lang="en-US" sz="1600" dirty="0" smtClean="0">
              <a:solidFill>
                <a:schemeClr val="tx2">
                  <a:lumMod val="75000"/>
                </a:schemeClr>
              </a:solidFill>
              <a:latin typeface="Arial" panose="020B0604020202020204" pitchFamily="34" charset="0"/>
              <a:cs typeface="Arial" panose="020B0604020202020204" pitchFamily="34" charset="0"/>
            </a:rPr>
            <a:t>PREMATURITY</a:t>
          </a:r>
        </a:p>
        <a:p>
          <a:endParaRPr lang="en-US" sz="1600" dirty="0" smtClean="0">
            <a:solidFill>
              <a:schemeClr val="tx2">
                <a:lumMod val="75000"/>
              </a:schemeClr>
            </a:solidFill>
            <a:latin typeface="Arial" panose="020B0604020202020204" pitchFamily="34" charset="0"/>
            <a:cs typeface="Arial" panose="020B0604020202020204" pitchFamily="34" charset="0"/>
          </a:endParaRPr>
        </a:p>
        <a:p>
          <a:r>
            <a:rPr lang="en-US" sz="1600" dirty="0" smtClean="0">
              <a:solidFill>
                <a:schemeClr val="tx2">
                  <a:lumMod val="75000"/>
                </a:schemeClr>
              </a:solidFill>
              <a:latin typeface="Arial" panose="020B0604020202020204" pitchFamily="34" charset="0"/>
              <a:cs typeface="Arial" panose="020B0604020202020204" pitchFamily="34" charset="0"/>
            </a:rPr>
            <a:t>&lt;37 weeks</a:t>
          </a:r>
          <a:br>
            <a:rPr lang="en-US" sz="1600" dirty="0" smtClean="0">
              <a:solidFill>
                <a:schemeClr val="tx2">
                  <a:lumMod val="75000"/>
                </a:schemeClr>
              </a:solidFill>
              <a:latin typeface="Arial" panose="020B0604020202020204" pitchFamily="34" charset="0"/>
              <a:cs typeface="Arial" panose="020B0604020202020204" pitchFamily="34" charset="0"/>
            </a:rPr>
          </a:br>
          <a:r>
            <a:rPr lang="en-US" sz="1600" dirty="0" smtClean="0">
              <a:solidFill>
                <a:schemeClr val="tx2">
                  <a:lumMod val="75000"/>
                </a:schemeClr>
              </a:solidFill>
              <a:latin typeface="Arial" panose="020B0604020202020204" pitchFamily="34" charset="0"/>
              <a:cs typeface="Arial" panose="020B0604020202020204" pitchFamily="34" charset="0"/>
            </a:rPr>
            <a:t>_________</a:t>
          </a:r>
          <a:br>
            <a:rPr lang="en-US" sz="1600" dirty="0" smtClean="0">
              <a:solidFill>
                <a:schemeClr val="tx2">
                  <a:lumMod val="75000"/>
                </a:schemeClr>
              </a:solidFill>
              <a:latin typeface="Arial" panose="020B0604020202020204" pitchFamily="34" charset="0"/>
              <a:cs typeface="Arial" panose="020B0604020202020204" pitchFamily="34" charset="0"/>
            </a:rPr>
          </a:br>
          <a:endParaRPr lang="en-US" sz="1600" dirty="0" smtClean="0">
            <a:solidFill>
              <a:schemeClr val="tx2">
                <a:lumMod val="75000"/>
              </a:schemeClr>
            </a:solidFill>
            <a:latin typeface="Arial" panose="020B0604020202020204" pitchFamily="34" charset="0"/>
            <a:cs typeface="Arial" panose="020B0604020202020204" pitchFamily="34" charset="0"/>
          </a:endParaRPr>
        </a:p>
        <a:p>
          <a:r>
            <a:rPr lang="en-US" sz="1600" dirty="0" smtClean="0">
              <a:solidFill>
                <a:schemeClr val="tx2">
                  <a:lumMod val="75000"/>
                </a:schemeClr>
              </a:solidFill>
              <a:latin typeface="Arial" panose="020B0604020202020204" pitchFamily="34" charset="0"/>
              <a:cs typeface="Arial" panose="020B0604020202020204" pitchFamily="34" charset="0"/>
            </a:rPr>
            <a:t>32-36 weeks</a:t>
          </a:r>
        </a:p>
        <a:p>
          <a:r>
            <a:rPr lang="en-US" sz="1600" dirty="0" smtClean="0">
              <a:solidFill>
                <a:schemeClr val="tx2">
                  <a:lumMod val="75000"/>
                </a:schemeClr>
              </a:solidFill>
              <a:latin typeface="Arial" panose="020B0604020202020204" pitchFamily="34" charset="0"/>
              <a:cs typeface="Arial" panose="020B0604020202020204" pitchFamily="34" charset="0"/>
            </a:rPr>
            <a:t>________</a:t>
          </a:r>
        </a:p>
        <a:p>
          <a:r>
            <a:rPr lang="en-US" sz="1600" dirty="0" smtClean="0">
              <a:solidFill>
                <a:schemeClr val="tx2">
                  <a:lumMod val="75000"/>
                </a:schemeClr>
              </a:solidFill>
              <a:latin typeface="Arial" panose="020B0604020202020204" pitchFamily="34" charset="0"/>
              <a:cs typeface="Arial" panose="020B0604020202020204" pitchFamily="34" charset="0"/>
            </a:rPr>
            <a:t>&lt;32 weeks</a:t>
          </a:r>
          <a:endParaRPr lang="en-US" sz="1600" dirty="0">
            <a:solidFill>
              <a:schemeClr val="tx2">
                <a:lumMod val="75000"/>
              </a:schemeClr>
            </a:solidFill>
            <a:latin typeface="Arial" panose="020B0604020202020204" pitchFamily="34" charset="0"/>
            <a:cs typeface="Arial" panose="020B0604020202020204" pitchFamily="34" charset="0"/>
          </a:endParaRPr>
        </a:p>
      </dgm:t>
    </dgm:pt>
    <dgm:pt modelId="{823B5561-0BE3-4BFC-AC26-1875B7D34BDA}" type="parTrans" cxnId="{B4543AEC-AD93-4C3C-A3F0-C7D897B58AFE}">
      <dgm:prSet/>
      <dgm:spPr/>
      <dgm:t>
        <a:bodyPr/>
        <a:lstStyle/>
        <a:p>
          <a:endParaRPr lang="en-US">
            <a:latin typeface="Arial" panose="020B0604020202020204" pitchFamily="34" charset="0"/>
            <a:cs typeface="Arial" panose="020B0604020202020204" pitchFamily="34" charset="0"/>
          </a:endParaRPr>
        </a:p>
      </dgm:t>
    </dgm:pt>
    <dgm:pt modelId="{45556249-336D-44FE-B1EC-70107BAD277B}" type="sibTrans" cxnId="{B4543AEC-AD93-4C3C-A3F0-C7D897B58AFE}">
      <dgm:prSet/>
      <dgm:spPr/>
      <dgm:t>
        <a:bodyPr/>
        <a:lstStyle/>
        <a:p>
          <a:endParaRPr lang="en-US">
            <a:latin typeface="Arial" panose="020B0604020202020204" pitchFamily="34" charset="0"/>
            <a:cs typeface="Arial" panose="020B0604020202020204" pitchFamily="34" charset="0"/>
          </a:endParaRPr>
        </a:p>
      </dgm:t>
    </dgm:pt>
    <dgm:pt modelId="{430B935B-3E9C-44EC-9182-755881B38AC5}">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Obesity**</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091ED2C3-7D57-4CB8-B37F-7E7EAEF923B6}" type="parTrans" cxnId="{7C18D8D7-7A2B-49A7-8001-E75429FB3504}">
      <dgm:prSet/>
      <dgm:spPr/>
      <dgm:t>
        <a:bodyPr/>
        <a:lstStyle/>
        <a:p>
          <a:endParaRPr lang="en-US">
            <a:latin typeface="Arial" panose="020B0604020202020204" pitchFamily="34" charset="0"/>
            <a:cs typeface="Arial" panose="020B0604020202020204" pitchFamily="34" charset="0"/>
          </a:endParaRPr>
        </a:p>
      </dgm:t>
    </dgm:pt>
    <dgm:pt modelId="{EA501B21-38EA-44AF-803B-B5B921CB5E5E}" type="sibTrans" cxnId="{7C18D8D7-7A2B-49A7-8001-E75429FB3504}">
      <dgm:prSet/>
      <dgm:spPr/>
      <dgm:t>
        <a:bodyPr/>
        <a:lstStyle/>
        <a:p>
          <a:endParaRPr lang="en-US">
            <a:latin typeface="Arial" panose="020B0604020202020204" pitchFamily="34" charset="0"/>
            <a:cs typeface="Arial" panose="020B0604020202020204" pitchFamily="34" charset="0"/>
          </a:endParaRPr>
        </a:p>
      </dgm:t>
    </dgm:pt>
    <dgm:pt modelId="{02D0554A-163A-47DD-9927-36D55D834D9B}">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Hypertension</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1374875B-E05D-4800-AB3B-4612B77D0A6F}" type="parTrans" cxnId="{FB9015EE-7D4E-4B45-8BB5-B09A3F99C420}">
      <dgm:prSet/>
      <dgm:spPr/>
      <dgm:t>
        <a:bodyPr/>
        <a:lstStyle/>
        <a:p>
          <a:endParaRPr lang="en-US">
            <a:latin typeface="Arial" panose="020B0604020202020204" pitchFamily="34" charset="0"/>
            <a:cs typeface="Arial" panose="020B0604020202020204" pitchFamily="34" charset="0"/>
          </a:endParaRPr>
        </a:p>
      </dgm:t>
    </dgm:pt>
    <dgm:pt modelId="{60F52544-BDDA-4408-A7D5-09F6AAEAABF3}" type="sibTrans" cxnId="{FB9015EE-7D4E-4B45-8BB5-B09A3F99C420}">
      <dgm:prSet/>
      <dgm:spPr/>
      <dgm:t>
        <a:bodyPr/>
        <a:lstStyle/>
        <a:p>
          <a:endParaRPr lang="en-US">
            <a:latin typeface="Arial" panose="020B0604020202020204" pitchFamily="34" charset="0"/>
            <a:cs typeface="Arial" panose="020B0604020202020204" pitchFamily="34" charset="0"/>
          </a:endParaRPr>
        </a:p>
      </dgm:t>
    </dgm:pt>
    <dgm:pt modelId="{6AC5A0E5-9B6D-4838-9705-07BAE64CFCB7}">
      <dgm:prSet phldrT="[Text]" custT="1"/>
      <dgm:spPr>
        <a:solidFill>
          <a:schemeClr val="accent1">
            <a:lumMod val="20000"/>
            <a:lumOff val="80000"/>
          </a:schemeClr>
        </a:solidFill>
      </dgm:spPr>
      <dgm:t>
        <a:bodyPr/>
        <a:lstStyle/>
        <a:p>
          <a:r>
            <a:rPr lang="en-US" sz="1600" dirty="0" smtClean="0">
              <a:solidFill>
                <a:schemeClr val="tx2">
                  <a:lumMod val="60000"/>
                  <a:lumOff val="40000"/>
                </a:schemeClr>
              </a:solidFill>
              <a:latin typeface="Arial" panose="020B0604020202020204" pitchFamily="34" charset="0"/>
              <a:cs typeface="Arial" panose="020B0604020202020204" pitchFamily="34" charset="0"/>
            </a:rPr>
            <a:t>Diabetes</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dgm:t>
    </dgm:pt>
    <dgm:pt modelId="{B0DDBD16-8ABE-4299-96A3-D459A0D37A59}" type="parTrans" cxnId="{2C2FC8D1-B7E3-454E-9377-8231905C3C3B}">
      <dgm:prSet/>
      <dgm:spPr/>
      <dgm:t>
        <a:bodyPr/>
        <a:lstStyle/>
        <a:p>
          <a:endParaRPr lang="en-US">
            <a:latin typeface="Arial" panose="020B0604020202020204" pitchFamily="34" charset="0"/>
            <a:cs typeface="Arial" panose="020B0604020202020204" pitchFamily="34" charset="0"/>
          </a:endParaRPr>
        </a:p>
      </dgm:t>
    </dgm:pt>
    <dgm:pt modelId="{260A82A7-F01B-41DA-98BF-FC94AFD6F81D}" type="sibTrans" cxnId="{2C2FC8D1-B7E3-454E-9377-8231905C3C3B}">
      <dgm:prSet/>
      <dgm:spPr/>
      <dgm:t>
        <a:bodyPr/>
        <a:lstStyle/>
        <a:p>
          <a:endParaRPr lang="en-US">
            <a:latin typeface="Arial" panose="020B0604020202020204" pitchFamily="34" charset="0"/>
            <a:cs typeface="Arial" panose="020B0604020202020204" pitchFamily="34" charset="0"/>
          </a:endParaRPr>
        </a:p>
      </dgm:t>
    </dgm:pt>
    <dgm:pt modelId="{5BFC8329-EA0F-4A2E-A099-76921CB7EE84}">
      <dgm:prSet phldrT="[Text]" custT="1"/>
      <dgm:spPr>
        <a:solidFill>
          <a:schemeClr val="accent1">
            <a:lumMod val="75000"/>
          </a:schemeClr>
        </a:solidFill>
      </dgm:spPr>
      <dgm:t>
        <a:bodyPr/>
        <a:lstStyle/>
        <a:p>
          <a:pPr algn="ctr"/>
          <a:r>
            <a:rPr lang="en-US" sz="1800" dirty="0" smtClean="0">
              <a:solidFill>
                <a:schemeClr val="bg1"/>
              </a:solidFill>
              <a:latin typeface="Arial" panose="020B0604020202020204" pitchFamily="34" charset="0"/>
              <a:cs typeface="Arial" panose="020B0604020202020204" pitchFamily="34" charset="0"/>
            </a:rPr>
            <a:t>Short inter-pregnancy interval</a:t>
          </a:r>
          <a:endParaRPr lang="en-US" sz="1800" dirty="0">
            <a:solidFill>
              <a:schemeClr val="bg1"/>
            </a:solidFill>
            <a:latin typeface="Arial" panose="020B0604020202020204" pitchFamily="34" charset="0"/>
            <a:cs typeface="Arial" panose="020B0604020202020204" pitchFamily="34" charset="0"/>
          </a:endParaRPr>
        </a:p>
      </dgm:t>
    </dgm:pt>
    <dgm:pt modelId="{B95075A4-0536-456D-A6B8-AC9EED360958}" type="parTrans" cxnId="{8CD5DCD8-DB1C-4638-9F6E-C19AB812676D}">
      <dgm:prSet/>
      <dgm:spPr/>
      <dgm:t>
        <a:bodyPr/>
        <a:lstStyle/>
        <a:p>
          <a:endParaRPr lang="en-US">
            <a:latin typeface="Arial" panose="020B0604020202020204" pitchFamily="34" charset="0"/>
            <a:cs typeface="Arial" panose="020B0604020202020204" pitchFamily="34" charset="0"/>
          </a:endParaRPr>
        </a:p>
      </dgm:t>
    </dgm:pt>
    <dgm:pt modelId="{9936C99F-1E11-4D83-A0FF-1800A4A174F5}" type="sibTrans" cxnId="{8CD5DCD8-DB1C-4638-9F6E-C19AB812676D}">
      <dgm:prSet/>
      <dgm:spPr/>
      <dgm:t>
        <a:bodyPr/>
        <a:lstStyle/>
        <a:p>
          <a:endParaRPr lang="en-US">
            <a:latin typeface="Arial" panose="020B0604020202020204" pitchFamily="34" charset="0"/>
            <a:cs typeface="Arial" panose="020B0604020202020204" pitchFamily="34" charset="0"/>
          </a:endParaRPr>
        </a:p>
      </dgm:t>
    </dgm:pt>
    <dgm:pt modelId="{E10C0A8C-792F-45DD-89CE-D959C2FD2D47}">
      <dgm:prSet phldrT="[Text]" custT="1"/>
      <dgm:spPr>
        <a:solidFill>
          <a:schemeClr val="accent1">
            <a:lumMod val="60000"/>
            <a:lumOff val="40000"/>
          </a:schemeClr>
        </a:solidFill>
      </dgm:spPr>
      <dgm:t>
        <a:bodyPr/>
        <a:lstStyle/>
        <a:p>
          <a:pPr algn="ctr"/>
          <a:endParaRPr lang="en-US" sz="1800" dirty="0" smtClean="0">
            <a:solidFill>
              <a:schemeClr val="tx1"/>
            </a:solidFill>
            <a:latin typeface="Arial" panose="020B0604020202020204" pitchFamily="34" charset="0"/>
            <a:cs typeface="Arial" panose="020B0604020202020204" pitchFamily="34" charset="0"/>
          </a:endParaRPr>
        </a:p>
        <a:p>
          <a:pPr algn="ctr"/>
          <a:r>
            <a:rPr lang="en-US" sz="1800" dirty="0" smtClean="0">
              <a:solidFill>
                <a:schemeClr val="tx1"/>
              </a:solidFill>
              <a:latin typeface="Arial" panose="020B0604020202020204" pitchFamily="34" charset="0"/>
              <a:cs typeface="Arial" panose="020B0604020202020204" pitchFamily="34" charset="0"/>
            </a:rPr>
            <a:t>Smoking</a:t>
          </a:r>
        </a:p>
        <a:p>
          <a:pPr algn="ctr"/>
          <a:endParaRPr lang="en-US" sz="1800" dirty="0">
            <a:solidFill>
              <a:schemeClr val="tx1"/>
            </a:solidFill>
            <a:latin typeface="Arial" panose="020B0604020202020204" pitchFamily="34" charset="0"/>
            <a:cs typeface="Arial" panose="020B0604020202020204" pitchFamily="34" charset="0"/>
          </a:endParaRPr>
        </a:p>
      </dgm:t>
    </dgm:pt>
    <dgm:pt modelId="{711526F7-9E59-41AC-A8EF-57F9E38026BF}" type="parTrans" cxnId="{70631694-612A-4124-B6E5-0BD692EA6533}">
      <dgm:prSet/>
      <dgm:spPr/>
      <dgm:t>
        <a:bodyPr/>
        <a:lstStyle/>
        <a:p>
          <a:endParaRPr lang="en-US">
            <a:latin typeface="Arial" panose="020B0604020202020204" pitchFamily="34" charset="0"/>
            <a:cs typeface="Arial" panose="020B0604020202020204" pitchFamily="34" charset="0"/>
          </a:endParaRPr>
        </a:p>
      </dgm:t>
    </dgm:pt>
    <dgm:pt modelId="{61354579-D83D-4932-885D-6E048C92BB93}" type="sibTrans" cxnId="{70631694-612A-4124-B6E5-0BD692EA6533}">
      <dgm:prSet/>
      <dgm:spPr/>
      <dgm:t>
        <a:bodyPr/>
        <a:lstStyle/>
        <a:p>
          <a:endParaRPr lang="en-US">
            <a:latin typeface="Arial" panose="020B0604020202020204" pitchFamily="34" charset="0"/>
            <a:cs typeface="Arial" panose="020B0604020202020204" pitchFamily="34" charset="0"/>
          </a:endParaRPr>
        </a:p>
      </dgm:t>
    </dgm:pt>
    <dgm:pt modelId="{55536BB9-74AD-4F13-A564-D6B52D58E951}" type="pres">
      <dgm:prSet presAssocID="{28AFA227-BFA8-4D2B-8DC8-7E349640BA5A}" presName="diagram" presStyleCnt="0">
        <dgm:presLayoutVars>
          <dgm:chPref val="1"/>
          <dgm:dir/>
          <dgm:animOne val="branch"/>
          <dgm:animLvl val="lvl"/>
          <dgm:resizeHandles val="exact"/>
        </dgm:presLayoutVars>
      </dgm:prSet>
      <dgm:spPr/>
      <dgm:t>
        <a:bodyPr/>
        <a:lstStyle/>
        <a:p>
          <a:endParaRPr lang="en-US"/>
        </a:p>
      </dgm:t>
    </dgm:pt>
    <dgm:pt modelId="{CD1EE561-D93D-47BC-87D4-D6B1A38723ED}" type="pres">
      <dgm:prSet presAssocID="{EA3D5DF0-D70D-4A1E-9AC7-E9A4793D3DFF}" presName="root1" presStyleCnt="0"/>
      <dgm:spPr/>
    </dgm:pt>
    <dgm:pt modelId="{A76FD324-FE28-4376-A4AB-BDA01848BB59}" type="pres">
      <dgm:prSet presAssocID="{EA3D5DF0-D70D-4A1E-9AC7-E9A4793D3DFF}" presName="LevelOneTextNode" presStyleLbl="node0" presStyleIdx="0" presStyleCnt="1" custScaleX="290828" custScaleY="1040990" custLinFactNeighborX="-26618" custLinFactNeighborY="-10478">
        <dgm:presLayoutVars>
          <dgm:chPref val="3"/>
        </dgm:presLayoutVars>
      </dgm:prSet>
      <dgm:spPr/>
      <dgm:t>
        <a:bodyPr/>
        <a:lstStyle/>
        <a:p>
          <a:endParaRPr lang="en-US"/>
        </a:p>
      </dgm:t>
    </dgm:pt>
    <dgm:pt modelId="{3C814621-DF88-45E2-9E0E-8D9C93EBD97D}" type="pres">
      <dgm:prSet presAssocID="{EA3D5DF0-D70D-4A1E-9AC7-E9A4793D3DFF}" presName="level2hierChild" presStyleCnt="0"/>
      <dgm:spPr/>
    </dgm:pt>
    <dgm:pt modelId="{1808C1B2-D500-4E41-BC93-28FDE126412F}" type="pres">
      <dgm:prSet presAssocID="{1B4B58D2-C886-4C22-A474-4C99BFB12A0D}" presName="conn2-1" presStyleLbl="parChTrans1D2" presStyleIdx="0" presStyleCnt="6" custScaleX="2000000"/>
      <dgm:spPr/>
      <dgm:t>
        <a:bodyPr/>
        <a:lstStyle/>
        <a:p>
          <a:endParaRPr lang="en-US"/>
        </a:p>
      </dgm:t>
    </dgm:pt>
    <dgm:pt modelId="{48253966-BF7C-44B7-890E-2196C1547E9A}" type="pres">
      <dgm:prSet presAssocID="{1B4B58D2-C886-4C22-A474-4C99BFB12A0D}" presName="connTx" presStyleLbl="parChTrans1D2" presStyleIdx="0" presStyleCnt="6"/>
      <dgm:spPr/>
      <dgm:t>
        <a:bodyPr/>
        <a:lstStyle/>
        <a:p>
          <a:endParaRPr lang="en-US"/>
        </a:p>
      </dgm:t>
    </dgm:pt>
    <dgm:pt modelId="{E45301CB-A3B2-46E6-B6E6-D5656C07F5BA}" type="pres">
      <dgm:prSet presAssocID="{AC0FA3F9-2FBC-42E2-86FE-27C6FB6A210B}" presName="root2" presStyleCnt="0"/>
      <dgm:spPr/>
    </dgm:pt>
    <dgm:pt modelId="{8FF7A939-0B10-47F7-879E-7ABF9C158E6C}" type="pres">
      <dgm:prSet presAssocID="{AC0FA3F9-2FBC-42E2-86FE-27C6FB6A210B}" presName="LevelTwoTextNode" presStyleLbl="node2" presStyleIdx="0" presStyleCnt="6" custScaleX="372805" custScaleY="269610" custLinFactNeighborX="9130" custLinFactNeighborY="10767">
        <dgm:presLayoutVars>
          <dgm:chPref val="3"/>
        </dgm:presLayoutVars>
      </dgm:prSet>
      <dgm:spPr/>
      <dgm:t>
        <a:bodyPr/>
        <a:lstStyle/>
        <a:p>
          <a:endParaRPr lang="en-US"/>
        </a:p>
      </dgm:t>
    </dgm:pt>
    <dgm:pt modelId="{A08286EF-6CE4-4BCA-8982-695351ED2C1A}" type="pres">
      <dgm:prSet presAssocID="{AC0FA3F9-2FBC-42E2-86FE-27C6FB6A210B}" presName="level3hierChild" presStyleCnt="0"/>
      <dgm:spPr/>
    </dgm:pt>
    <dgm:pt modelId="{7D036939-41F6-494D-9660-1E2861720774}" type="pres">
      <dgm:prSet presAssocID="{711526F7-9E59-41AC-A8EF-57F9E38026BF}" presName="conn2-1" presStyleLbl="parChTrans1D2" presStyleIdx="1" presStyleCnt="6"/>
      <dgm:spPr/>
      <dgm:t>
        <a:bodyPr/>
        <a:lstStyle/>
        <a:p>
          <a:endParaRPr lang="en-US"/>
        </a:p>
      </dgm:t>
    </dgm:pt>
    <dgm:pt modelId="{114E4C3A-F044-4E93-A151-4A7A9AF9A518}" type="pres">
      <dgm:prSet presAssocID="{711526F7-9E59-41AC-A8EF-57F9E38026BF}" presName="connTx" presStyleLbl="parChTrans1D2" presStyleIdx="1" presStyleCnt="6"/>
      <dgm:spPr/>
      <dgm:t>
        <a:bodyPr/>
        <a:lstStyle/>
        <a:p>
          <a:endParaRPr lang="en-US"/>
        </a:p>
      </dgm:t>
    </dgm:pt>
    <dgm:pt modelId="{A799455F-6F90-4DBA-A2C6-04BB0649EB7D}" type="pres">
      <dgm:prSet presAssocID="{E10C0A8C-792F-45DD-89CE-D959C2FD2D47}" presName="root2" presStyleCnt="0"/>
      <dgm:spPr/>
    </dgm:pt>
    <dgm:pt modelId="{28C9EF59-D8A4-4CC2-BE24-2005DEBC9054}" type="pres">
      <dgm:prSet presAssocID="{E10C0A8C-792F-45DD-89CE-D959C2FD2D47}" presName="LevelTwoTextNode" presStyleLbl="node2" presStyleIdx="1" presStyleCnt="6" custScaleX="372127" custScaleY="173294" custLinFactY="503183" custLinFactNeighborX="9130" custLinFactNeighborY="600000">
        <dgm:presLayoutVars>
          <dgm:chPref val="3"/>
        </dgm:presLayoutVars>
      </dgm:prSet>
      <dgm:spPr/>
      <dgm:t>
        <a:bodyPr/>
        <a:lstStyle/>
        <a:p>
          <a:endParaRPr lang="en-US"/>
        </a:p>
      </dgm:t>
    </dgm:pt>
    <dgm:pt modelId="{603443DF-F99E-4D18-8BA1-E1D217C62FA3}" type="pres">
      <dgm:prSet presAssocID="{E10C0A8C-792F-45DD-89CE-D959C2FD2D47}" presName="level3hierChild" presStyleCnt="0"/>
      <dgm:spPr/>
    </dgm:pt>
    <dgm:pt modelId="{0529B79E-643C-4699-BCF3-9470403F94E2}" type="pres">
      <dgm:prSet presAssocID="{D9E6F6E2-01F5-4A9C-869D-6A8153EDCCB5}" presName="conn2-1" presStyleLbl="parChTrans1D2" presStyleIdx="2" presStyleCnt="6" custScaleX="2000000"/>
      <dgm:spPr/>
      <dgm:t>
        <a:bodyPr/>
        <a:lstStyle/>
        <a:p>
          <a:endParaRPr lang="en-US"/>
        </a:p>
      </dgm:t>
    </dgm:pt>
    <dgm:pt modelId="{BF879528-0DE8-43D3-A7DB-05124AE3BDFC}" type="pres">
      <dgm:prSet presAssocID="{D9E6F6E2-01F5-4A9C-869D-6A8153EDCCB5}" presName="connTx" presStyleLbl="parChTrans1D2" presStyleIdx="2" presStyleCnt="6"/>
      <dgm:spPr/>
      <dgm:t>
        <a:bodyPr/>
        <a:lstStyle/>
        <a:p>
          <a:endParaRPr lang="en-US"/>
        </a:p>
      </dgm:t>
    </dgm:pt>
    <dgm:pt modelId="{1A506614-BAA3-461A-B6E6-FFC618EFC6B3}" type="pres">
      <dgm:prSet presAssocID="{E25A17F1-AF57-469B-9D55-AAFCE4A5FF24}" presName="root2" presStyleCnt="0"/>
      <dgm:spPr/>
    </dgm:pt>
    <dgm:pt modelId="{7FEB4666-169B-47EF-9E95-659AC1B11973}" type="pres">
      <dgm:prSet presAssocID="{E25A17F1-AF57-469B-9D55-AAFCE4A5FF24}" presName="LevelTwoTextNode" presStyleLbl="node2" presStyleIdx="2" presStyleCnt="6" custScaleX="369152" custScaleY="263629" custLinFactY="-65442" custLinFactNeighborX="13557" custLinFactNeighborY="-100000">
        <dgm:presLayoutVars>
          <dgm:chPref val="3"/>
        </dgm:presLayoutVars>
      </dgm:prSet>
      <dgm:spPr/>
      <dgm:t>
        <a:bodyPr/>
        <a:lstStyle/>
        <a:p>
          <a:endParaRPr lang="en-US"/>
        </a:p>
      </dgm:t>
    </dgm:pt>
    <dgm:pt modelId="{5E18FDEB-6093-492B-B241-2878FD4E6D5D}" type="pres">
      <dgm:prSet presAssocID="{E25A17F1-AF57-469B-9D55-AAFCE4A5FF24}" presName="level3hierChild" presStyleCnt="0"/>
      <dgm:spPr/>
    </dgm:pt>
    <dgm:pt modelId="{E376F66F-2A0D-42FF-BDF6-9F80E0A85FE8}" type="pres">
      <dgm:prSet presAssocID="{AFA7939C-B1E2-4BC1-84E2-08A75920CB16}" presName="conn2-1" presStyleLbl="parChTrans1D3" presStyleIdx="0" presStyleCnt="6" custScaleX="2000000"/>
      <dgm:spPr/>
      <dgm:t>
        <a:bodyPr/>
        <a:lstStyle/>
        <a:p>
          <a:endParaRPr lang="en-US"/>
        </a:p>
      </dgm:t>
    </dgm:pt>
    <dgm:pt modelId="{CA3F8CBD-B31F-434E-A12B-5DE6B0BB4E44}" type="pres">
      <dgm:prSet presAssocID="{AFA7939C-B1E2-4BC1-84E2-08A75920CB16}" presName="connTx" presStyleLbl="parChTrans1D3" presStyleIdx="0" presStyleCnt="6"/>
      <dgm:spPr/>
      <dgm:t>
        <a:bodyPr/>
        <a:lstStyle/>
        <a:p>
          <a:endParaRPr lang="en-US"/>
        </a:p>
      </dgm:t>
    </dgm:pt>
    <dgm:pt modelId="{7F1CB741-8B22-4109-80E3-2FAD7008D899}" type="pres">
      <dgm:prSet presAssocID="{D9CB2297-EA49-43F8-932E-802A3564AF3E}" presName="root2" presStyleCnt="0"/>
      <dgm:spPr/>
    </dgm:pt>
    <dgm:pt modelId="{780EAEE7-DFF4-47AF-B8EE-FBAAE3EFC050}" type="pres">
      <dgm:prSet presAssocID="{D9CB2297-EA49-43F8-932E-802A3564AF3E}" presName="LevelTwoTextNode" presStyleLbl="node3" presStyleIdx="0" presStyleCnt="6" custScaleX="173975" custScaleY="143869" custLinFactNeighborX="3312" custLinFactNeighborY="-67088">
        <dgm:presLayoutVars>
          <dgm:chPref val="3"/>
        </dgm:presLayoutVars>
      </dgm:prSet>
      <dgm:spPr/>
      <dgm:t>
        <a:bodyPr/>
        <a:lstStyle/>
        <a:p>
          <a:endParaRPr lang="en-US"/>
        </a:p>
      </dgm:t>
    </dgm:pt>
    <dgm:pt modelId="{90F4DF6E-9C2A-454A-8669-74DD2D925768}" type="pres">
      <dgm:prSet presAssocID="{D9CB2297-EA49-43F8-932E-802A3564AF3E}" presName="level3hierChild" presStyleCnt="0"/>
      <dgm:spPr/>
    </dgm:pt>
    <dgm:pt modelId="{EEBAD17F-4344-42F7-8C9F-6875FA31A121}" type="pres">
      <dgm:prSet presAssocID="{CA0BF833-5E1B-4441-A80B-9F9B0011771D}" presName="conn2-1" presStyleLbl="parChTrans1D4" presStyleIdx="0" presStyleCnt="5"/>
      <dgm:spPr/>
      <dgm:t>
        <a:bodyPr/>
        <a:lstStyle/>
        <a:p>
          <a:endParaRPr lang="en-US"/>
        </a:p>
      </dgm:t>
    </dgm:pt>
    <dgm:pt modelId="{47FD703D-5F61-4D21-837A-7E5DB3412A2C}" type="pres">
      <dgm:prSet presAssocID="{CA0BF833-5E1B-4441-A80B-9F9B0011771D}" presName="connTx" presStyleLbl="parChTrans1D4" presStyleIdx="0" presStyleCnt="5"/>
      <dgm:spPr/>
      <dgm:t>
        <a:bodyPr/>
        <a:lstStyle/>
        <a:p>
          <a:endParaRPr lang="en-US"/>
        </a:p>
      </dgm:t>
    </dgm:pt>
    <dgm:pt modelId="{02D39528-5110-409A-87CD-123D828F90C4}" type="pres">
      <dgm:prSet presAssocID="{941CA084-1488-4479-9AF7-DF9A2B598092}" presName="root2" presStyleCnt="0"/>
      <dgm:spPr/>
    </dgm:pt>
    <dgm:pt modelId="{C6942F68-4E27-4145-8063-A1ED44B0FDFA}" type="pres">
      <dgm:prSet presAssocID="{941CA084-1488-4479-9AF7-DF9A2B598092}" presName="LevelTwoTextNode" presStyleLbl="node4" presStyleIdx="0" presStyleCnt="5" custScaleX="209191" custScaleY="149930" custLinFactNeighborX="4963" custLinFactNeighborY="-98485">
        <dgm:presLayoutVars>
          <dgm:chPref val="3"/>
        </dgm:presLayoutVars>
      </dgm:prSet>
      <dgm:spPr/>
      <dgm:t>
        <a:bodyPr/>
        <a:lstStyle/>
        <a:p>
          <a:endParaRPr lang="en-US"/>
        </a:p>
      </dgm:t>
    </dgm:pt>
    <dgm:pt modelId="{F98BE555-7C55-4DC5-810B-146EE32EFE99}" type="pres">
      <dgm:prSet presAssocID="{941CA084-1488-4479-9AF7-DF9A2B598092}" presName="level3hierChild" presStyleCnt="0"/>
      <dgm:spPr/>
    </dgm:pt>
    <dgm:pt modelId="{F611E609-7AA0-49DF-BFBE-C32AAE58A1A7}" type="pres">
      <dgm:prSet presAssocID="{AAEBC0E3-4406-424C-AB91-9DBAB22BDAA6}" presName="conn2-1" presStyleLbl="parChTrans1D4" presStyleIdx="1" presStyleCnt="5"/>
      <dgm:spPr/>
      <dgm:t>
        <a:bodyPr/>
        <a:lstStyle/>
        <a:p>
          <a:endParaRPr lang="en-US"/>
        </a:p>
      </dgm:t>
    </dgm:pt>
    <dgm:pt modelId="{9314902E-C0A1-40F0-8C59-07ADD2E8B4BF}" type="pres">
      <dgm:prSet presAssocID="{AAEBC0E3-4406-424C-AB91-9DBAB22BDAA6}" presName="connTx" presStyleLbl="parChTrans1D4" presStyleIdx="1" presStyleCnt="5"/>
      <dgm:spPr/>
      <dgm:t>
        <a:bodyPr/>
        <a:lstStyle/>
        <a:p>
          <a:endParaRPr lang="en-US"/>
        </a:p>
      </dgm:t>
    </dgm:pt>
    <dgm:pt modelId="{AE870B9F-4B00-4047-9A0F-0D68F4FFEF3E}" type="pres">
      <dgm:prSet presAssocID="{0C1C77ED-23FD-4D58-A4D5-ACD2E829FB49}" presName="root2" presStyleCnt="0"/>
      <dgm:spPr/>
    </dgm:pt>
    <dgm:pt modelId="{64D78103-DF81-4291-92F9-44A9541F9FBA}" type="pres">
      <dgm:prSet presAssocID="{0C1C77ED-23FD-4D58-A4D5-ACD2E829FB49}" presName="LevelTwoTextNode" presStyleLbl="node4" presStyleIdx="1" presStyleCnt="5" custScaleX="209191" custScaleY="174896" custLinFactY="-2550" custLinFactNeighborX="4963" custLinFactNeighborY="-100000">
        <dgm:presLayoutVars>
          <dgm:chPref val="3"/>
        </dgm:presLayoutVars>
      </dgm:prSet>
      <dgm:spPr/>
      <dgm:t>
        <a:bodyPr/>
        <a:lstStyle/>
        <a:p>
          <a:endParaRPr lang="en-US"/>
        </a:p>
      </dgm:t>
    </dgm:pt>
    <dgm:pt modelId="{95D4BF81-3CE8-46A0-8D7F-9924B04549A2}" type="pres">
      <dgm:prSet presAssocID="{0C1C77ED-23FD-4D58-A4D5-ACD2E829FB49}" presName="level3hierChild" presStyleCnt="0"/>
      <dgm:spPr/>
    </dgm:pt>
    <dgm:pt modelId="{CA26D897-536A-43A7-9FF4-0A1DF02A72DF}" type="pres">
      <dgm:prSet presAssocID="{695C2E93-A9C9-4D23-B61E-2245A96ECE7F}" presName="conn2-1" presStyleLbl="parChTrans1D3" presStyleIdx="1" presStyleCnt="6" custScaleX="2000000"/>
      <dgm:spPr/>
      <dgm:t>
        <a:bodyPr/>
        <a:lstStyle/>
        <a:p>
          <a:endParaRPr lang="en-US"/>
        </a:p>
      </dgm:t>
    </dgm:pt>
    <dgm:pt modelId="{B0869C2A-D0E7-44F6-9523-AA449DE3A5E9}" type="pres">
      <dgm:prSet presAssocID="{695C2E93-A9C9-4D23-B61E-2245A96ECE7F}" presName="connTx" presStyleLbl="parChTrans1D3" presStyleIdx="1" presStyleCnt="6"/>
      <dgm:spPr/>
      <dgm:t>
        <a:bodyPr/>
        <a:lstStyle/>
        <a:p>
          <a:endParaRPr lang="en-US"/>
        </a:p>
      </dgm:t>
    </dgm:pt>
    <dgm:pt modelId="{14D73834-1833-4376-991B-4283F3930D18}" type="pres">
      <dgm:prSet presAssocID="{C2A18F24-75D6-44EA-98FD-21D82BC06CA9}" presName="root2" presStyleCnt="0"/>
      <dgm:spPr/>
    </dgm:pt>
    <dgm:pt modelId="{2955C6F5-1FBE-4EBE-B786-1CFDC3967C27}" type="pres">
      <dgm:prSet presAssocID="{C2A18F24-75D6-44EA-98FD-21D82BC06CA9}" presName="LevelTwoTextNode" presStyleLbl="node3" presStyleIdx="1" presStyleCnt="6" custScaleX="173975" custScaleY="224686" custLinFactY="-82530" custLinFactNeighborX="3312" custLinFactNeighborY="-100000">
        <dgm:presLayoutVars>
          <dgm:chPref val="3"/>
        </dgm:presLayoutVars>
      </dgm:prSet>
      <dgm:spPr/>
      <dgm:t>
        <a:bodyPr/>
        <a:lstStyle/>
        <a:p>
          <a:endParaRPr lang="en-US"/>
        </a:p>
      </dgm:t>
    </dgm:pt>
    <dgm:pt modelId="{1621B13A-B42D-4DFE-B21D-B116F0F90BC7}" type="pres">
      <dgm:prSet presAssocID="{C2A18F24-75D6-44EA-98FD-21D82BC06CA9}" presName="level3hierChild" presStyleCnt="0"/>
      <dgm:spPr/>
    </dgm:pt>
    <dgm:pt modelId="{2345EE32-D82C-44BB-8813-F232AE293CD3}" type="pres">
      <dgm:prSet presAssocID="{091ED2C3-7D57-4CB8-B37F-7E7EAEF923B6}" presName="conn2-1" presStyleLbl="parChTrans1D4" presStyleIdx="2" presStyleCnt="5" custScaleX="2000000"/>
      <dgm:spPr/>
      <dgm:t>
        <a:bodyPr/>
        <a:lstStyle/>
        <a:p>
          <a:endParaRPr lang="en-US"/>
        </a:p>
      </dgm:t>
    </dgm:pt>
    <dgm:pt modelId="{7205F8CB-972E-4BE4-9C58-324ADDF7EB00}" type="pres">
      <dgm:prSet presAssocID="{091ED2C3-7D57-4CB8-B37F-7E7EAEF923B6}" presName="connTx" presStyleLbl="parChTrans1D4" presStyleIdx="2" presStyleCnt="5"/>
      <dgm:spPr/>
      <dgm:t>
        <a:bodyPr/>
        <a:lstStyle/>
        <a:p>
          <a:endParaRPr lang="en-US"/>
        </a:p>
      </dgm:t>
    </dgm:pt>
    <dgm:pt modelId="{5661DF9E-B8B7-4500-9F64-1ACB2490C735}" type="pres">
      <dgm:prSet presAssocID="{430B935B-3E9C-44EC-9182-755881B38AC5}" presName="root2" presStyleCnt="0"/>
      <dgm:spPr/>
    </dgm:pt>
    <dgm:pt modelId="{DE26B737-E236-4521-9A3A-30EAA9C9F216}" type="pres">
      <dgm:prSet presAssocID="{430B935B-3E9C-44EC-9182-755881B38AC5}" presName="LevelTwoTextNode" presStyleLbl="node4" presStyleIdx="2" presStyleCnt="5" custScaleX="207355" custLinFactNeighborX="4963" custLinFactNeighborY="-86748">
        <dgm:presLayoutVars>
          <dgm:chPref val="3"/>
        </dgm:presLayoutVars>
      </dgm:prSet>
      <dgm:spPr/>
      <dgm:t>
        <a:bodyPr/>
        <a:lstStyle/>
        <a:p>
          <a:endParaRPr lang="en-US"/>
        </a:p>
      </dgm:t>
    </dgm:pt>
    <dgm:pt modelId="{E1BFEC11-E8BE-42AE-A267-3D86B78B7A9D}" type="pres">
      <dgm:prSet presAssocID="{430B935B-3E9C-44EC-9182-755881B38AC5}" presName="level3hierChild" presStyleCnt="0"/>
      <dgm:spPr/>
    </dgm:pt>
    <dgm:pt modelId="{86B82921-2956-4117-87EF-AB97B6163646}" type="pres">
      <dgm:prSet presAssocID="{1374875B-E05D-4800-AB3B-4612B77D0A6F}" presName="conn2-1" presStyleLbl="parChTrans1D4" presStyleIdx="3" presStyleCnt="5" custScaleX="2000000"/>
      <dgm:spPr/>
      <dgm:t>
        <a:bodyPr/>
        <a:lstStyle/>
        <a:p>
          <a:endParaRPr lang="en-US"/>
        </a:p>
      </dgm:t>
    </dgm:pt>
    <dgm:pt modelId="{BE814D45-47CC-4832-BF8C-814330AB49C2}" type="pres">
      <dgm:prSet presAssocID="{1374875B-E05D-4800-AB3B-4612B77D0A6F}" presName="connTx" presStyleLbl="parChTrans1D4" presStyleIdx="3" presStyleCnt="5"/>
      <dgm:spPr/>
      <dgm:t>
        <a:bodyPr/>
        <a:lstStyle/>
        <a:p>
          <a:endParaRPr lang="en-US"/>
        </a:p>
      </dgm:t>
    </dgm:pt>
    <dgm:pt modelId="{707FC7F8-B727-4DFE-9C0F-9F6B8895BA0F}" type="pres">
      <dgm:prSet presAssocID="{02D0554A-163A-47DD-9927-36D55D834D9B}" presName="root2" presStyleCnt="0"/>
      <dgm:spPr/>
    </dgm:pt>
    <dgm:pt modelId="{FDD324C6-0000-4E0E-B7E4-8839C0903AFD}" type="pres">
      <dgm:prSet presAssocID="{02D0554A-163A-47DD-9927-36D55D834D9B}" presName="LevelTwoTextNode" presStyleLbl="node4" presStyleIdx="3" presStyleCnt="5" custScaleX="207355" custLinFactNeighborX="4963" custLinFactNeighborY="-93935">
        <dgm:presLayoutVars>
          <dgm:chPref val="3"/>
        </dgm:presLayoutVars>
      </dgm:prSet>
      <dgm:spPr/>
      <dgm:t>
        <a:bodyPr/>
        <a:lstStyle/>
        <a:p>
          <a:endParaRPr lang="en-US"/>
        </a:p>
      </dgm:t>
    </dgm:pt>
    <dgm:pt modelId="{6687C7EE-D42D-4BAF-B02E-042BE9BCEA38}" type="pres">
      <dgm:prSet presAssocID="{02D0554A-163A-47DD-9927-36D55D834D9B}" presName="level3hierChild" presStyleCnt="0"/>
      <dgm:spPr/>
    </dgm:pt>
    <dgm:pt modelId="{B9770E94-714A-40CD-897D-EC9543AB82C3}" type="pres">
      <dgm:prSet presAssocID="{B0DDBD16-8ABE-4299-96A3-D459A0D37A59}" presName="conn2-1" presStyleLbl="parChTrans1D4" presStyleIdx="4" presStyleCnt="5" custScaleX="2000000"/>
      <dgm:spPr/>
      <dgm:t>
        <a:bodyPr/>
        <a:lstStyle/>
        <a:p>
          <a:endParaRPr lang="en-US"/>
        </a:p>
      </dgm:t>
    </dgm:pt>
    <dgm:pt modelId="{5A18C238-155C-4C37-8531-702901F6C83E}" type="pres">
      <dgm:prSet presAssocID="{B0DDBD16-8ABE-4299-96A3-D459A0D37A59}" presName="connTx" presStyleLbl="parChTrans1D4" presStyleIdx="4" presStyleCnt="5"/>
      <dgm:spPr/>
      <dgm:t>
        <a:bodyPr/>
        <a:lstStyle/>
        <a:p>
          <a:endParaRPr lang="en-US"/>
        </a:p>
      </dgm:t>
    </dgm:pt>
    <dgm:pt modelId="{CB7C9B04-042C-4C02-8BB2-54C550A0B5AF}" type="pres">
      <dgm:prSet presAssocID="{6AC5A0E5-9B6D-4838-9705-07BAE64CFCB7}" presName="root2" presStyleCnt="0"/>
      <dgm:spPr/>
    </dgm:pt>
    <dgm:pt modelId="{11C1D6F3-1727-4001-8F2F-543BCDF91B0B}" type="pres">
      <dgm:prSet presAssocID="{6AC5A0E5-9B6D-4838-9705-07BAE64CFCB7}" presName="LevelTwoTextNode" presStyleLbl="node4" presStyleIdx="4" presStyleCnt="5" custScaleX="207355" custLinFactY="-1122" custLinFactNeighborX="4963" custLinFactNeighborY="-100000">
        <dgm:presLayoutVars>
          <dgm:chPref val="3"/>
        </dgm:presLayoutVars>
      </dgm:prSet>
      <dgm:spPr/>
      <dgm:t>
        <a:bodyPr/>
        <a:lstStyle/>
        <a:p>
          <a:endParaRPr lang="en-US"/>
        </a:p>
      </dgm:t>
    </dgm:pt>
    <dgm:pt modelId="{9AB8EA2E-8371-4515-A3C4-993D78C175E7}" type="pres">
      <dgm:prSet presAssocID="{6AC5A0E5-9B6D-4838-9705-07BAE64CFCB7}" presName="level3hierChild" presStyleCnt="0"/>
      <dgm:spPr/>
    </dgm:pt>
    <dgm:pt modelId="{D727516C-EF79-4907-8E2B-D80F66407485}" type="pres">
      <dgm:prSet presAssocID="{B95075A4-0536-456D-A6B8-AC9EED360958}" presName="conn2-1" presStyleLbl="parChTrans1D2" presStyleIdx="3" presStyleCnt="6"/>
      <dgm:spPr/>
      <dgm:t>
        <a:bodyPr/>
        <a:lstStyle/>
        <a:p>
          <a:endParaRPr lang="en-US"/>
        </a:p>
      </dgm:t>
    </dgm:pt>
    <dgm:pt modelId="{9E9CD078-625F-4385-89A6-DC4BD334C537}" type="pres">
      <dgm:prSet presAssocID="{B95075A4-0536-456D-A6B8-AC9EED360958}" presName="connTx" presStyleLbl="parChTrans1D2" presStyleIdx="3" presStyleCnt="6"/>
      <dgm:spPr/>
      <dgm:t>
        <a:bodyPr/>
        <a:lstStyle/>
        <a:p>
          <a:endParaRPr lang="en-US"/>
        </a:p>
      </dgm:t>
    </dgm:pt>
    <dgm:pt modelId="{96CF4BB7-A999-49C0-9EE8-1832A571C84E}" type="pres">
      <dgm:prSet presAssocID="{5BFC8329-EA0F-4A2E-A099-76921CB7EE84}" presName="root2" presStyleCnt="0"/>
      <dgm:spPr/>
    </dgm:pt>
    <dgm:pt modelId="{9FD986BD-69C8-4556-A188-3956A040B9F8}" type="pres">
      <dgm:prSet presAssocID="{5BFC8329-EA0F-4A2E-A099-76921CB7EE84}" presName="LevelTwoTextNode" presStyleLbl="node2" presStyleIdx="3" presStyleCnt="6" custScaleX="372277" custScaleY="204993" custLinFactY="-35997" custLinFactNeighborX="13557" custLinFactNeighborY="-100000">
        <dgm:presLayoutVars>
          <dgm:chPref val="3"/>
        </dgm:presLayoutVars>
      </dgm:prSet>
      <dgm:spPr/>
      <dgm:t>
        <a:bodyPr/>
        <a:lstStyle/>
        <a:p>
          <a:endParaRPr lang="en-US"/>
        </a:p>
      </dgm:t>
    </dgm:pt>
    <dgm:pt modelId="{1A5416EA-42A1-464E-B1BB-4CCEEF9C2120}" type="pres">
      <dgm:prSet presAssocID="{5BFC8329-EA0F-4A2E-A099-76921CB7EE84}" presName="level3hierChild" presStyleCnt="0"/>
      <dgm:spPr/>
    </dgm:pt>
    <dgm:pt modelId="{36AB242D-CB05-4745-8EC5-845083BC9F30}" type="pres">
      <dgm:prSet presAssocID="{0AE8BA72-12B8-4DE7-B22F-BD2626BB0E87}" presName="conn2-1" presStyleLbl="parChTrans1D2" presStyleIdx="4" presStyleCnt="6" custScaleX="2000000"/>
      <dgm:spPr/>
      <dgm:t>
        <a:bodyPr/>
        <a:lstStyle/>
        <a:p>
          <a:endParaRPr lang="en-US"/>
        </a:p>
      </dgm:t>
    </dgm:pt>
    <dgm:pt modelId="{83B16F06-B0E8-48D0-8558-C9E41F532363}" type="pres">
      <dgm:prSet presAssocID="{0AE8BA72-12B8-4DE7-B22F-BD2626BB0E87}" presName="connTx" presStyleLbl="parChTrans1D2" presStyleIdx="4" presStyleCnt="6"/>
      <dgm:spPr/>
      <dgm:t>
        <a:bodyPr/>
        <a:lstStyle/>
        <a:p>
          <a:endParaRPr lang="en-US"/>
        </a:p>
      </dgm:t>
    </dgm:pt>
    <dgm:pt modelId="{48CE9318-0D5E-4FAC-B980-B1F7A637AA92}" type="pres">
      <dgm:prSet presAssocID="{4591C509-1E8B-4A57-B136-003769D07EC6}" presName="root2" presStyleCnt="0"/>
      <dgm:spPr/>
    </dgm:pt>
    <dgm:pt modelId="{8F0F0656-A2AC-4226-A208-2F55A7D33182}" type="pres">
      <dgm:prSet presAssocID="{4591C509-1E8B-4A57-B136-003769D07EC6}" presName="LevelTwoTextNode" presStyleLbl="node2" presStyleIdx="4" presStyleCnt="6" custScaleX="379923" custScaleY="175679" custLinFactY="-18802" custLinFactNeighborX="13557" custLinFactNeighborY="-100000">
        <dgm:presLayoutVars>
          <dgm:chPref val="3"/>
        </dgm:presLayoutVars>
      </dgm:prSet>
      <dgm:spPr/>
      <dgm:t>
        <a:bodyPr/>
        <a:lstStyle/>
        <a:p>
          <a:endParaRPr lang="en-US"/>
        </a:p>
      </dgm:t>
    </dgm:pt>
    <dgm:pt modelId="{BEAA5F22-BE30-44CA-A7BF-B1D4798575DE}" type="pres">
      <dgm:prSet presAssocID="{4591C509-1E8B-4A57-B136-003769D07EC6}" presName="level3hierChild" presStyleCnt="0"/>
      <dgm:spPr/>
    </dgm:pt>
    <dgm:pt modelId="{4E267F90-A66F-4836-A5D5-3EC791895E39}" type="pres">
      <dgm:prSet presAssocID="{8BBECCE2-E56F-4D04-AA5F-886357AA8C8B}" presName="conn2-1" presStyleLbl="parChTrans1D3" presStyleIdx="2" presStyleCnt="6" custScaleX="2000000"/>
      <dgm:spPr/>
      <dgm:t>
        <a:bodyPr/>
        <a:lstStyle/>
        <a:p>
          <a:endParaRPr lang="en-US"/>
        </a:p>
      </dgm:t>
    </dgm:pt>
    <dgm:pt modelId="{F455E510-B551-4226-AD8D-EAFC91C376BC}" type="pres">
      <dgm:prSet presAssocID="{8BBECCE2-E56F-4D04-AA5F-886357AA8C8B}" presName="connTx" presStyleLbl="parChTrans1D3" presStyleIdx="2" presStyleCnt="6"/>
      <dgm:spPr/>
      <dgm:t>
        <a:bodyPr/>
        <a:lstStyle/>
        <a:p>
          <a:endParaRPr lang="en-US"/>
        </a:p>
      </dgm:t>
    </dgm:pt>
    <dgm:pt modelId="{C5E633DC-324A-414E-ABD6-7BF007A65AFC}" type="pres">
      <dgm:prSet presAssocID="{E240B445-577E-43C6-8EC1-B29710462C13}" presName="root2" presStyleCnt="0"/>
      <dgm:spPr/>
    </dgm:pt>
    <dgm:pt modelId="{C5BAB12D-9D29-4FF1-A6F9-2AE380D6B618}" type="pres">
      <dgm:prSet presAssocID="{E240B445-577E-43C6-8EC1-B29710462C13}" presName="LevelTwoTextNode" presStyleLbl="node3" presStyleIdx="2" presStyleCnt="6" custScaleX="398661" custLinFactNeighborX="2460" custLinFactNeighborY="-33474">
        <dgm:presLayoutVars>
          <dgm:chPref val="3"/>
        </dgm:presLayoutVars>
      </dgm:prSet>
      <dgm:spPr/>
      <dgm:t>
        <a:bodyPr/>
        <a:lstStyle/>
        <a:p>
          <a:endParaRPr lang="en-US"/>
        </a:p>
      </dgm:t>
    </dgm:pt>
    <dgm:pt modelId="{C491C2AE-6914-4C92-9793-A6E2923B901E}" type="pres">
      <dgm:prSet presAssocID="{E240B445-577E-43C6-8EC1-B29710462C13}" presName="level3hierChild" presStyleCnt="0"/>
      <dgm:spPr/>
    </dgm:pt>
    <dgm:pt modelId="{428A13E8-E711-4052-910F-8A337963BA94}" type="pres">
      <dgm:prSet presAssocID="{C216F03A-35A3-4AE8-9284-2ED970B4ABDD}" presName="conn2-1" presStyleLbl="parChTrans1D3" presStyleIdx="3" presStyleCnt="6" custScaleX="2000000"/>
      <dgm:spPr/>
      <dgm:t>
        <a:bodyPr/>
        <a:lstStyle/>
        <a:p>
          <a:endParaRPr lang="en-US"/>
        </a:p>
      </dgm:t>
    </dgm:pt>
    <dgm:pt modelId="{14251CEA-0E4F-4A02-A147-8F66B714E23E}" type="pres">
      <dgm:prSet presAssocID="{C216F03A-35A3-4AE8-9284-2ED970B4ABDD}" presName="connTx" presStyleLbl="parChTrans1D3" presStyleIdx="3" presStyleCnt="6"/>
      <dgm:spPr/>
      <dgm:t>
        <a:bodyPr/>
        <a:lstStyle/>
        <a:p>
          <a:endParaRPr lang="en-US"/>
        </a:p>
      </dgm:t>
    </dgm:pt>
    <dgm:pt modelId="{EE4ECFAF-9C5E-4D6A-A2C5-F8F4001E8EFB}" type="pres">
      <dgm:prSet presAssocID="{F082C10E-5B7D-4775-B869-D884EC129F1D}" presName="root2" presStyleCnt="0"/>
      <dgm:spPr/>
    </dgm:pt>
    <dgm:pt modelId="{E3CDC7E1-4801-48BB-84A9-A10D23D8FEAA}" type="pres">
      <dgm:prSet presAssocID="{F082C10E-5B7D-4775-B869-D884EC129F1D}" presName="LevelTwoTextNode" presStyleLbl="node3" presStyleIdx="3" presStyleCnt="6" custScaleX="399729" custLinFactNeighborX="3672" custLinFactNeighborY="-38394">
        <dgm:presLayoutVars>
          <dgm:chPref val="3"/>
        </dgm:presLayoutVars>
      </dgm:prSet>
      <dgm:spPr/>
      <dgm:t>
        <a:bodyPr/>
        <a:lstStyle/>
        <a:p>
          <a:endParaRPr lang="en-US"/>
        </a:p>
      </dgm:t>
    </dgm:pt>
    <dgm:pt modelId="{69C10220-AE2B-44EE-B979-B1BB9A9D381E}" type="pres">
      <dgm:prSet presAssocID="{F082C10E-5B7D-4775-B869-D884EC129F1D}" presName="level3hierChild" presStyleCnt="0"/>
      <dgm:spPr/>
    </dgm:pt>
    <dgm:pt modelId="{F038EF01-9C24-48ED-B9F1-C4641E7D2070}" type="pres">
      <dgm:prSet presAssocID="{0FDEDC44-5E79-426E-9CBA-2014434A231E}" presName="conn2-1" presStyleLbl="parChTrans1D2" presStyleIdx="5" presStyleCnt="6" custScaleX="2000000"/>
      <dgm:spPr/>
      <dgm:t>
        <a:bodyPr/>
        <a:lstStyle/>
        <a:p>
          <a:endParaRPr lang="en-US"/>
        </a:p>
      </dgm:t>
    </dgm:pt>
    <dgm:pt modelId="{B347D14B-0623-4F30-9CDA-81DB3CC836CF}" type="pres">
      <dgm:prSet presAssocID="{0FDEDC44-5E79-426E-9CBA-2014434A231E}" presName="connTx" presStyleLbl="parChTrans1D2" presStyleIdx="5" presStyleCnt="6"/>
      <dgm:spPr/>
      <dgm:t>
        <a:bodyPr/>
        <a:lstStyle/>
        <a:p>
          <a:endParaRPr lang="en-US"/>
        </a:p>
      </dgm:t>
    </dgm:pt>
    <dgm:pt modelId="{C41F2C02-2340-4722-A46E-48A65573C272}" type="pres">
      <dgm:prSet presAssocID="{2B29C0F5-BA61-4274-98F7-B17FAC7F2C81}" presName="root2" presStyleCnt="0"/>
      <dgm:spPr/>
    </dgm:pt>
    <dgm:pt modelId="{8403780A-96BA-41CD-ACF7-F0DDF93FD924}" type="pres">
      <dgm:prSet presAssocID="{2B29C0F5-BA61-4274-98F7-B17FAC7F2C81}" presName="LevelTwoTextNode" presStyleLbl="node2" presStyleIdx="5" presStyleCnt="6" custScaleX="381577" custScaleY="175679" custLinFactY="-51578" custLinFactNeighborX="13557" custLinFactNeighborY="-100000">
        <dgm:presLayoutVars>
          <dgm:chPref val="3"/>
        </dgm:presLayoutVars>
      </dgm:prSet>
      <dgm:spPr/>
      <dgm:t>
        <a:bodyPr/>
        <a:lstStyle/>
        <a:p>
          <a:endParaRPr lang="en-US"/>
        </a:p>
      </dgm:t>
    </dgm:pt>
    <dgm:pt modelId="{45903AAB-68F3-40D4-90F9-67A7F94D15EF}" type="pres">
      <dgm:prSet presAssocID="{2B29C0F5-BA61-4274-98F7-B17FAC7F2C81}" presName="level3hierChild" presStyleCnt="0"/>
      <dgm:spPr/>
    </dgm:pt>
    <dgm:pt modelId="{B00C256D-6538-4A5F-AAAD-086660FA38C6}" type="pres">
      <dgm:prSet presAssocID="{500427E2-1613-4029-965E-498ECEBB8B87}" presName="conn2-1" presStyleLbl="parChTrans1D3" presStyleIdx="4" presStyleCnt="6" custScaleX="2000000"/>
      <dgm:spPr/>
      <dgm:t>
        <a:bodyPr/>
        <a:lstStyle/>
        <a:p>
          <a:endParaRPr lang="en-US"/>
        </a:p>
      </dgm:t>
    </dgm:pt>
    <dgm:pt modelId="{2E7EDC0A-9218-451B-8F2B-C8435B03226A}" type="pres">
      <dgm:prSet presAssocID="{500427E2-1613-4029-965E-498ECEBB8B87}" presName="connTx" presStyleLbl="parChTrans1D3" presStyleIdx="4" presStyleCnt="6"/>
      <dgm:spPr/>
      <dgm:t>
        <a:bodyPr/>
        <a:lstStyle/>
        <a:p>
          <a:endParaRPr lang="en-US"/>
        </a:p>
      </dgm:t>
    </dgm:pt>
    <dgm:pt modelId="{76B8936F-B6B2-4176-A3B2-CACAB77BE106}" type="pres">
      <dgm:prSet presAssocID="{1759D11D-B3E9-4C78-9B1F-DB4730E93138}" presName="root2" presStyleCnt="0"/>
      <dgm:spPr/>
    </dgm:pt>
    <dgm:pt modelId="{91281100-FCD9-41F9-9A67-CA35506DF529}" type="pres">
      <dgm:prSet presAssocID="{1759D11D-B3E9-4C78-9B1F-DB4730E93138}" presName="LevelTwoTextNode" presStyleLbl="node3" presStyleIdx="4" presStyleCnt="6" custScaleX="399685" custLinFactNeighborX="2046" custLinFactNeighborY="-21069">
        <dgm:presLayoutVars>
          <dgm:chPref val="3"/>
        </dgm:presLayoutVars>
      </dgm:prSet>
      <dgm:spPr/>
      <dgm:t>
        <a:bodyPr/>
        <a:lstStyle/>
        <a:p>
          <a:endParaRPr lang="en-US"/>
        </a:p>
      </dgm:t>
    </dgm:pt>
    <dgm:pt modelId="{D6FB5D33-6E9C-4D4A-B8C5-8550016D5959}" type="pres">
      <dgm:prSet presAssocID="{1759D11D-B3E9-4C78-9B1F-DB4730E93138}" presName="level3hierChild" presStyleCnt="0"/>
      <dgm:spPr/>
    </dgm:pt>
    <dgm:pt modelId="{40FF70CD-FC75-40DD-8569-08AADCACE5FA}" type="pres">
      <dgm:prSet presAssocID="{72A878FA-F40F-4F2B-AED8-AFBFE72BAD4E}" presName="conn2-1" presStyleLbl="parChTrans1D3" presStyleIdx="5" presStyleCnt="6" custScaleX="2000000"/>
      <dgm:spPr/>
      <dgm:t>
        <a:bodyPr/>
        <a:lstStyle/>
        <a:p>
          <a:endParaRPr lang="en-US"/>
        </a:p>
      </dgm:t>
    </dgm:pt>
    <dgm:pt modelId="{AFB36013-64F8-4C85-8BC5-B98AB6A80CBA}" type="pres">
      <dgm:prSet presAssocID="{72A878FA-F40F-4F2B-AED8-AFBFE72BAD4E}" presName="connTx" presStyleLbl="parChTrans1D3" presStyleIdx="5" presStyleCnt="6"/>
      <dgm:spPr/>
      <dgm:t>
        <a:bodyPr/>
        <a:lstStyle/>
        <a:p>
          <a:endParaRPr lang="en-US"/>
        </a:p>
      </dgm:t>
    </dgm:pt>
    <dgm:pt modelId="{30A50DEA-FBE8-465C-8319-8296AE118C12}" type="pres">
      <dgm:prSet presAssocID="{B11FA310-5140-46E3-A46A-31921135C193}" presName="root2" presStyleCnt="0"/>
      <dgm:spPr/>
    </dgm:pt>
    <dgm:pt modelId="{6795FDAA-5696-4E6F-8AA2-919FBC6F8F5E}" type="pres">
      <dgm:prSet presAssocID="{B11FA310-5140-46E3-A46A-31921135C193}" presName="LevelTwoTextNode" presStyleLbl="node3" presStyleIdx="5" presStyleCnt="6" custScaleX="408278" custScaleY="136804">
        <dgm:presLayoutVars>
          <dgm:chPref val="3"/>
        </dgm:presLayoutVars>
      </dgm:prSet>
      <dgm:spPr/>
      <dgm:t>
        <a:bodyPr/>
        <a:lstStyle/>
        <a:p>
          <a:endParaRPr lang="en-US"/>
        </a:p>
      </dgm:t>
    </dgm:pt>
    <dgm:pt modelId="{91715F9F-C975-4425-8054-65F57E933D9B}" type="pres">
      <dgm:prSet presAssocID="{B11FA310-5140-46E3-A46A-31921135C193}" presName="level3hierChild" presStyleCnt="0"/>
      <dgm:spPr/>
    </dgm:pt>
  </dgm:ptLst>
  <dgm:cxnLst>
    <dgm:cxn modelId="{3305238F-E908-488F-8352-BA7D29DCFFE4}" type="presOf" srcId="{091ED2C3-7D57-4CB8-B37F-7E7EAEF923B6}" destId="{7205F8CB-972E-4BE4-9C58-324ADDF7EB00}" srcOrd="1" destOrd="0" presId="urn:microsoft.com/office/officeart/2005/8/layout/hierarchy2"/>
    <dgm:cxn modelId="{3AC36419-8E00-4C48-B65A-3B384E77883A}" type="presOf" srcId="{AC0FA3F9-2FBC-42E2-86FE-27C6FB6A210B}" destId="{8FF7A939-0B10-47F7-879E-7ABF9C158E6C}" srcOrd="0" destOrd="0" presId="urn:microsoft.com/office/officeart/2005/8/layout/hierarchy2"/>
    <dgm:cxn modelId="{61560FE8-30DD-45C6-8DDB-8691E929468F}" type="presOf" srcId="{CA0BF833-5E1B-4441-A80B-9F9B0011771D}" destId="{EEBAD17F-4344-42F7-8C9F-6875FA31A121}" srcOrd="0" destOrd="0" presId="urn:microsoft.com/office/officeart/2005/8/layout/hierarchy2"/>
    <dgm:cxn modelId="{54DA1575-EF01-4CFE-870A-C03B014450AC}" srcId="{E25A17F1-AF57-469B-9D55-AAFCE4A5FF24}" destId="{C2A18F24-75D6-44EA-98FD-21D82BC06CA9}" srcOrd="1" destOrd="0" parTransId="{695C2E93-A9C9-4D23-B61E-2245A96ECE7F}" sibTransId="{3F5B3ACF-8546-40A8-921D-09853FEC7A4D}"/>
    <dgm:cxn modelId="{7C18D8D7-7A2B-49A7-8001-E75429FB3504}" srcId="{C2A18F24-75D6-44EA-98FD-21D82BC06CA9}" destId="{430B935B-3E9C-44EC-9182-755881B38AC5}" srcOrd="0" destOrd="0" parTransId="{091ED2C3-7D57-4CB8-B37F-7E7EAEF923B6}" sibTransId="{EA501B21-38EA-44AF-803B-B5B921CB5E5E}"/>
    <dgm:cxn modelId="{8CD5DCD8-DB1C-4638-9F6E-C19AB812676D}" srcId="{EA3D5DF0-D70D-4A1E-9AC7-E9A4793D3DFF}" destId="{5BFC8329-EA0F-4A2E-A099-76921CB7EE84}" srcOrd="3" destOrd="0" parTransId="{B95075A4-0536-456D-A6B8-AC9EED360958}" sibTransId="{9936C99F-1E11-4D83-A0FF-1800A4A174F5}"/>
    <dgm:cxn modelId="{1EB99181-65BF-4C3F-B77E-4A7345573DEE}" type="presOf" srcId="{AAEBC0E3-4406-424C-AB91-9DBAB22BDAA6}" destId="{9314902E-C0A1-40F0-8C59-07ADD2E8B4BF}" srcOrd="1" destOrd="0" presId="urn:microsoft.com/office/officeart/2005/8/layout/hierarchy2"/>
    <dgm:cxn modelId="{17FD23C6-7869-46F6-ABE1-E6CD576EE45B}" type="presOf" srcId="{500427E2-1613-4029-965E-498ECEBB8B87}" destId="{B00C256D-6538-4A5F-AAAD-086660FA38C6}" srcOrd="0" destOrd="0" presId="urn:microsoft.com/office/officeart/2005/8/layout/hierarchy2"/>
    <dgm:cxn modelId="{04BEA8AB-1DDB-4B5B-97D4-EA259BD7EE78}" type="presOf" srcId="{F082C10E-5B7D-4775-B869-D884EC129F1D}" destId="{E3CDC7E1-4801-48BB-84A9-A10D23D8FEAA}" srcOrd="0" destOrd="0" presId="urn:microsoft.com/office/officeart/2005/8/layout/hierarchy2"/>
    <dgm:cxn modelId="{730F5071-C703-499D-94C1-E2D9EBA23B37}" srcId="{4591C509-1E8B-4A57-B136-003769D07EC6}" destId="{E240B445-577E-43C6-8EC1-B29710462C13}" srcOrd="0" destOrd="0" parTransId="{8BBECCE2-E56F-4D04-AA5F-886357AA8C8B}" sibTransId="{3CB61548-A3B3-4CFA-B545-E84E231C9DB2}"/>
    <dgm:cxn modelId="{0AD1B7CB-1CC6-49B2-A41D-EEE51FA992D6}" type="presOf" srcId="{28AFA227-BFA8-4D2B-8DC8-7E349640BA5A}" destId="{55536BB9-74AD-4F13-A564-D6B52D58E951}" srcOrd="0" destOrd="0" presId="urn:microsoft.com/office/officeart/2005/8/layout/hierarchy2"/>
    <dgm:cxn modelId="{64ACA657-4FA5-47C2-88B2-772A19EEA8B9}" srcId="{EA3D5DF0-D70D-4A1E-9AC7-E9A4793D3DFF}" destId="{4591C509-1E8B-4A57-B136-003769D07EC6}" srcOrd="4" destOrd="0" parTransId="{0AE8BA72-12B8-4DE7-B22F-BD2626BB0E87}" sibTransId="{D3CC0846-3103-4A84-B7A2-E1E6017F39EB}"/>
    <dgm:cxn modelId="{EB361119-CF9D-4B75-B492-4AFA127ACCB8}" type="presOf" srcId="{1374875B-E05D-4800-AB3B-4612B77D0A6F}" destId="{BE814D45-47CC-4832-BF8C-814330AB49C2}" srcOrd="1" destOrd="0" presId="urn:microsoft.com/office/officeart/2005/8/layout/hierarchy2"/>
    <dgm:cxn modelId="{BACDAED6-F522-4B2A-AB02-1A7E84EBC8E4}" type="presOf" srcId="{0C1C77ED-23FD-4D58-A4D5-ACD2E829FB49}" destId="{64D78103-DF81-4291-92F9-44A9541F9FBA}" srcOrd="0" destOrd="0" presId="urn:microsoft.com/office/officeart/2005/8/layout/hierarchy2"/>
    <dgm:cxn modelId="{60080D7B-1AD6-4E54-8D43-671187354691}" srcId="{2B29C0F5-BA61-4274-98F7-B17FAC7F2C81}" destId="{B11FA310-5140-46E3-A46A-31921135C193}" srcOrd="1" destOrd="0" parTransId="{72A878FA-F40F-4F2B-AED8-AFBFE72BAD4E}" sibTransId="{A91D31A0-262D-443A-B5F7-2A3C3C269479}"/>
    <dgm:cxn modelId="{31986E2C-7143-4555-89EF-27E429BF5CDD}" type="presOf" srcId="{2B29C0F5-BA61-4274-98F7-B17FAC7F2C81}" destId="{8403780A-96BA-41CD-ACF7-F0DDF93FD924}" srcOrd="0" destOrd="0" presId="urn:microsoft.com/office/officeart/2005/8/layout/hierarchy2"/>
    <dgm:cxn modelId="{0BFA9ACC-B391-4F01-8AAE-11BB1A887EF6}" srcId="{EA3D5DF0-D70D-4A1E-9AC7-E9A4793D3DFF}" destId="{E25A17F1-AF57-469B-9D55-AAFCE4A5FF24}" srcOrd="2" destOrd="0" parTransId="{D9E6F6E2-01F5-4A9C-869D-6A8153EDCCB5}" sibTransId="{40D83F76-4F0A-45E9-A783-4D3A0F50AA75}"/>
    <dgm:cxn modelId="{BD729595-E142-405A-9732-5852797E871F}" type="presOf" srcId="{B95075A4-0536-456D-A6B8-AC9EED360958}" destId="{D727516C-EF79-4907-8E2B-D80F66407485}" srcOrd="0" destOrd="0" presId="urn:microsoft.com/office/officeart/2005/8/layout/hierarchy2"/>
    <dgm:cxn modelId="{102E6B4B-D27E-46E9-B624-275A9F6BAC85}" type="presOf" srcId="{5BFC8329-EA0F-4A2E-A099-76921CB7EE84}" destId="{9FD986BD-69C8-4556-A188-3956A040B9F8}" srcOrd="0" destOrd="0" presId="urn:microsoft.com/office/officeart/2005/8/layout/hierarchy2"/>
    <dgm:cxn modelId="{8B8C0593-C9F5-4935-9C05-7891EE64CA72}" type="presOf" srcId="{1759D11D-B3E9-4C78-9B1F-DB4730E93138}" destId="{91281100-FCD9-41F9-9A67-CA35506DF529}" srcOrd="0" destOrd="0" presId="urn:microsoft.com/office/officeart/2005/8/layout/hierarchy2"/>
    <dgm:cxn modelId="{BFDDD2BC-A3E1-4870-A543-E491AE8B91A6}" type="presOf" srcId="{941CA084-1488-4479-9AF7-DF9A2B598092}" destId="{C6942F68-4E27-4145-8063-A1ED44B0FDFA}" srcOrd="0" destOrd="0" presId="urn:microsoft.com/office/officeart/2005/8/layout/hierarchy2"/>
    <dgm:cxn modelId="{B4543AEC-AD93-4C3C-A3F0-C7D897B58AFE}" srcId="{28AFA227-BFA8-4D2B-8DC8-7E349640BA5A}" destId="{EA3D5DF0-D70D-4A1E-9AC7-E9A4793D3DFF}" srcOrd="0" destOrd="0" parTransId="{823B5561-0BE3-4BFC-AC26-1875B7D34BDA}" sibTransId="{45556249-336D-44FE-B1EC-70107BAD277B}"/>
    <dgm:cxn modelId="{F809EAD0-48D5-4F86-BEA4-618C1CD366F8}" type="presOf" srcId="{72A878FA-F40F-4F2B-AED8-AFBFE72BAD4E}" destId="{AFB36013-64F8-4C85-8BC5-B98AB6A80CBA}" srcOrd="1" destOrd="0" presId="urn:microsoft.com/office/officeart/2005/8/layout/hierarchy2"/>
    <dgm:cxn modelId="{E6D9DB22-F92E-4FEE-8E64-861D56FC1678}" type="presOf" srcId="{091ED2C3-7D57-4CB8-B37F-7E7EAEF923B6}" destId="{2345EE32-D82C-44BB-8813-F232AE293CD3}" srcOrd="0" destOrd="0" presId="urn:microsoft.com/office/officeart/2005/8/layout/hierarchy2"/>
    <dgm:cxn modelId="{7240ABF6-0A0C-45D5-82A4-DA1CD8E6DA54}" type="presOf" srcId="{C216F03A-35A3-4AE8-9284-2ED970B4ABDD}" destId="{428A13E8-E711-4052-910F-8A337963BA94}" srcOrd="0" destOrd="0" presId="urn:microsoft.com/office/officeart/2005/8/layout/hierarchy2"/>
    <dgm:cxn modelId="{7ADC04B2-853A-4A09-823F-60C10D7136D6}" type="presOf" srcId="{430B935B-3E9C-44EC-9182-755881B38AC5}" destId="{DE26B737-E236-4521-9A3A-30EAA9C9F216}" srcOrd="0" destOrd="0" presId="urn:microsoft.com/office/officeart/2005/8/layout/hierarchy2"/>
    <dgm:cxn modelId="{FC363EEB-BDBD-4029-8EFD-0B240D523524}" type="presOf" srcId="{0FDEDC44-5E79-426E-9CBA-2014434A231E}" destId="{B347D14B-0623-4F30-9CDA-81DB3CC836CF}" srcOrd="1" destOrd="0" presId="urn:microsoft.com/office/officeart/2005/8/layout/hierarchy2"/>
    <dgm:cxn modelId="{5BF3FE33-CEB9-443A-A63B-34F9876EA6AB}" type="presOf" srcId="{1374875B-E05D-4800-AB3B-4612B77D0A6F}" destId="{86B82921-2956-4117-87EF-AB97B6163646}" srcOrd="0" destOrd="0" presId="urn:microsoft.com/office/officeart/2005/8/layout/hierarchy2"/>
    <dgm:cxn modelId="{BA51FD03-3F5B-49E8-8B40-231E15C64C42}" type="presOf" srcId="{C216F03A-35A3-4AE8-9284-2ED970B4ABDD}" destId="{14251CEA-0E4F-4A02-A147-8F66B714E23E}" srcOrd="1" destOrd="0" presId="urn:microsoft.com/office/officeart/2005/8/layout/hierarchy2"/>
    <dgm:cxn modelId="{BC4D41F4-B51F-4169-AD0B-3CBB1E759887}" type="presOf" srcId="{8BBECCE2-E56F-4D04-AA5F-886357AA8C8B}" destId="{F455E510-B551-4226-AD8D-EAFC91C376BC}" srcOrd="1" destOrd="0" presId="urn:microsoft.com/office/officeart/2005/8/layout/hierarchy2"/>
    <dgm:cxn modelId="{CFCF6883-43F3-440A-A4E5-BF01576CCA81}" type="presOf" srcId="{B95075A4-0536-456D-A6B8-AC9EED360958}" destId="{9E9CD078-625F-4385-89A6-DC4BD334C537}" srcOrd="1" destOrd="0" presId="urn:microsoft.com/office/officeart/2005/8/layout/hierarchy2"/>
    <dgm:cxn modelId="{4DAAD17D-54BC-4167-80CE-6775570E150E}" type="presOf" srcId="{711526F7-9E59-41AC-A8EF-57F9E38026BF}" destId="{114E4C3A-F044-4E93-A151-4A7A9AF9A518}" srcOrd="1" destOrd="0" presId="urn:microsoft.com/office/officeart/2005/8/layout/hierarchy2"/>
    <dgm:cxn modelId="{4FF016F3-8844-47C3-B32A-4439347B7FDA}" type="presOf" srcId="{0FDEDC44-5E79-426E-9CBA-2014434A231E}" destId="{F038EF01-9C24-48ED-B9F1-C4641E7D2070}" srcOrd="0" destOrd="0" presId="urn:microsoft.com/office/officeart/2005/8/layout/hierarchy2"/>
    <dgm:cxn modelId="{99E56E71-6BB8-4D25-8C4D-381E17FDBEED}" type="presOf" srcId="{0AE8BA72-12B8-4DE7-B22F-BD2626BB0E87}" destId="{83B16F06-B0E8-48D0-8558-C9E41F532363}" srcOrd="1" destOrd="0" presId="urn:microsoft.com/office/officeart/2005/8/layout/hierarchy2"/>
    <dgm:cxn modelId="{C76E326F-773E-47FC-9AE7-EBF2811737FA}" type="presOf" srcId="{CA0BF833-5E1B-4441-A80B-9F9B0011771D}" destId="{47FD703D-5F61-4D21-837A-7E5DB3412A2C}" srcOrd="1" destOrd="0" presId="urn:microsoft.com/office/officeart/2005/8/layout/hierarchy2"/>
    <dgm:cxn modelId="{794271D3-FD88-4F82-B47B-7A7088CFE88F}" type="presOf" srcId="{1B4B58D2-C886-4C22-A474-4C99BFB12A0D}" destId="{48253966-BF7C-44B7-890E-2196C1547E9A}" srcOrd="1" destOrd="0" presId="urn:microsoft.com/office/officeart/2005/8/layout/hierarchy2"/>
    <dgm:cxn modelId="{4EC78273-EACE-4370-8C12-154A676040E0}" srcId="{4591C509-1E8B-4A57-B136-003769D07EC6}" destId="{F082C10E-5B7D-4775-B869-D884EC129F1D}" srcOrd="1" destOrd="0" parTransId="{C216F03A-35A3-4AE8-9284-2ED970B4ABDD}" sibTransId="{80C5EB5F-C5C3-45AE-87D4-B22DB7ECC2A0}"/>
    <dgm:cxn modelId="{70631694-612A-4124-B6E5-0BD692EA6533}" srcId="{EA3D5DF0-D70D-4A1E-9AC7-E9A4793D3DFF}" destId="{E10C0A8C-792F-45DD-89CE-D959C2FD2D47}" srcOrd="1" destOrd="0" parTransId="{711526F7-9E59-41AC-A8EF-57F9E38026BF}" sibTransId="{61354579-D83D-4932-885D-6E048C92BB93}"/>
    <dgm:cxn modelId="{5CC58146-1FD2-422A-9865-0DB590BA4F40}" srcId="{EA3D5DF0-D70D-4A1E-9AC7-E9A4793D3DFF}" destId="{AC0FA3F9-2FBC-42E2-86FE-27C6FB6A210B}" srcOrd="0" destOrd="0" parTransId="{1B4B58D2-C886-4C22-A474-4C99BFB12A0D}" sibTransId="{348CAC1D-7C61-47E1-A3B3-4D44F018BCE8}"/>
    <dgm:cxn modelId="{16B87618-4AAB-45E2-99B2-F0613A6BE31A}" type="presOf" srcId="{EA3D5DF0-D70D-4A1E-9AC7-E9A4793D3DFF}" destId="{A76FD324-FE28-4376-A4AB-BDA01848BB59}" srcOrd="0" destOrd="0" presId="urn:microsoft.com/office/officeart/2005/8/layout/hierarchy2"/>
    <dgm:cxn modelId="{E7D6B7FC-3F61-407A-B9CE-E6953F1874A5}" type="presOf" srcId="{500427E2-1613-4029-965E-498ECEBB8B87}" destId="{2E7EDC0A-9218-451B-8F2B-C8435B03226A}" srcOrd="1" destOrd="0" presId="urn:microsoft.com/office/officeart/2005/8/layout/hierarchy2"/>
    <dgm:cxn modelId="{67748E40-C05A-4889-A6BD-420B144D6CC4}" type="presOf" srcId="{0AE8BA72-12B8-4DE7-B22F-BD2626BB0E87}" destId="{36AB242D-CB05-4745-8EC5-845083BC9F30}" srcOrd="0" destOrd="0" presId="urn:microsoft.com/office/officeart/2005/8/layout/hierarchy2"/>
    <dgm:cxn modelId="{F21BC584-C0CE-4794-9E98-0440F30A12E9}" type="presOf" srcId="{B0DDBD16-8ABE-4299-96A3-D459A0D37A59}" destId="{5A18C238-155C-4C37-8531-702901F6C83E}" srcOrd="1" destOrd="0" presId="urn:microsoft.com/office/officeart/2005/8/layout/hierarchy2"/>
    <dgm:cxn modelId="{56A05E1C-15CF-4938-B8F4-B99C7564AD56}" type="presOf" srcId="{D9E6F6E2-01F5-4A9C-869D-6A8153EDCCB5}" destId="{BF879528-0DE8-43D3-A7DB-05124AE3BDFC}" srcOrd="1" destOrd="0" presId="urn:microsoft.com/office/officeart/2005/8/layout/hierarchy2"/>
    <dgm:cxn modelId="{F010317D-748E-4EF3-8F68-C55386976F25}" type="presOf" srcId="{8BBECCE2-E56F-4D04-AA5F-886357AA8C8B}" destId="{4E267F90-A66F-4836-A5D5-3EC791895E39}" srcOrd="0" destOrd="0" presId="urn:microsoft.com/office/officeart/2005/8/layout/hierarchy2"/>
    <dgm:cxn modelId="{302498E1-189B-4D91-9B0A-C444F6757DF2}" type="presOf" srcId="{6AC5A0E5-9B6D-4838-9705-07BAE64CFCB7}" destId="{11C1D6F3-1727-4001-8F2F-543BCDF91B0B}" srcOrd="0" destOrd="0" presId="urn:microsoft.com/office/officeart/2005/8/layout/hierarchy2"/>
    <dgm:cxn modelId="{0932B8C1-EF12-46D2-87CF-F85AB6073BDC}" type="presOf" srcId="{AFA7939C-B1E2-4BC1-84E2-08A75920CB16}" destId="{E376F66F-2A0D-42FF-BDF6-9F80E0A85FE8}" srcOrd="0" destOrd="0" presId="urn:microsoft.com/office/officeart/2005/8/layout/hierarchy2"/>
    <dgm:cxn modelId="{1DE87BF0-45FC-4B11-BBF1-9038EE590C35}" type="presOf" srcId="{72A878FA-F40F-4F2B-AED8-AFBFE72BAD4E}" destId="{40FF70CD-FC75-40DD-8569-08AADCACE5FA}" srcOrd="0" destOrd="0" presId="urn:microsoft.com/office/officeart/2005/8/layout/hierarchy2"/>
    <dgm:cxn modelId="{FB9015EE-7D4E-4B45-8BB5-B09A3F99C420}" srcId="{C2A18F24-75D6-44EA-98FD-21D82BC06CA9}" destId="{02D0554A-163A-47DD-9927-36D55D834D9B}" srcOrd="1" destOrd="0" parTransId="{1374875B-E05D-4800-AB3B-4612B77D0A6F}" sibTransId="{60F52544-BDDA-4408-A7D5-09F6AAEAABF3}"/>
    <dgm:cxn modelId="{931744C6-E46C-4617-9872-ED4EC5575BE4}" type="presOf" srcId="{B0DDBD16-8ABE-4299-96A3-D459A0D37A59}" destId="{B9770E94-714A-40CD-897D-EC9543AB82C3}" srcOrd="0" destOrd="0" presId="urn:microsoft.com/office/officeart/2005/8/layout/hierarchy2"/>
    <dgm:cxn modelId="{5F7B8A20-66D0-43C9-ABF4-B74F49F8F789}" type="presOf" srcId="{695C2E93-A9C9-4D23-B61E-2245A96ECE7F}" destId="{B0869C2A-D0E7-44F6-9523-AA449DE3A5E9}" srcOrd="1" destOrd="0" presId="urn:microsoft.com/office/officeart/2005/8/layout/hierarchy2"/>
    <dgm:cxn modelId="{4117ACE7-249C-482C-B727-E192DDB4BBE1}" type="presOf" srcId="{695C2E93-A9C9-4D23-B61E-2245A96ECE7F}" destId="{CA26D897-536A-43A7-9FF4-0A1DF02A72DF}" srcOrd="0" destOrd="0" presId="urn:microsoft.com/office/officeart/2005/8/layout/hierarchy2"/>
    <dgm:cxn modelId="{AE0B71A9-F9D7-447D-83F6-A5878F40AC17}" srcId="{D9CB2297-EA49-43F8-932E-802A3564AF3E}" destId="{941CA084-1488-4479-9AF7-DF9A2B598092}" srcOrd="0" destOrd="0" parTransId="{CA0BF833-5E1B-4441-A80B-9F9B0011771D}" sibTransId="{3B3BEA8A-F90B-41C2-95F4-C101CCD63834}"/>
    <dgm:cxn modelId="{A64FE30C-3B98-44C5-BE0C-0D9A7DF01DBC}" type="presOf" srcId="{E240B445-577E-43C6-8EC1-B29710462C13}" destId="{C5BAB12D-9D29-4FF1-A6F9-2AE380D6B618}" srcOrd="0" destOrd="0" presId="urn:microsoft.com/office/officeart/2005/8/layout/hierarchy2"/>
    <dgm:cxn modelId="{21A1E904-5D60-4C8E-ACC8-A798A72886D2}" type="presOf" srcId="{E25A17F1-AF57-469B-9D55-AAFCE4A5FF24}" destId="{7FEB4666-169B-47EF-9E95-659AC1B11973}" srcOrd="0" destOrd="0" presId="urn:microsoft.com/office/officeart/2005/8/layout/hierarchy2"/>
    <dgm:cxn modelId="{2C2FC8D1-B7E3-454E-9377-8231905C3C3B}" srcId="{C2A18F24-75D6-44EA-98FD-21D82BC06CA9}" destId="{6AC5A0E5-9B6D-4838-9705-07BAE64CFCB7}" srcOrd="2" destOrd="0" parTransId="{B0DDBD16-8ABE-4299-96A3-D459A0D37A59}" sibTransId="{260A82A7-F01B-41DA-98BF-FC94AFD6F81D}"/>
    <dgm:cxn modelId="{CC6BF783-CE50-4120-A008-C29CADD868F7}" type="presOf" srcId="{AFA7939C-B1E2-4BC1-84E2-08A75920CB16}" destId="{CA3F8CBD-B31F-434E-A12B-5DE6B0BB4E44}" srcOrd="1" destOrd="0" presId="urn:microsoft.com/office/officeart/2005/8/layout/hierarchy2"/>
    <dgm:cxn modelId="{0F091B77-008F-458A-BA51-1EA5D51259E3}" type="presOf" srcId="{C2A18F24-75D6-44EA-98FD-21D82BC06CA9}" destId="{2955C6F5-1FBE-4EBE-B786-1CFDC3967C27}" srcOrd="0" destOrd="0" presId="urn:microsoft.com/office/officeart/2005/8/layout/hierarchy2"/>
    <dgm:cxn modelId="{5F955DCA-376E-48EE-B23C-E6B000561D50}" type="presOf" srcId="{D9CB2297-EA49-43F8-932E-802A3564AF3E}" destId="{780EAEE7-DFF4-47AF-B8EE-FBAAE3EFC050}" srcOrd="0" destOrd="0" presId="urn:microsoft.com/office/officeart/2005/8/layout/hierarchy2"/>
    <dgm:cxn modelId="{652571DC-A3C7-4C73-BBFB-494AE041C8C8}" srcId="{EA3D5DF0-D70D-4A1E-9AC7-E9A4793D3DFF}" destId="{2B29C0F5-BA61-4274-98F7-B17FAC7F2C81}" srcOrd="5" destOrd="0" parTransId="{0FDEDC44-5E79-426E-9CBA-2014434A231E}" sibTransId="{2FF7082F-2E5F-4196-B45F-08574C3417E9}"/>
    <dgm:cxn modelId="{411418A3-2111-43F8-A524-BCC14EBB1373}" type="presOf" srcId="{AAEBC0E3-4406-424C-AB91-9DBAB22BDAA6}" destId="{F611E609-7AA0-49DF-BFBE-C32AAE58A1A7}" srcOrd="0" destOrd="0" presId="urn:microsoft.com/office/officeart/2005/8/layout/hierarchy2"/>
    <dgm:cxn modelId="{40E1198F-543A-4BC4-8FFE-24FC9486F92C}" type="presOf" srcId="{4591C509-1E8B-4A57-B136-003769D07EC6}" destId="{8F0F0656-A2AC-4226-A208-2F55A7D33182}" srcOrd="0" destOrd="0" presId="urn:microsoft.com/office/officeart/2005/8/layout/hierarchy2"/>
    <dgm:cxn modelId="{C6ADBEA6-2818-4A2A-B8BC-6E628E64F00F}" srcId="{D9CB2297-EA49-43F8-932E-802A3564AF3E}" destId="{0C1C77ED-23FD-4D58-A4D5-ACD2E829FB49}" srcOrd="1" destOrd="0" parTransId="{AAEBC0E3-4406-424C-AB91-9DBAB22BDAA6}" sibTransId="{9814BD68-D639-49CF-A142-3E4C55D0D2A1}"/>
    <dgm:cxn modelId="{A9F0258C-2ADC-4329-96C9-6343A984FF03}" type="presOf" srcId="{1B4B58D2-C886-4C22-A474-4C99BFB12A0D}" destId="{1808C1B2-D500-4E41-BC93-28FDE126412F}" srcOrd="0" destOrd="0" presId="urn:microsoft.com/office/officeart/2005/8/layout/hierarchy2"/>
    <dgm:cxn modelId="{55E38920-E771-4772-BDBF-A7A595FA959A}" type="presOf" srcId="{711526F7-9E59-41AC-A8EF-57F9E38026BF}" destId="{7D036939-41F6-494D-9660-1E2861720774}" srcOrd="0" destOrd="0" presId="urn:microsoft.com/office/officeart/2005/8/layout/hierarchy2"/>
    <dgm:cxn modelId="{3B3741A2-3807-4060-AAB6-CF59D57CD876}" srcId="{E25A17F1-AF57-469B-9D55-AAFCE4A5FF24}" destId="{D9CB2297-EA49-43F8-932E-802A3564AF3E}" srcOrd="0" destOrd="0" parTransId="{AFA7939C-B1E2-4BC1-84E2-08A75920CB16}" sibTransId="{19C73B35-CA0A-4403-97A6-992EC9D4C12D}"/>
    <dgm:cxn modelId="{05FA348D-32B0-4E69-B895-C2D57B1E6CBD}" type="presOf" srcId="{02D0554A-163A-47DD-9927-36D55D834D9B}" destId="{FDD324C6-0000-4E0E-B7E4-8839C0903AFD}" srcOrd="0" destOrd="0" presId="urn:microsoft.com/office/officeart/2005/8/layout/hierarchy2"/>
    <dgm:cxn modelId="{C5316596-0C72-4ABC-9441-381C804FE1D0}" type="presOf" srcId="{E10C0A8C-792F-45DD-89CE-D959C2FD2D47}" destId="{28C9EF59-D8A4-4CC2-BE24-2005DEBC9054}" srcOrd="0" destOrd="0" presId="urn:microsoft.com/office/officeart/2005/8/layout/hierarchy2"/>
    <dgm:cxn modelId="{21D657DF-941E-42A5-9996-CE7ABCFE0B24}" type="presOf" srcId="{D9E6F6E2-01F5-4A9C-869D-6A8153EDCCB5}" destId="{0529B79E-643C-4699-BCF3-9470403F94E2}" srcOrd="0" destOrd="0" presId="urn:microsoft.com/office/officeart/2005/8/layout/hierarchy2"/>
    <dgm:cxn modelId="{5BD35A53-E052-402B-A4C6-83C2469B5BEA}" srcId="{2B29C0F5-BA61-4274-98F7-B17FAC7F2C81}" destId="{1759D11D-B3E9-4C78-9B1F-DB4730E93138}" srcOrd="0" destOrd="0" parTransId="{500427E2-1613-4029-965E-498ECEBB8B87}" sibTransId="{6F8C80DD-905F-4A46-8A23-7EF27DF83B7B}"/>
    <dgm:cxn modelId="{40792A17-818A-4D26-BE8F-A5730E7DD1FA}" type="presOf" srcId="{B11FA310-5140-46E3-A46A-31921135C193}" destId="{6795FDAA-5696-4E6F-8AA2-919FBC6F8F5E}" srcOrd="0" destOrd="0" presId="urn:microsoft.com/office/officeart/2005/8/layout/hierarchy2"/>
    <dgm:cxn modelId="{3C3CCAD7-F132-4837-8ECC-2E97C216587F}" type="presParOf" srcId="{55536BB9-74AD-4F13-A564-D6B52D58E951}" destId="{CD1EE561-D93D-47BC-87D4-D6B1A38723ED}" srcOrd="0" destOrd="0" presId="urn:microsoft.com/office/officeart/2005/8/layout/hierarchy2"/>
    <dgm:cxn modelId="{4B3C3E01-D1E1-4B2E-A58D-7F28EEA83280}" type="presParOf" srcId="{CD1EE561-D93D-47BC-87D4-D6B1A38723ED}" destId="{A76FD324-FE28-4376-A4AB-BDA01848BB59}" srcOrd="0" destOrd="0" presId="urn:microsoft.com/office/officeart/2005/8/layout/hierarchy2"/>
    <dgm:cxn modelId="{0FB6BAD8-6CBD-4720-B22C-8E706841DC3D}" type="presParOf" srcId="{CD1EE561-D93D-47BC-87D4-D6B1A38723ED}" destId="{3C814621-DF88-45E2-9E0E-8D9C93EBD97D}" srcOrd="1" destOrd="0" presId="urn:microsoft.com/office/officeart/2005/8/layout/hierarchy2"/>
    <dgm:cxn modelId="{DAA162C7-4850-4A2C-BE4E-5574C182E95C}" type="presParOf" srcId="{3C814621-DF88-45E2-9E0E-8D9C93EBD97D}" destId="{1808C1B2-D500-4E41-BC93-28FDE126412F}" srcOrd="0" destOrd="0" presId="urn:microsoft.com/office/officeart/2005/8/layout/hierarchy2"/>
    <dgm:cxn modelId="{458F1612-C6B0-407D-B5AA-EE3333A57066}" type="presParOf" srcId="{1808C1B2-D500-4E41-BC93-28FDE126412F}" destId="{48253966-BF7C-44B7-890E-2196C1547E9A}" srcOrd="0" destOrd="0" presId="urn:microsoft.com/office/officeart/2005/8/layout/hierarchy2"/>
    <dgm:cxn modelId="{D65FFFBE-5FE8-40D7-88AE-C62D004481BA}" type="presParOf" srcId="{3C814621-DF88-45E2-9E0E-8D9C93EBD97D}" destId="{E45301CB-A3B2-46E6-B6E6-D5656C07F5BA}" srcOrd="1" destOrd="0" presId="urn:microsoft.com/office/officeart/2005/8/layout/hierarchy2"/>
    <dgm:cxn modelId="{7F68895E-8946-4B3D-9121-8548CCDD7EC2}" type="presParOf" srcId="{E45301CB-A3B2-46E6-B6E6-D5656C07F5BA}" destId="{8FF7A939-0B10-47F7-879E-7ABF9C158E6C}" srcOrd="0" destOrd="0" presId="urn:microsoft.com/office/officeart/2005/8/layout/hierarchy2"/>
    <dgm:cxn modelId="{3032B0A5-30E0-4E7A-BA7F-FBBC0FE53576}" type="presParOf" srcId="{E45301CB-A3B2-46E6-B6E6-D5656C07F5BA}" destId="{A08286EF-6CE4-4BCA-8982-695351ED2C1A}" srcOrd="1" destOrd="0" presId="urn:microsoft.com/office/officeart/2005/8/layout/hierarchy2"/>
    <dgm:cxn modelId="{C3863B30-D329-45C0-8400-3D1E05BB289E}" type="presParOf" srcId="{3C814621-DF88-45E2-9E0E-8D9C93EBD97D}" destId="{7D036939-41F6-494D-9660-1E2861720774}" srcOrd="2" destOrd="0" presId="urn:microsoft.com/office/officeart/2005/8/layout/hierarchy2"/>
    <dgm:cxn modelId="{4A14E063-2872-48FB-AC58-7026BFAF722F}" type="presParOf" srcId="{7D036939-41F6-494D-9660-1E2861720774}" destId="{114E4C3A-F044-4E93-A151-4A7A9AF9A518}" srcOrd="0" destOrd="0" presId="urn:microsoft.com/office/officeart/2005/8/layout/hierarchy2"/>
    <dgm:cxn modelId="{4A5866D1-B0CA-4376-BE20-2757C340F86C}" type="presParOf" srcId="{3C814621-DF88-45E2-9E0E-8D9C93EBD97D}" destId="{A799455F-6F90-4DBA-A2C6-04BB0649EB7D}" srcOrd="3" destOrd="0" presId="urn:microsoft.com/office/officeart/2005/8/layout/hierarchy2"/>
    <dgm:cxn modelId="{403260F1-FB66-4425-AAAA-A6D2FEE9C227}" type="presParOf" srcId="{A799455F-6F90-4DBA-A2C6-04BB0649EB7D}" destId="{28C9EF59-D8A4-4CC2-BE24-2005DEBC9054}" srcOrd="0" destOrd="0" presId="urn:microsoft.com/office/officeart/2005/8/layout/hierarchy2"/>
    <dgm:cxn modelId="{74808E3F-A4E1-4361-8E3A-38A5C53396F6}" type="presParOf" srcId="{A799455F-6F90-4DBA-A2C6-04BB0649EB7D}" destId="{603443DF-F99E-4D18-8BA1-E1D217C62FA3}" srcOrd="1" destOrd="0" presId="urn:microsoft.com/office/officeart/2005/8/layout/hierarchy2"/>
    <dgm:cxn modelId="{8E45CE18-6568-4116-A9A1-ABD6CE357B73}" type="presParOf" srcId="{3C814621-DF88-45E2-9E0E-8D9C93EBD97D}" destId="{0529B79E-643C-4699-BCF3-9470403F94E2}" srcOrd="4" destOrd="0" presId="urn:microsoft.com/office/officeart/2005/8/layout/hierarchy2"/>
    <dgm:cxn modelId="{B5946346-ED75-4DD1-B008-8C658B74F239}" type="presParOf" srcId="{0529B79E-643C-4699-BCF3-9470403F94E2}" destId="{BF879528-0DE8-43D3-A7DB-05124AE3BDFC}" srcOrd="0" destOrd="0" presId="urn:microsoft.com/office/officeart/2005/8/layout/hierarchy2"/>
    <dgm:cxn modelId="{A6230904-E2B8-4092-8EC4-66EBDE451C42}" type="presParOf" srcId="{3C814621-DF88-45E2-9E0E-8D9C93EBD97D}" destId="{1A506614-BAA3-461A-B6E6-FFC618EFC6B3}" srcOrd="5" destOrd="0" presId="urn:microsoft.com/office/officeart/2005/8/layout/hierarchy2"/>
    <dgm:cxn modelId="{B25688F8-B097-4C39-9DCF-41DDBFD59383}" type="presParOf" srcId="{1A506614-BAA3-461A-B6E6-FFC618EFC6B3}" destId="{7FEB4666-169B-47EF-9E95-659AC1B11973}" srcOrd="0" destOrd="0" presId="urn:microsoft.com/office/officeart/2005/8/layout/hierarchy2"/>
    <dgm:cxn modelId="{2108D090-1BFE-4AA4-9969-A11ABB6C9F17}" type="presParOf" srcId="{1A506614-BAA3-461A-B6E6-FFC618EFC6B3}" destId="{5E18FDEB-6093-492B-B241-2878FD4E6D5D}" srcOrd="1" destOrd="0" presId="urn:microsoft.com/office/officeart/2005/8/layout/hierarchy2"/>
    <dgm:cxn modelId="{495BBDB0-2E73-4DDD-9A7B-BC3F3A37ADEE}" type="presParOf" srcId="{5E18FDEB-6093-492B-B241-2878FD4E6D5D}" destId="{E376F66F-2A0D-42FF-BDF6-9F80E0A85FE8}" srcOrd="0" destOrd="0" presId="urn:microsoft.com/office/officeart/2005/8/layout/hierarchy2"/>
    <dgm:cxn modelId="{6C69393A-5526-4039-B291-DD4968500C26}" type="presParOf" srcId="{E376F66F-2A0D-42FF-BDF6-9F80E0A85FE8}" destId="{CA3F8CBD-B31F-434E-A12B-5DE6B0BB4E44}" srcOrd="0" destOrd="0" presId="urn:microsoft.com/office/officeart/2005/8/layout/hierarchy2"/>
    <dgm:cxn modelId="{3170CE65-C7FF-40A1-968B-0F3C7C8E7F1F}" type="presParOf" srcId="{5E18FDEB-6093-492B-B241-2878FD4E6D5D}" destId="{7F1CB741-8B22-4109-80E3-2FAD7008D899}" srcOrd="1" destOrd="0" presId="urn:microsoft.com/office/officeart/2005/8/layout/hierarchy2"/>
    <dgm:cxn modelId="{F3F766DC-0533-4CCD-B5F7-236B33C64B23}" type="presParOf" srcId="{7F1CB741-8B22-4109-80E3-2FAD7008D899}" destId="{780EAEE7-DFF4-47AF-B8EE-FBAAE3EFC050}" srcOrd="0" destOrd="0" presId="urn:microsoft.com/office/officeart/2005/8/layout/hierarchy2"/>
    <dgm:cxn modelId="{349445C9-2FA2-48CA-8C25-0AEEFAD8DB5E}" type="presParOf" srcId="{7F1CB741-8B22-4109-80E3-2FAD7008D899}" destId="{90F4DF6E-9C2A-454A-8669-74DD2D925768}" srcOrd="1" destOrd="0" presId="urn:microsoft.com/office/officeart/2005/8/layout/hierarchy2"/>
    <dgm:cxn modelId="{9F0B4F5A-AD5E-4DA4-9235-2D0B95F4FD79}" type="presParOf" srcId="{90F4DF6E-9C2A-454A-8669-74DD2D925768}" destId="{EEBAD17F-4344-42F7-8C9F-6875FA31A121}" srcOrd="0" destOrd="0" presId="urn:microsoft.com/office/officeart/2005/8/layout/hierarchy2"/>
    <dgm:cxn modelId="{57C65822-BF49-482B-94E8-2F2BFB753DFE}" type="presParOf" srcId="{EEBAD17F-4344-42F7-8C9F-6875FA31A121}" destId="{47FD703D-5F61-4D21-837A-7E5DB3412A2C}" srcOrd="0" destOrd="0" presId="urn:microsoft.com/office/officeart/2005/8/layout/hierarchy2"/>
    <dgm:cxn modelId="{87607D2C-C677-4A2B-8E7E-079A99680291}" type="presParOf" srcId="{90F4DF6E-9C2A-454A-8669-74DD2D925768}" destId="{02D39528-5110-409A-87CD-123D828F90C4}" srcOrd="1" destOrd="0" presId="urn:microsoft.com/office/officeart/2005/8/layout/hierarchy2"/>
    <dgm:cxn modelId="{642EE760-D697-4465-89D6-EED487814826}" type="presParOf" srcId="{02D39528-5110-409A-87CD-123D828F90C4}" destId="{C6942F68-4E27-4145-8063-A1ED44B0FDFA}" srcOrd="0" destOrd="0" presId="urn:microsoft.com/office/officeart/2005/8/layout/hierarchy2"/>
    <dgm:cxn modelId="{F6DFCD33-D595-4E42-8F6C-047D32A4CE00}" type="presParOf" srcId="{02D39528-5110-409A-87CD-123D828F90C4}" destId="{F98BE555-7C55-4DC5-810B-146EE32EFE99}" srcOrd="1" destOrd="0" presId="urn:microsoft.com/office/officeart/2005/8/layout/hierarchy2"/>
    <dgm:cxn modelId="{17469D48-5F9F-4295-9454-91CFAEE7738D}" type="presParOf" srcId="{90F4DF6E-9C2A-454A-8669-74DD2D925768}" destId="{F611E609-7AA0-49DF-BFBE-C32AAE58A1A7}" srcOrd="2" destOrd="0" presId="urn:microsoft.com/office/officeart/2005/8/layout/hierarchy2"/>
    <dgm:cxn modelId="{280A90EC-3EC4-4A91-A16C-B7BC8DADA80E}" type="presParOf" srcId="{F611E609-7AA0-49DF-BFBE-C32AAE58A1A7}" destId="{9314902E-C0A1-40F0-8C59-07ADD2E8B4BF}" srcOrd="0" destOrd="0" presId="urn:microsoft.com/office/officeart/2005/8/layout/hierarchy2"/>
    <dgm:cxn modelId="{348794C9-C7B3-4040-A4D2-9B3F49B7AB85}" type="presParOf" srcId="{90F4DF6E-9C2A-454A-8669-74DD2D925768}" destId="{AE870B9F-4B00-4047-9A0F-0D68F4FFEF3E}" srcOrd="3" destOrd="0" presId="urn:microsoft.com/office/officeart/2005/8/layout/hierarchy2"/>
    <dgm:cxn modelId="{CB39EBF8-25E6-4590-A3D2-9F433088F360}" type="presParOf" srcId="{AE870B9F-4B00-4047-9A0F-0D68F4FFEF3E}" destId="{64D78103-DF81-4291-92F9-44A9541F9FBA}" srcOrd="0" destOrd="0" presId="urn:microsoft.com/office/officeart/2005/8/layout/hierarchy2"/>
    <dgm:cxn modelId="{F454996A-176E-47C4-B052-84C4EF0F9B2C}" type="presParOf" srcId="{AE870B9F-4B00-4047-9A0F-0D68F4FFEF3E}" destId="{95D4BF81-3CE8-46A0-8D7F-9924B04549A2}" srcOrd="1" destOrd="0" presId="urn:microsoft.com/office/officeart/2005/8/layout/hierarchy2"/>
    <dgm:cxn modelId="{755CF6F0-BA3D-47A5-B10E-7D6AEAE22B46}" type="presParOf" srcId="{5E18FDEB-6093-492B-B241-2878FD4E6D5D}" destId="{CA26D897-536A-43A7-9FF4-0A1DF02A72DF}" srcOrd="2" destOrd="0" presId="urn:microsoft.com/office/officeart/2005/8/layout/hierarchy2"/>
    <dgm:cxn modelId="{3DE788ED-8C39-4ED1-852D-C1E84D95066C}" type="presParOf" srcId="{CA26D897-536A-43A7-9FF4-0A1DF02A72DF}" destId="{B0869C2A-D0E7-44F6-9523-AA449DE3A5E9}" srcOrd="0" destOrd="0" presId="urn:microsoft.com/office/officeart/2005/8/layout/hierarchy2"/>
    <dgm:cxn modelId="{C0847FCF-68DB-40F5-A5F1-DB86759906E6}" type="presParOf" srcId="{5E18FDEB-6093-492B-B241-2878FD4E6D5D}" destId="{14D73834-1833-4376-991B-4283F3930D18}" srcOrd="3" destOrd="0" presId="urn:microsoft.com/office/officeart/2005/8/layout/hierarchy2"/>
    <dgm:cxn modelId="{D1F0A94C-3BC9-4C67-BB47-52E8F12D2B25}" type="presParOf" srcId="{14D73834-1833-4376-991B-4283F3930D18}" destId="{2955C6F5-1FBE-4EBE-B786-1CFDC3967C27}" srcOrd="0" destOrd="0" presId="urn:microsoft.com/office/officeart/2005/8/layout/hierarchy2"/>
    <dgm:cxn modelId="{287CB3A0-C52A-4A32-A183-C0BAEC0FFDA3}" type="presParOf" srcId="{14D73834-1833-4376-991B-4283F3930D18}" destId="{1621B13A-B42D-4DFE-B21D-B116F0F90BC7}" srcOrd="1" destOrd="0" presId="urn:microsoft.com/office/officeart/2005/8/layout/hierarchy2"/>
    <dgm:cxn modelId="{CCB9743F-D01A-4D4C-A130-2730C7E020C4}" type="presParOf" srcId="{1621B13A-B42D-4DFE-B21D-B116F0F90BC7}" destId="{2345EE32-D82C-44BB-8813-F232AE293CD3}" srcOrd="0" destOrd="0" presId="urn:microsoft.com/office/officeart/2005/8/layout/hierarchy2"/>
    <dgm:cxn modelId="{2162E6AC-ED09-4D27-95C1-7FEB872DAAD4}" type="presParOf" srcId="{2345EE32-D82C-44BB-8813-F232AE293CD3}" destId="{7205F8CB-972E-4BE4-9C58-324ADDF7EB00}" srcOrd="0" destOrd="0" presId="urn:microsoft.com/office/officeart/2005/8/layout/hierarchy2"/>
    <dgm:cxn modelId="{E451FEBF-9A1E-461F-9A30-2ACD12E4238B}" type="presParOf" srcId="{1621B13A-B42D-4DFE-B21D-B116F0F90BC7}" destId="{5661DF9E-B8B7-4500-9F64-1ACB2490C735}" srcOrd="1" destOrd="0" presId="urn:microsoft.com/office/officeart/2005/8/layout/hierarchy2"/>
    <dgm:cxn modelId="{807B8D63-77C6-4736-BA9B-F5466B26A5C1}" type="presParOf" srcId="{5661DF9E-B8B7-4500-9F64-1ACB2490C735}" destId="{DE26B737-E236-4521-9A3A-30EAA9C9F216}" srcOrd="0" destOrd="0" presId="urn:microsoft.com/office/officeart/2005/8/layout/hierarchy2"/>
    <dgm:cxn modelId="{2DC19525-F2F1-4916-B0A0-D9E380D0F3DE}" type="presParOf" srcId="{5661DF9E-B8B7-4500-9F64-1ACB2490C735}" destId="{E1BFEC11-E8BE-42AE-A267-3D86B78B7A9D}" srcOrd="1" destOrd="0" presId="urn:microsoft.com/office/officeart/2005/8/layout/hierarchy2"/>
    <dgm:cxn modelId="{68C08D6B-2AF8-4896-B2F6-C040809E91E7}" type="presParOf" srcId="{1621B13A-B42D-4DFE-B21D-B116F0F90BC7}" destId="{86B82921-2956-4117-87EF-AB97B6163646}" srcOrd="2" destOrd="0" presId="urn:microsoft.com/office/officeart/2005/8/layout/hierarchy2"/>
    <dgm:cxn modelId="{22D85198-7088-42C2-9F6F-FA7A9D8F520D}" type="presParOf" srcId="{86B82921-2956-4117-87EF-AB97B6163646}" destId="{BE814D45-47CC-4832-BF8C-814330AB49C2}" srcOrd="0" destOrd="0" presId="urn:microsoft.com/office/officeart/2005/8/layout/hierarchy2"/>
    <dgm:cxn modelId="{052E74DF-689C-47B2-A879-BE3A4E05CD32}" type="presParOf" srcId="{1621B13A-B42D-4DFE-B21D-B116F0F90BC7}" destId="{707FC7F8-B727-4DFE-9C0F-9F6B8895BA0F}" srcOrd="3" destOrd="0" presId="urn:microsoft.com/office/officeart/2005/8/layout/hierarchy2"/>
    <dgm:cxn modelId="{5FAAECBB-F2B9-40BE-AFFD-DB9A248EEA3C}" type="presParOf" srcId="{707FC7F8-B727-4DFE-9C0F-9F6B8895BA0F}" destId="{FDD324C6-0000-4E0E-B7E4-8839C0903AFD}" srcOrd="0" destOrd="0" presId="urn:microsoft.com/office/officeart/2005/8/layout/hierarchy2"/>
    <dgm:cxn modelId="{DEAD8F3C-6FE8-499E-B3DC-C33EC0BF636C}" type="presParOf" srcId="{707FC7F8-B727-4DFE-9C0F-9F6B8895BA0F}" destId="{6687C7EE-D42D-4BAF-B02E-042BE9BCEA38}" srcOrd="1" destOrd="0" presId="urn:microsoft.com/office/officeart/2005/8/layout/hierarchy2"/>
    <dgm:cxn modelId="{7246513D-79F7-4A9B-A927-A456B66B2E0A}" type="presParOf" srcId="{1621B13A-B42D-4DFE-B21D-B116F0F90BC7}" destId="{B9770E94-714A-40CD-897D-EC9543AB82C3}" srcOrd="4" destOrd="0" presId="urn:microsoft.com/office/officeart/2005/8/layout/hierarchy2"/>
    <dgm:cxn modelId="{04D1B4F3-F16E-412C-B3D8-EB0DD1A48A15}" type="presParOf" srcId="{B9770E94-714A-40CD-897D-EC9543AB82C3}" destId="{5A18C238-155C-4C37-8531-702901F6C83E}" srcOrd="0" destOrd="0" presId="urn:microsoft.com/office/officeart/2005/8/layout/hierarchy2"/>
    <dgm:cxn modelId="{15C50D2D-21A6-4CC7-81F9-4B1C7DCF1674}" type="presParOf" srcId="{1621B13A-B42D-4DFE-B21D-B116F0F90BC7}" destId="{CB7C9B04-042C-4C02-8BB2-54C550A0B5AF}" srcOrd="5" destOrd="0" presId="urn:microsoft.com/office/officeart/2005/8/layout/hierarchy2"/>
    <dgm:cxn modelId="{6B35D69A-6F2C-405C-8F16-817237B85644}" type="presParOf" srcId="{CB7C9B04-042C-4C02-8BB2-54C550A0B5AF}" destId="{11C1D6F3-1727-4001-8F2F-543BCDF91B0B}" srcOrd="0" destOrd="0" presId="urn:microsoft.com/office/officeart/2005/8/layout/hierarchy2"/>
    <dgm:cxn modelId="{BF41F77F-77F0-4173-98E3-767007FBB7B8}" type="presParOf" srcId="{CB7C9B04-042C-4C02-8BB2-54C550A0B5AF}" destId="{9AB8EA2E-8371-4515-A3C4-993D78C175E7}" srcOrd="1" destOrd="0" presId="urn:microsoft.com/office/officeart/2005/8/layout/hierarchy2"/>
    <dgm:cxn modelId="{5A45094F-BA89-464B-A4B8-4ACD6AD8BFD5}" type="presParOf" srcId="{3C814621-DF88-45E2-9E0E-8D9C93EBD97D}" destId="{D727516C-EF79-4907-8E2B-D80F66407485}" srcOrd="6" destOrd="0" presId="urn:microsoft.com/office/officeart/2005/8/layout/hierarchy2"/>
    <dgm:cxn modelId="{FF6E5D7D-E9AD-4BFD-B768-C3F55919BAFE}" type="presParOf" srcId="{D727516C-EF79-4907-8E2B-D80F66407485}" destId="{9E9CD078-625F-4385-89A6-DC4BD334C537}" srcOrd="0" destOrd="0" presId="urn:microsoft.com/office/officeart/2005/8/layout/hierarchy2"/>
    <dgm:cxn modelId="{5F7731AB-FD74-4990-BB00-F0ECF342C9CC}" type="presParOf" srcId="{3C814621-DF88-45E2-9E0E-8D9C93EBD97D}" destId="{96CF4BB7-A999-49C0-9EE8-1832A571C84E}" srcOrd="7" destOrd="0" presId="urn:microsoft.com/office/officeart/2005/8/layout/hierarchy2"/>
    <dgm:cxn modelId="{824645B6-4256-4B9D-B8E8-3EBDB62C31D5}" type="presParOf" srcId="{96CF4BB7-A999-49C0-9EE8-1832A571C84E}" destId="{9FD986BD-69C8-4556-A188-3956A040B9F8}" srcOrd="0" destOrd="0" presId="urn:microsoft.com/office/officeart/2005/8/layout/hierarchy2"/>
    <dgm:cxn modelId="{5711764E-33F4-4237-8357-09CC3A03AA4E}" type="presParOf" srcId="{96CF4BB7-A999-49C0-9EE8-1832A571C84E}" destId="{1A5416EA-42A1-464E-B1BB-4CCEEF9C2120}" srcOrd="1" destOrd="0" presId="urn:microsoft.com/office/officeart/2005/8/layout/hierarchy2"/>
    <dgm:cxn modelId="{3FE06C91-DDEC-4F00-96A8-347180E90816}" type="presParOf" srcId="{3C814621-DF88-45E2-9E0E-8D9C93EBD97D}" destId="{36AB242D-CB05-4745-8EC5-845083BC9F30}" srcOrd="8" destOrd="0" presId="urn:microsoft.com/office/officeart/2005/8/layout/hierarchy2"/>
    <dgm:cxn modelId="{18200C29-E0A5-48AB-96BB-B5A5FA29307D}" type="presParOf" srcId="{36AB242D-CB05-4745-8EC5-845083BC9F30}" destId="{83B16F06-B0E8-48D0-8558-C9E41F532363}" srcOrd="0" destOrd="0" presId="urn:microsoft.com/office/officeart/2005/8/layout/hierarchy2"/>
    <dgm:cxn modelId="{DA8BE3C2-7CB2-4969-81EE-E81F34962F5B}" type="presParOf" srcId="{3C814621-DF88-45E2-9E0E-8D9C93EBD97D}" destId="{48CE9318-0D5E-4FAC-B980-B1F7A637AA92}" srcOrd="9" destOrd="0" presId="urn:microsoft.com/office/officeart/2005/8/layout/hierarchy2"/>
    <dgm:cxn modelId="{326A6B95-1CF7-47C7-9E39-FBB51743CE5E}" type="presParOf" srcId="{48CE9318-0D5E-4FAC-B980-B1F7A637AA92}" destId="{8F0F0656-A2AC-4226-A208-2F55A7D33182}" srcOrd="0" destOrd="0" presId="urn:microsoft.com/office/officeart/2005/8/layout/hierarchy2"/>
    <dgm:cxn modelId="{E50FF80B-CA3E-44F2-9C31-30211D69D3C4}" type="presParOf" srcId="{48CE9318-0D5E-4FAC-B980-B1F7A637AA92}" destId="{BEAA5F22-BE30-44CA-A7BF-B1D4798575DE}" srcOrd="1" destOrd="0" presId="urn:microsoft.com/office/officeart/2005/8/layout/hierarchy2"/>
    <dgm:cxn modelId="{DD728735-CDE6-4098-9C9F-FE374485362C}" type="presParOf" srcId="{BEAA5F22-BE30-44CA-A7BF-B1D4798575DE}" destId="{4E267F90-A66F-4836-A5D5-3EC791895E39}" srcOrd="0" destOrd="0" presId="urn:microsoft.com/office/officeart/2005/8/layout/hierarchy2"/>
    <dgm:cxn modelId="{E32C5352-5173-44CC-8DBF-987F97D77B12}" type="presParOf" srcId="{4E267F90-A66F-4836-A5D5-3EC791895E39}" destId="{F455E510-B551-4226-AD8D-EAFC91C376BC}" srcOrd="0" destOrd="0" presId="urn:microsoft.com/office/officeart/2005/8/layout/hierarchy2"/>
    <dgm:cxn modelId="{18CA4A16-7005-438F-8E2D-C3F4E94F6A65}" type="presParOf" srcId="{BEAA5F22-BE30-44CA-A7BF-B1D4798575DE}" destId="{C5E633DC-324A-414E-ABD6-7BF007A65AFC}" srcOrd="1" destOrd="0" presId="urn:microsoft.com/office/officeart/2005/8/layout/hierarchy2"/>
    <dgm:cxn modelId="{1322F706-1358-4B00-A04D-B1D89CA9AE2C}" type="presParOf" srcId="{C5E633DC-324A-414E-ABD6-7BF007A65AFC}" destId="{C5BAB12D-9D29-4FF1-A6F9-2AE380D6B618}" srcOrd="0" destOrd="0" presId="urn:microsoft.com/office/officeart/2005/8/layout/hierarchy2"/>
    <dgm:cxn modelId="{7AE8826A-7043-4D30-AE48-714403C23518}" type="presParOf" srcId="{C5E633DC-324A-414E-ABD6-7BF007A65AFC}" destId="{C491C2AE-6914-4C92-9793-A6E2923B901E}" srcOrd="1" destOrd="0" presId="urn:microsoft.com/office/officeart/2005/8/layout/hierarchy2"/>
    <dgm:cxn modelId="{C7609FFF-8C22-4331-B39F-FFE47BA8443A}" type="presParOf" srcId="{BEAA5F22-BE30-44CA-A7BF-B1D4798575DE}" destId="{428A13E8-E711-4052-910F-8A337963BA94}" srcOrd="2" destOrd="0" presId="urn:microsoft.com/office/officeart/2005/8/layout/hierarchy2"/>
    <dgm:cxn modelId="{D5211C1B-9C85-46C9-9934-2A5D3F9E40EA}" type="presParOf" srcId="{428A13E8-E711-4052-910F-8A337963BA94}" destId="{14251CEA-0E4F-4A02-A147-8F66B714E23E}" srcOrd="0" destOrd="0" presId="urn:microsoft.com/office/officeart/2005/8/layout/hierarchy2"/>
    <dgm:cxn modelId="{FB88CA8B-E919-4888-BFEC-8B4185127CC9}" type="presParOf" srcId="{BEAA5F22-BE30-44CA-A7BF-B1D4798575DE}" destId="{EE4ECFAF-9C5E-4D6A-A2C5-F8F4001E8EFB}" srcOrd="3" destOrd="0" presId="urn:microsoft.com/office/officeart/2005/8/layout/hierarchy2"/>
    <dgm:cxn modelId="{649AB613-A483-4A45-9F8D-B68A9E83DE44}" type="presParOf" srcId="{EE4ECFAF-9C5E-4D6A-A2C5-F8F4001E8EFB}" destId="{E3CDC7E1-4801-48BB-84A9-A10D23D8FEAA}" srcOrd="0" destOrd="0" presId="urn:microsoft.com/office/officeart/2005/8/layout/hierarchy2"/>
    <dgm:cxn modelId="{6290AB56-1185-4D74-9F82-C075829BC339}" type="presParOf" srcId="{EE4ECFAF-9C5E-4D6A-A2C5-F8F4001E8EFB}" destId="{69C10220-AE2B-44EE-B979-B1BB9A9D381E}" srcOrd="1" destOrd="0" presId="urn:microsoft.com/office/officeart/2005/8/layout/hierarchy2"/>
    <dgm:cxn modelId="{2976F541-14D6-48BA-B28E-550A3C04E062}" type="presParOf" srcId="{3C814621-DF88-45E2-9E0E-8D9C93EBD97D}" destId="{F038EF01-9C24-48ED-B9F1-C4641E7D2070}" srcOrd="10" destOrd="0" presId="urn:microsoft.com/office/officeart/2005/8/layout/hierarchy2"/>
    <dgm:cxn modelId="{500D1D53-6014-4017-BC15-B26FAD0288A4}" type="presParOf" srcId="{F038EF01-9C24-48ED-B9F1-C4641E7D2070}" destId="{B347D14B-0623-4F30-9CDA-81DB3CC836CF}" srcOrd="0" destOrd="0" presId="urn:microsoft.com/office/officeart/2005/8/layout/hierarchy2"/>
    <dgm:cxn modelId="{65967A12-71BB-42ED-8298-3C4E0310AC75}" type="presParOf" srcId="{3C814621-DF88-45E2-9E0E-8D9C93EBD97D}" destId="{C41F2C02-2340-4722-A46E-48A65573C272}" srcOrd="11" destOrd="0" presId="urn:microsoft.com/office/officeart/2005/8/layout/hierarchy2"/>
    <dgm:cxn modelId="{F6E8F8C9-C3BD-4031-ABE2-3D36B6B4EB0E}" type="presParOf" srcId="{C41F2C02-2340-4722-A46E-48A65573C272}" destId="{8403780A-96BA-41CD-ACF7-F0DDF93FD924}" srcOrd="0" destOrd="0" presId="urn:microsoft.com/office/officeart/2005/8/layout/hierarchy2"/>
    <dgm:cxn modelId="{D714946E-6D5F-402C-8787-C05B72BEC083}" type="presParOf" srcId="{C41F2C02-2340-4722-A46E-48A65573C272}" destId="{45903AAB-68F3-40D4-90F9-67A7F94D15EF}" srcOrd="1" destOrd="0" presId="urn:microsoft.com/office/officeart/2005/8/layout/hierarchy2"/>
    <dgm:cxn modelId="{98DDBA2F-C359-48EF-861B-AABB7F0FBB11}" type="presParOf" srcId="{45903AAB-68F3-40D4-90F9-67A7F94D15EF}" destId="{B00C256D-6538-4A5F-AAAD-086660FA38C6}" srcOrd="0" destOrd="0" presId="urn:microsoft.com/office/officeart/2005/8/layout/hierarchy2"/>
    <dgm:cxn modelId="{E766001B-5F95-4D28-A1B1-53D1C24CF53F}" type="presParOf" srcId="{B00C256D-6538-4A5F-AAAD-086660FA38C6}" destId="{2E7EDC0A-9218-451B-8F2B-C8435B03226A}" srcOrd="0" destOrd="0" presId="urn:microsoft.com/office/officeart/2005/8/layout/hierarchy2"/>
    <dgm:cxn modelId="{558947E5-9A38-4C9E-935A-6301516421F0}" type="presParOf" srcId="{45903AAB-68F3-40D4-90F9-67A7F94D15EF}" destId="{76B8936F-B6B2-4176-A3B2-CACAB77BE106}" srcOrd="1" destOrd="0" presId="urn:microsoft.com/office/officeart/2005/8/layout/hierarchy2"/>
    <dgm:cxn modelId="{D985CFB1-93B4-4291-8CFA-9E2B57F0E8BB}" type="presParOf" srcId="{76B8936F-B6B2-4176-A3B2-CACAB77BE106}" destId="{91281100-FCD9-41F9-9A67-CA35506DF529}" srcOrd="0" destOrd="0" presId="urn:microsoft.com/office/officeart/2005/8/layout/hierarchy2"/>
    <dgm:cxn modelId="{78AABF45-3CF7-45B2-8320-691E2F01F442}" type="presParOf" srcId="{76B8936F-B6B2-4176-A3B2-CACAB77BE106}" destId="{D6FB5D33-6E9C-4D4A-B8C5-8550016D5959}" srcOrd="1" destOrd="0" presId="urn:microsoft.com/office/officeart/2005/8/layout/hierarchy2"/>
    <dgm:cxn modelId="{4CB119B1-A10E-4184-A425-092942EC3960}" type="presParOf" srcId="{45903AAB-68F3-40D4-90F9-67A7F94D15EF}" destId="{40FF70CD-FC75-40DD-8569-08AADCACE5FA}" srcOrd="2" destOrd="0" presId="urn:microsoft.com/office/officeart/2005/8/layout/hierarchy2"/>
    <dgm:cxn modelId="{CFE6FBA1-D646-49C6-93E8-3E27F6C26E66}" type="presParOf" srcId="{40FF70CD-FC75-40DD-8569-08AADCACE5FA}" destId="{AFB36013-64F8-4C85-8BC5-B98AB6A80CBA}" srcOrd="0" destOrd="0" presId="urn:microsoft.com/office/officeart/2005/8/layout/hierarchy2"/>
    <dgm:cxn modelId="{A2209A13-DC48-40F7-A7C7-143BA1154CFE}" type="presParOf" srcId="{45903AAB-68F3-40D4-90F9-67A7F94D15EF}" destId="{30A50DEA-FBE8-465C-8319-8296AE118C12}" srcOrd="3" destOrd="0" presId="urn:microsoft.com/office/officeart/2005/8/layout/hierarchy2"/>
    <dgm:cxn modelId="{52931471-1F51-410D-9D4C-013CD926366D}" type="presParOf" srcId="{30A50DEA-FBE8-465C-8319-8296AE118C12}" destId="{6795FDAA-5696-4E6F-8AA2-919FBC6F8F5E}" srcOrd="0" destOrd="0" presId="urn:microsoft.com/office/officeart/2005/8/layout/hierarchy2"/>
    <dgm:cxn modelId="{B105C69F-A01C-4260-BEAC-CA851F438142}" type="presParOf" srcId="{30A50DEA-FBE8-465C-8319-8296AE118C12}" destId="{91715F9F-C975-4425-8054-65F57E933D9B}" srcOrd="1" destOrd="0" presId="urn:microsoft.com/office/officeart/2005/8/layout/hierarchy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E1A7D1-8A04-4EBE-A24D-3AA4AE42C57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74FD46A-714B-4D04-84B4-7C20A8737F6D}">
      <dgm:prSet phldrT="[Text]" custT="1"/>
      <dgm:spPr/>
      <dgm:t>
        <a:bodyPr/>
        <a:lstStyle/>
        <a:p>
          <a:r>
            <a:rPr lang="en-US" sz="1800" b="1" dirty="0" smtClean="0">
              <a:solidFill>
                <a:schemeClr val="bg2">
                  <a:lumMod val="25000"/>
                </a:schemeClr>
              </a:solidFill>
            </a:rPr>
            <a:t>SUID is:</a:t>
          </a:r>
        </a:p>
        <a:p>
          <a:r>
            <a:rPr lang="en-US" sz="1800" dirty="0" smtClean="0"/>
            <a:t>SIDS</a:t>
          </a:r>
        </a:p>
        <a:p>
          <a:r>
            <a:rPr lang="en-US" sz="1800" dirty="0" smtClean="0"/>
            <a:t>Ill-Defined</a:t>
          </a:r>
        </a:p>
        <a:p>
          <a:r>
            <a:rPr lang="en-US" sz="1800" dirty="0" smtClean="0"/>
            <a:t>Accidental Suffocation</a:t>
          </a:r>
          <a:endParaRPr lang="en-US" sz="1800" dirty="0"/>
        </a:p>
      </dgm:t>
    </dgm:pt>
    <dgm:pt modelId="{E56A1753-1CF7-499F-9D76-DFD68078F32E}" type="parTrans" cxnId="{5D5472B0-BBE0-4FE4-8A80-5DA7C38DF3C3}">
      <dgm:prSet/>
      <dgm:spPr/>
      <dgm:t>
        <a:bodyPr/>
        <a:lstStyle/>
        <a:p>
          <a:endParaRPr lang="en-US" sz="3200"/>
        </a:p>
      </dgm:t>
    </dgm:pt>
    <dgm:pt modelId="{BAB6BD72-9862-4DFE-95D4-1E128A83C9AF}" type="sibTrans" cxnId="{5D5472B0-BBE0-4FE4-8A80-5DA7C38DF3C3}">
      <dgm:prSet/>
      <dgm:spPr/>
      <dgm:t>
        <a:bodyPr/>
        <a:lstStyle/>
        <a:p>
          <a:endParaRPr lang="en-US" sz="3200"/>
        </a:p>
      </dgm:t>
    </dgm:pt>
    <dgm:pt modelId="{2F0A042B-CD4B-4F13-81D0-C99DEAFBC830}">
      <dgm:prSet phldrT="[Text]" custT="1"/>
      <dgm:spPr/>
      <dgm:t>
        <a:bodyPr/>
        <a:lstStyle/>
        <a:p>
          <a:r>
            <a:rPr lang="en-US" sz="1800" dirty="0" smtClean="0"/>
            <a:t>Sleep Position </a:t>
          </a:r>
        </a:p>
        <a:p>
          <a:r>
            <a:rPr lang="en-US" sz="1800" dirty="0" smtClean="0"/>
            <a:t>Side or Prone</a:t>
          </a:r>
        </a:p>
        <a:p>
          <a:r>
            <a:rPr lang="en-US" sz="1800" dirty="0" smtClean="0"/>
            <a:t> (OR 2.3-13.1)</a:t>
          </a:r>
          <a:endParaRPr lang="en-US" sz="1800" dirty="0"/>
        </a:p>
      </dgm:t>
    </dgm:pt>
    <dgm:pt modelId="{AA5F4507-7193-483D-B02D-F55BF5FCFB14}" type="parTrans" cxnId="{D1D9718A-C037-4EC7-B69E-37E20EAE77AC}">
      <dgm:prSet custT="1"/>
      <dgm:spPr/>
      <dgm:t>
        <a:bodyPr/>
        <a:lstStyle/>
        <a:p>
          <a:endParaRPr lang="en-US" sz="1050"/>
        </a:p>
      </dgm:t>
    </dgm:pt>
    <dgm:pt modelId="{2399F2C1-1835-4BF2-94F6-240E81362245}" type="sibTrans" cxnId="{D1D9718A-C037-4EC7-B69E-37E20EAE77AC}">
      <dgm:prSet/>
      <dgm:spPr/>
      <dgm:t>
        <a:bodyPr/>
        <a:lstStyle/>
        <a:p>
          <a:endParaRPr lang="en-US" sz="3200"/>
        </a:p>
      </dgm:t>
    </dgm:pt>
    <dgm:pt modelId="{E99CCCF1-F6F6-4FBD-BF51-BCECDE35AA30}">
      <dgm:prSet phldrT="[Text]" custT="1"/>
      <dgm:spPr/>
      <dgm:t>
        <a:bodyPr/>
        <a:lstStyle/>
        <a:p>
          <a:r>
            <a:rPr lang="en-US" sz="1800" dirty="0" smtClean="0"/>
            <a:t>Prone with soft bedding </a:t>
          </a:r>
        </a:p>
        <a:p>
          <a:r>
            <a:rPr lang="en-US" sz="1800" dirty="0" smtClean="0"/>
            <a:t>(OR 21.0)</a:t>
          </a:r>
          <a:endParaRPr lang="en-US" sz="1800" dirty="0"/>
        </a:p>
      </dgm:t>
    </dgm:pt>
    <dgm:pt modelId="{D211192A-6A4B-40B4-8FA2-2A4C60E41211}" type="parTrans" cxnId="{227BA9FA-6CC4-4DCD-AD1C-EF0F0B018E21}">
      <dgm:prSet custT="1"/>
      <dgm:spPr/>
      <dgm:t>
        <a:bodyPr/>
        <a:lstStyle/>
        <a:p>
          <a:endParaRPr lang="en-US" sz="900"/>
        </a:p>
      </dgm:t>
    </dgm:pt>
    <dgm:pt modelId="{6F3BF4FF-73B8-4A9A-8F78-E7D761A2066C}" type="sibTrans" cxnId="{227BA9FA-6CC4-4DCD-AD1C-EF0F0B018E21}">
      <dgm:prSet/>
      <dgm:spPr/>
      <dgm:t>
        <a:bodyPr/>
        <a:lstStyle/>
        <a:p>
          <a:endParaRPr lang="en-US" sz="3200"/>
        </a:p>
      </dgm:t>
    </dgm:pt>
    <dgm:pt modelId="{0D2FC112-C668-44A9-AC63-A8345AAB7FFE}">
      <dgm:prSet phldrT="[Text]" custT="1"/>
      <dgm:spPr/>
      <dgm:t>
        <a:bodyPr/>
        <a:lstStyle/>
        <a:p>
          <a:r>
            <a:rPr lang="en-US" sz="1800" dirty="0" smtClean="0"/>
            <a:t>Smoke Exposure: prenatal</a:t>
          </a:r>
        </a:p>
        <a:p>
          <a:r>
            <a:rPr lang="en-US" sz="1800" dirty="0" smtClean="0"/>
            <a:t>Post-natal</a:t>
          </a:r>
        </a:p>
        <a:p>
          <a:r>
            <a:rPr lang="en-US" sz="1800" dirty="0" smtClean="0"/>
            <a:t>Nicotine Metabolism</a:t>
          </a:r>
          <a:endParaRPr lang="en-US" sz="1800" dirty="0"/>
        </a:p>
      </dgm:t>
    </dgm:pt>
    <dgm:pt modelId="{3B3F7548-8AAC-46DE-91BD-8843D05CC508}" type="parTrans" cxnId="{D6546C44-AEFB-44F6-96CB-BE83CC993FEF}">
      <dgm:prSet custT="1"/>
      <dgm:spPr/>
      <dgm:t>
        <a:bodyPr/>
        <a:lstStyle/>
        <a:p>
          <a:endParaRPr lang="en-US" sz="900"/>
        </a:p>
      </dgm:t>
    </dgm:pt>
    <dgm:pt modelId="{59EB7F35-508D-4FD6-BF2C-496F2282A877}" type="sibTrans" cxnId="{D6546C44-AEFB-44F6-96CB-BE83CC993FEF}">
      <dgm:prSet/>
      <dgm:spPr/>
      <dgm:t>
        <a:bodyPr/>
        <a:lstStyle/>
        <a:p>
          <a:endParaRPr lang="en-US" sz="3200"/>
        </a:p>
      </dgm:t>
    </dgm:pt>
    <dgm:pt modelId="{42ADA0E7-5419-420D-9209-92BE629FB19E}">
      <dgm:prSet phldrT="[Text]" custT="1"/>
      <dgm:spPr/>
      <dgm:t>
        <a:bodyPr/>
        <a:lstStyle/>
        <a:p>
          <a:r>
            <a:rPr lang="en-US" sz="1800" dirty="0" smtClean="0"/>
            <a:t>Bed-sharing </a:t>
          </a:r>
        </a:p>
        <a:p>
          <a:r>
            <a:rPr lang="en-US" sz="1800" dirty="0" smtClean="0"/>
            <a:t>(OR 2.88</a:t>
          </a:r>
          <a:r>
            <a:rPr lang="en-US" sz="1600" dirty="0" smtClean="0"/>
            <a:t>)</a:t>
          </a:r>
        </a:p>
      </dgm:t>
    </dgm:pt>
    <dgm:pt modelId="{C0D9B760-A5E8-4BFD-862A-583526DE688C}" type="parTrans" cxnId="{624A90AF-4FC6-4258-BEB5-00A08FA197B6}">
      <dgm:prSet custT="1"/>
      <dgm:spPr/>
      <dgm:t>
        <a:bodyPr/>
        <a:lstStyle/>
        <a:p>
          <a:endParaRPr lang="en-US" sz="900"/>
        </a:p>
      </dgm:t>
    </dgm:pt>
    <dgm:pt modelId="{1C0758EE-2982-4015-97F7-D3E819813497}" type="sibTrans" cxnId="{624A90AF-4FC6-4258-BEB5-00A08FA197B6}">
      <dgm:prSet/>
      <dgm:spPr/>
      <dgm:t>
        <a:bodyPr/>
        <a:lstStyle/>
        <a:p>
          <a:endParaRPr lang="en-US" sz="3200"/>
        </a:p>
      </dgm:t>
    </dgm:pt>
    <dgm:pt modelId="{33924535-3BF9-4FDA-8BD0-875D0BBC36E0}">
      <dgm:prSet phldrT="[Text]" custT="1"/>
      <dgm:spPr/>
      <dgm:t>
        <a:bodyPr/>
        <a:lstStyle/>
        <a:p>
          <a:r>
            <a:rPr lang="en-US" sz="1800" dirty="0" smtClean="0"/>
            <a:t>Use of soft bedding </a:t>
          </a:r>
        </a:p>
        <a:p>
          <a:r>
            <a:rPr lang="en-US" sz="1800" dirty="0" smtClean="0"/>
            <a:t>(OR 5.0</a:t>
          </a:r>
          <a:r>
            <a:rPr lang="en-US" sz="1600" dirty="0" smtClean="0"/>
            <a:t>)</a:t>
          </a:r>
          <a:endParaRPr lang="en-US" sz="1600" dirty="0"/>
        </a:p>
      </dgm:t>
    </dgm:pt>
    <dgm:pt modelId="{DE4367EC-97DD-47ED-911C-1837FE4F7FF7}" type="parTrans" cxnId="{C1A9F4A2-C471-44CE-B8D0-6431D92C6885}">
      <dgm:prSet custT="1"/>
      <dgm:spPr/>
      <dgm:t>
        <a:bodyPr/>
        <a:lstStyle/>
        <a:p>
          <a:endParaRPr lang="en-US" sz="1050"/>
        </a:p>
      </dgm:t>
    </dgm:pt>
    <dgm:pt modelId="{EF4A9CA9-D901-4D5F-A346-CBBEF4109BD0}" type="sibTrans" cxnId="{C1A9F4A2-C471-44CE-B8D0-6431D92C6885}">
      <dgm:prSet/>
      <dgm:spPr/>
      <dgm:t>
        <a:bodyPr/>
        <a:lstStyle/>
        <a:p>
          <a:endParaRPr lang="en-US" sz="3200"/>
        </a:p>
      </dgm:t>
    </dgm:pt>
    <dgm:pt modelId="{9C36DC67-28C8-4543-8C12-C165AE06CB43}">
      <dgm:prSet phldrT="[Text]" custT="1"/>
      <dgm:spPr/>
      <dgm:t>
        <a:bodyPr/>
        <a:lstStyle/>
        <a:p>
          <a:r>
            <a:rPr lang="en-US" sz="1800" dirty="0" smtClean="0"/>
            <a:t>Smoker Parent (OR 2.3-17.7</a:t>
          </a:r>
          <a:r>
            <a:rPr lang="en-US" sz="1600" dirty="0" smtClean="0"/>
            <a:t>)</a:t>
          </a:r>
        </a:p>
      </dgm:t>
    </dgm:pt>
    <dgm:pt modelId="{F1F28586-E94F-4129-A71E-F692F04AE9E8}" type="parTrans" cxnId="{9735FF3C-D036-4BFF-BA16-8632CF77BD04}">
      <dgm:prSet custT="1"/>
      <dgm:spPr/>
      <dgm:t>
        <a:bodyPr/>
        <a:lstStyle/>
        <a:p>
          <a:endParaRPr lang="en-US" sz="900"/>
        </a:p>
      </dgm:t>
    </dgm:pt>
    <dgm:pt modelId="{719E7582-FC0B-45FA-9791-AA2F99C185E6}" type="sibTrans" cxnId="{9735FF3C-D036-4BFF-BA16-8632CF77BD04}">
      <dgm:prSet/>
      <dgm:spPr/>
      <dgm:t>
        <a:bodyPr/>
        <a:lstStyle/>
        <a:p>
          <a:endParaRPr lang="en-US" sz="3200"/>
        </a:p>
      </dgm:t>
    </dgm:pt>
    <dgm:pt modelId="{DCD7DA7E-E8FC-4796-A15A-EF4B49C90850}">
      <dgm:prSet phldrT="[Text]" custT="1"/>
      <dgm:spPr/>
      <dgm:t>
        <a:bodyPr/>
        <a:lstStyle/>
        <a:p>
          <a:r>
            <a:rPr lang="en-US" sz="1800" dirty="0" smtClean="0"/>
            <a:t>Infant &lt;3 months (OR 4.7-10.4)</a:t>
          </a:r>
        </a:p>
      </dgm:t>
    </dgm:pt>
    <dgm:pt modelId="{202AD5F6-49B5-4819-9DFC-E00BDE4913DE}" type="parTrans" cxnId="{902C565D-F3E4-426F-83E6-6C45E9A08857}">
      <dgm:prSet custT="1"/>
      <dgm:spPr/>
      <dgm:t>
        <a:bodyPr/>
        <a:lstStyle/>
        <a:p>
          <a:endParaRPr lang="en-US" sz="900"/>
        </a:p>
      </dgm:t>
    </dgm:pt>
    <dgm:pt modelId="{C7B54B21-2A7A-4509-B054-213328ED3328}" type="sibTrans" cxnId="{902C565D-F3E4-426F-83E6-6C45E9A08857}">
      <dgm:prSet/>
      <dgm:spPr/>
      <dgm:t>
        <a:bodyPr/>
        <a:lstStyle/>
        <a:p>
          <a:endParaRPr lang="en-US" sz="3200"/>
        </a:p>
      </dgm:t>
    </dgm:pt>
    <dgm:pt modelId="{74D65B3E-8FB4-4710-B9BA-6F02722E9661}">
      <dgm:prSet phldrT="[Text]" custT="1"/>
      <dgm:spPr/>
      <dgm:t>
        <a:bodyPr/>
        <a:lstStyle/>
        <a:p>
          <a:r>
            <a:rPr lang="en-US" sz="1800" dirty="0" smtClean="0"/>
            <a:t>Soft surfaces like couch, armchair (OR 5.1-66.9)</a:t>
          </a:r>
        </a:p>
      </dgm:t>
    </dgm:pt>
    <dgm:pt modelId="{B5B7D13E-86F8-4FF9-982D-7DE5015FF950}" type="parTrans" cxnId="{3218C856-9BE2-4730-8E35-7239DC2F8809}">
      <dgm:prSet custT="1"/>
      <dgm:spPr/>
      <dgm:t>
        <a:bodyPr/>
        <a:lstStyle/>
        <a:p>
          <a:endParaRPr lang="en-US" sz="900"/>
        </a:p>
      </dgm:t>
    </dgm:pt>
    <dgm:pt modelId="{D2A267F0-C7B6-4077-A85D-66408DA342E2}" type="sibTrans" cxnId="{3218C856-9BE2-4730-8E35-7239DC2F8809}">
      <dgm:prSet/>
      <dgm:spPr/>
      <dgm:t>
        <a:bodyPr/>
        <a:lstStyle/>
        <a:p>
          <a:endParaRPr lang="en-US" sz="3200"/>
        </a:p>
      </dgm:t>
    </dgm:pt>
    <dgm:pt modelId="{C6212582-B36E-47D4-AF06-BBBA154C9690}">
      <dgm:prSet phldrT="[Text]" custT="1"/>
      <dgm:spPr/>
      <dgm:t>
        <a:bodyPr/>
        <a:lstStyle/>
        <a:p>
          <a:r>
            <a:rPr lang="en-US" sz="1800" dirty="0" smtClean="0"/>
            <a:t>Multiple </a:t>
          </a:r>
          <a:r>
            <a:rPr lang="en-US" sz="1800" dirty="0" err="1" smtClean="0"/>
            <a:t>bedsharers</a:t>
          </a:r>
          <a:r>
            <a:rPr lang="en-US" sz="1800" dirty="0" smtClean="0"/>
            <a:t> (OR 5.4)</a:t>
          </a:r>
        </a:p>
      </dgm:t>
    </dgm:pt>
    <dgm:pt modelId="{53308FA4-4013-4C78-BB4C-7909ADE7957A}" type="parTrans" cxnId="{1EE240FA-5F84-46FF-9FC8-8CA16349343E}">
      <dgm:prSet custT="1"/>
      <dgm:spPr/>
      <dgm:t>
        <a:bodyPr/>
        <a:lstStyle/>
        <a:p>
          <a:endParaRPr lang="en-US" sz="900"/>
        </a:p>
      </dgm:t>
    </dgm:pt>
    <dgm:pt modelId="{2636A2C4-4532-4CBD-A3D6-F3FCE73D2FA8}" type="sibTrans" cxnId="{1EE240FA-5F84-46FF-9FC8-8CA16349343E}">
      <dgm:prSet/>
      <dgm:spPr/>
      <dgm:t>
        <a:bodyPr/>
        <a:lstStyle/>
        <a:p>
          <a:endParaRPr lang="en-US" sz="3200"/>
        </a:p>
      </dgm:t>
    </dgm:pt>
    <dgm:pt modelId="{4B04CFDF-89FC-4260-BF7A-723A37D77B98}">
      <dgm:prSet phldrT="[Text]" custT="1"/>
      <dgm:spPr/>
      <dgm:t>
        <a:bodyPr/>
        <a:lstStyle/>
        <a:p>
          <a:r>
            <a:rPr lang="en-US" sz="1800" dirty="0" smtClean="0"/>
            <a:t>Parent consumed alcohol, drugs, or is overtired </a:t>
          </a:r>
        </a:p>
        <a:p>
          <a:r>
            <a:rPr lang="en-US" sz="1800" dirty="0" smtClean="0"/>
            <a:t>(OR 1.66)</a:t>
          </a:r>
        </a:p>
      </dgm:t>
    </dgm:pt>
    <dgm:pt modelId="{7D9C03C0-3C79-4396-BBE4-AA07B425617F}" type="parTrans" cxnId="{39306434-8C83-448B-9A83-3CDEC72AA8CA}">
      <dgm:prSet custT="1"/>
      <dgm:spPr/>
      <dgm:t>
        <a:bodyPr/>
        <a:lstStyle/>
        <a:p>
          <a:endParaRPr lang="en-US" sz="900"/>
        </a:p>
      </dgm:t>
    </dgm:pt>
    <dgm:pt modelId="{3E0829AE-0339-413A-A7FE-36F07D015109}" type="sibTrans" cxnId="{39306434-8C83-448B-9A83-3CDEC72AA8CA}">
      <dgm:prSet/>
      <dgm:spPr/>
      <dgm:t>
        <a:bodyPr/>
        <a:lstStyle/>
        <a:p>
          <a:endParaRPr lang="en-US" sz="3200"/>
        </a:p>
      </dgm:t>
    </dgm:pt>
    <dgm:pt modelId="{198681C2-4D04-43A7-B7B8-91AA05FDFB07}">
      <dgm:prSet phldrT="[Text]" custT="1"/>
      <dgm:spPr/>
      <dgm:t>
        <a:bodyPr/>
        <a:lstStyle/>
        <a:p>
          <a:r>
            <a:rPr lang="en-US" sz="1800" dirty="0" smtClean="0"/>
            <a:t>Prenatal drug and alcohol use </a:t>
          </a:r>
        </a:p>
        <a:p>
          <a:r>
            <a:rPr lang="en-US" sz="1800" dirty="0" smtClean="0"/>
            <a:t>(OR varies, &gt; 3.0)</a:t>
          </a:r>
          <a:endParaRPr lang="en-US" sz="1800" dirty="0"/>
        </a:p>
      </dgm:t>
    </dgm:pt>
    <dgm:pt modelId="{A5DB5B86-DA35-4BD8-BCC4-A9B398472D02}" type="parTrans" cxnId="{979B92F2-5FE3-41D2-ABAE-AC0F235812DD}">
      <dgm:prSet custT="1"/>
      <dgm:spPr/>
      <dgm:t>
        <a:bodyPr/>
        <a:lstStyle/>
        <a:p>
          <a:endParaRPr lang="en-US" sz="900"/>
        </a:p>
      </dgm:t>
    </dgm:pt>
    <dgm:pt modelId="{88D7CC36-B359-4EDA-AF30-B63A804D5978}" type="sibTrans" cxnId="{979B92F2-5FE3-41D2-ABAE-AC0F235812DD}">
      <dgm:prSet/>
      <dgm:spPr/>
      <dgm:t>
        <a:bodyPr/>
        <a:lstStyle/>
        <a:p>
          <a:endParaRPr lang="en-US" sz="3200"/>
        </a:p>
      </dgm:t>
    </dgm:pt>
    <dgm:pt modelId="{409FABFF-635B-47FC-9090-7B0EE151A076}" type="pres">
      <dgm:prSet presAssocID="{6DE1A7D1-8A04-4EBE-A24D-3AA4AE42C579}" presName="diagram" presStyleCnt="0">
        <dgm:presLayoutVars>
          <dgm:chPref val="1"/>
          <dgm:dir/>
          <dgm:animOne val="branch"/>
          <dgm:animLvl val="lvl"/>
          <dgm:resizeHandles val="exact"/>
        </dgm:presLayoutVars>
      </dgm:prSet>
      <dgm:spPr/>
      <dgm:t>
        <a:bodyPr/>
        <a:lstStyle/>
        <a:p>
          <a:endParaRPr lang="en-US"/>
        </a:p>
      </dgm:t>
    </dgm:pt>
    <dgm:pt modelId="{A1841A91-BCE0-4C58-BA99-65104737BEA4}" type="pres">
      <dgm:prSet presAssocID="{174FD46A-714B-4D04-84B4-7C20A8737F6D}" presName="root1" presStyleCnt="0"/>
      <dgm:spPr/>
    </dgm:pt>
    <dgm:pt modelId="{2A8761AD-5FD6-467C-B937-08E55E96329C}" type="pres">
      <dgm:prSet presAssocID="{174FD46A-714B-4D04-84B4-7C20A8737F6D}" presName="LevelOneTextNode" presStyleLbl="node0" presStyleIdx="0" presStyleCnt="1" custScaleX="122611" custScaleY="270898" custLinFactX="-6525" custLinFactNeighborX="-100000" custLinFactNeighborY="-69276">
        <dgm:presLayoutVars>
          <dgm:chPref val="3"/>
        </dgm:presLayoutVars>
      </dgm:prSet>
      <dgm:spPr/>
      <dgm:t>
        <a:bodyPr/>
        <a:lstStyle/>
        <a:p>
          <a:endParaRPr lang="en-US"/>
        </a:p>
      </dgm:t>
    </dgm:pt>
    <dgm:pt modelId="{F72AC6AE-B686-4FAD-A228-35D5C2AF4314}" type="pres">
      <dgm:prSet presAssocID="{174FD46A-714B-4D04-84B4-7C20A8737F6D}" presName="level2hierChild" presStyleCnt="0"/>
      <dgm:spPr/>
    </dgm:pt>
    <dgm:pt modelId="{CA936D22-4F35-47D9-8E98-23E02697A4EB}" type="pres">
      <dgm:prSet presAssocID="{AA5F4507-7193-483D-B02D-F55BF5FCFB14}" presName="conn2-1" presStyleLbl="parChTrans1D2" presStyleIdx="0" presStyleCnt="5"/>
      <dgm:spPr/>
      <dgm:t>
        <a:bodyPr/>
        <a:lstStyle/>
        <a:p>
          <a:endParaRPr lang="en-US"/>
        </a:p>
      </dgm:t>
    </dgm:pt>
    <dgm:pt modelId="{7BDBF54A-20CF-4A6F-B47D-0EB39C67C0AA}" type="pres">
      <dgm:prSet presAssocID="{AA5F4507-7193-483D-B02D-F55BF5FCFB14}" presName="connTx" presStyleLbl="parChTrans1D2" presStyleIdx="0" presStyleCnt="5"/>
      <dgm:spPr/>
      <dgm:t>
        <a:bodyPr/>
        <a:lstStyle/>
        <a:p>
          <a:endParaRPr lang="en-US"/>
        </a:p>
      </dgm:t>
    </dgm:pt>
    <dgm:pt modelId="{3D874133-AAB5-4D11-A741-0F0500507A9B}" type="pres">
      <dgm:prSet presAssocID="{2F0A042B-CD4B-4F13-81D0-C99DEAFBC830}" presName="root2" presStyleCnt="0"/>
      <dgm:spPr/>
    </dgm:pt>
    <dgm:pt modelId="{B45819F9-88F6-47CF-B9F5-23052A4022CE}" type="pres">
      <dgm:prSet presAssocID="{2F0A042B-CD4B-4F13-81D0-C99DEAFBC830}" presName="LevelTwoTextNode" presStyleLbl="node2" presStyleIdx="0" presStyleCnt="5" custScaleX="232444" custScaleY="191138" custLinFactNeighborX="92" custLinFactNeighborY="-24552">
        <dgm:presLayoutVars>
          <dgm:chPref val="3"/>
        </dgm:presLayoutVars>
      </dgm:prSet>
      <dgm:spPr/>
      <dgm:t>
        <a:bodyPr/>
        <a:lstStyle/>
        <a:p>
          <a:endParaRPr lang="en-US"/>
        </a:p>
      </dgm:t>
    </dgm:pt>
    <dgm:pt modelId="{597B7D4D-E5EE-4826-A982-3EB3B6EA99DB}" type="pres">
      <dgm:prSet presAssocID="{2F0A042B-CD4B-4F13-81D0-C99DEAFBC830}" presName="level3hierChild" presStyleCnt="0"/>
      <dgm:spPr/>
    </dgm:pt>
    <dgm:pt modelId="{DC7DF8F1-663D-4D07-99BE-A953CCBBBD37}" type="pres">
      <dgm:prSet presAssocID="{C0D9B760-A5E8-4BFD-862A-583526DE688C}" presName="conn2-1" presStyleLbl="parChTrans1D2" presStyleIdx="1" presStyleCnt="5"/>
      <dgm:spPr/>
      <dgm:t>
        <a:bodyPr/>
        <a:lstStyle/>
        <a:p>
          <a:endParaRPr lang="en-US"/>
        </a:p>
      </dgm:t>
    </dgm:pt>
    <dgm:pt modelId="{9A0737F0-FC0D-4F37-9EF2-BD91F115390E}" type="pres">
      <dgm:prSet presAssocID="{C0D9B760-A5E8-4BFD-862A-583526DE688C}" presName="connTx" presStyleLbl="parChTrans1D2" presStyleIdx="1" presStyleCnt="5"/>
      <dgm:spPr/>
      <dgm:t>
        <a:bodyPr/>
        <a:lstStyle/>
        <a:p>
          <a:endParaRPr lang="en-US"/>
        </a:p>
      </dgm:t>
    </dgm:pt>
    <dgm:pt modelId="{C7DC4EE5-079B-4E45-9244-F85A08715B90}" type="pres">
      <dgm:prSet presAssocID="{42ADA0E7-5419-420D-9209-92BE629FB19E}" presName="root2" presStyleCnt="0"/>
      <dgm:spPr/>
    </dgm:pt>
    <dgm:pt modelId="{3FEF094B-BD3E-4F9D-AD45-A9632E53100E}" type="pres">
      <dgm:prSet presAssocID="{42ADA0E7-5419-420D-9209-92BE629FB19E}" presName="LevelTwoTextNode" presStyleLbl="node2" presStyleIdx="1" presStyleCnt="5" custScaleX="232444" custLinFactNeighborX="92" custLinFactNeighborY="-12280">
        <dgm:presLayoutVars>
          <dgm:chPref val="3"/>
        </dgm:presLayoutVars>
      </dgm:prSet>
      <dgm:spPr/>
      <dgm:t>
        <a:bodyPr/>
        <a:lstStyle/>
        <a:p>
          <a:endParaRPr lang="en-US"/>
        </a:p>
      </dgm:t>
    </dgm:pt>
    <dgm:pt modelId="{00921A9E-E4C0-4425-A956-8937649C47BF}" type="pres">
      <dgm:prSet presAssocID="{42ADA0E7-5419-420D-9209-92BE629FB19E}" presName="level3hierChild" presStyleCnt="0"/>
      <dgm:spPr/>
    </dgm:pt>
    <dgm:pt modelId="{2DDB230A-D120-4806-8A66-EDB7AD865443}" type="pres">
      <dgm:prSet presAssocID="{F1F28586-E94F-4129-A71E-F692F04AE9E8}" presName="conn2-1" presStyleLbl="parChTrans1D3" presStyleIdx="0" presStyleCnt="6"/>
      <dgm:spPr/>
      <dgm:t>
        <a:bodyPr/>
        <a:lstStyle/>
        <a:p>
          <a:endParaRPr lang="en-US"/>
        </a:p>
      </dgm:t>
    </dgm:pt>
    <dgm:pt modelId="{51775E10-DFD2-4491-95C8-CFA1EDE28B77}" type="pres">
      <dgm:prSet presAssocID="{F1F28586-E94F-4129-A71E-F692F04AE9E8}" presName="connTx" presStyleLbl="parChTrans1D3" presStyleIdx="0" presStyleCnt="6"/>
      <dgm:spPr/>
      <dgm:t>
        <a:bodyPr/>
        <a:lstStyle/>
        <a:p>
          <a:endParaRPr lang="en-US"/>
        </a:p>
      </dgm:t>
    </dgm:pt>
    <dgm:pt modelId="{8B6F9EA2-B7BD-4E0A-931B-D95F53AF853B}" type="pres">
      <dgm:prSet presAssocID="{9C36DC67-28C8-4543-8C12-C165AE06CB43}" presName="root2" presStyleCnt="0"/>
      <dgm:spPr/>
    </dgm:pt>
    <dgm:pt modelId="{1CBC0D91-AEB9-47F9-9BA1-B8928F62EC7C}" type="pres">
      <dgm:prSet presAssocID="{9C36DC67-28C8-4543-8C12-C165AE06CB43}" presName="LevelTwoTextNode" presStyleLbl="node3" presStyleIdx="0" presStyleCnt="6" custScaleX="273491">
        <dgm:presLayoutVars>
          <dgm:chPref val="3"/>
        </dgm:presLayoutVars>
      </dgm:prSet>
      <dgm:spPr/>
      <dgm:t>
        <a:bodyPr/>
        <a:lstStyle/>
        <a:p>
          <a:endParaRPr lang="en-US"/>
        </a:p>
      </dgm:t>
    </dgm:pt>
    <dgm:pt modelId="{5412C508-DB88-4E0F-ABB0-FA5FD3AFA73A}" type="pres">
      <dgm:prSet presAssocID="{9C36DC67-28C8-4543-8C12-C165AE06CB43}" presName="level3hierChild" presStyleCnt="0"/>
      <dgm:spPr/>
    </dgm:pt>
    <dgm:pt modelId="{8A294EF0-6E52-4770-A4DF-CED172A3493F}" type="pres">
      <dgm:prSet presAssocID="{202AD5F6-49B5-4819-9DFC-E00BDE4913DE}" presName="conn2-1" presStyleLbl="parChTrans1D3" presStyleIdx="1" presStyleCnt="6"/>
      <dgm:spPr/>
      <dgm:t>
        <a:bodyPr/>
        <a:lstStyle/>
        <a:p>
          <a:endParaRPr lang="en-US"/>
        </a:p>
      </dgm:t>
    </dgm:pt>
    <dgm:pt modelId="{15D5A7DC-E708-4184-AAA8-1006C6740623}" type="pres">
      <dgm:prSet presAssocID="{202AD5F6-49B5-4819-9DFC-E00BDE4913DE}" presName="connTx" presStyleLbl="parChTrans1D3" presStyleIdx="1" presStyleCnt="6"/>
      <dgm:spPr/>
      <dgm:t>
        <a:bodyPr/>
        <a:lstStyle/>
        <a:p>
          <a:endParaRPr lang="en-US"/>
        </a:p>
      </dgm:t>
    </dgm:pt>
    <dgm:pt modelId="{DF5918AB-FFEB-4524-8DCB-D4233309E0BA}" type="pres">
      <dgm:prSet presAssocID="{DCD7DA7E-E8FC-4796-A15A-EF4B49C90850}" presName="root2" presStyleCnt="0"/>
      <dgm:spPr/>
    </dgm:pt>
    <dgm:pt modelId="{C9CB1A0F-A02B-4AD7-B245-6C76496E0E9B}" type="pres">
      <dgm:prSet presAssocID="{DCD7DA7E-E8FC-4796-A15A-EF4B49C90850}" presName="LevelTwoTextNode" presStyleLbl="node3" presStyleIdx="1" presStyleCnt="6" custScaleX="273491">
        <dgm:presLayoutVars>
          <dgm:chPref val="3"/>
        </dgm:presLayoutVars>
      </dgm:prSet>
      <dgm:spPr/>
      <dgm:t>
        <a:bodyPr/>
        <a:lstStyle/>
        <a:p>
          <a:endParaRPr lang="en-US"/>
        </a:p>
      </dgm:t>
    </dgm:pt>
    <dgm:pt modelId="{82FA2410-086E-407E-BCB6-EEAF0CE671A1}" type="pres">
      <dgm:prSet presAssocID="{DCD7DA7E-E8FC-4796-A15A-EF4B49C90850}" presName="level3hierChild" presStyleCnt="0"/>
      <dgm:spPr/>
    </dgm:pt>
    <dgm:pt modelId="{083CD6D9-CD22-493B-BD71-A0A3B182D46C}" type="pres">
      <dgm:prSet presAssocID="{B5B7D13E-86F8-4FF9-982D-7DE5015FF950}" presName="conn2-1" presStyleLbl="parChTrans1D3" presStyleIdx="2" presStyleCnt="6"/>
      <dgm:spPr/>
      <dgm:t>
        <a:bodyPr/>
        <a:lstStyle/>
        <a:p>
          <a:endParaRPr lang="en-US"/>
        </a:p>
      </dgm:t>
    </dgm:pt>
    <dgm:pt modelId="{B96F8C73-A36A-4639-8DC3-161C0FA4487D}" type="pres">
      <dgm:prSet presAssocID="{B5B7D13E-86F8-4FF9-982D-7DE5015FF950}" presName="connTx" presStyleLbl="parChTrans1D3" presStyleIdx="2" presStyleCnt="6"/>
      <dgm:spPr/>
      <dgm:t>
        <a:bodyPr/>
        <a:lstStyle/>
        <a:p>
          <a:endParaRPr lang="en-US"/>
        </a:p>
      </dgm:t>
    </dgm:pt>
    <dgm:pt modelId="{52FCC7AE-069A-4751-B67B-DEA078BEE9E7}" type="pres">
      <dgm:prSet presAssocID="{74D65B3E-8FB4-4710-B9BA-6F02722E9661}" presName="root2" presStyleCnt="0"/>
      <dgm:spPr/>
    </dgm:pt>
    <dgm:pt modelId="{9DB9631A-4A5A-4AE1-B440-A7BD0143A831}" type="pres">
      <dgm:prSet presAssocID="{74D65B3E-8FB4-4710-B9BA-6F02722E9661}" presName="LevelTwoTextNode" presStyleLbl="node3" presStyleIdx="2" presStyleCnt="6" custScaleX="273491">
        <dgm:presLayoutVars>
          <dgm:chPref val="3"/>
        </dgm:presLayoutVars>
      </dgm:prSet>
      <dgm:spPr/>
      <dgm:t>
        <a:bodyPr/>
        <a:lstStyle/>
        <a:p>
          <a:endParaRPr lang="en-US"/>
        </a:p>
      </dgm:t>
    </dgm:pt>
    <dgm:pt modelId="{D32DC419-801C-4D9C-9E79-25B1171891D3}" type="pres">
      <dgm:prSet presAssocID="{74D65B3E-8FB4-4710-B9BA-6F02722E9661}" presName="level3hierChild" presStyleCnt="0"/>
      <dgm:spPr/>
    </dgm:pt>
    <dgm:pt modelId="{F008AC1A-BC3B-41CB-90EE-755E3BAF5A83}" type="pres">
      <dgm:prSet presAssocID="{53308FA4-4013-4C78-BB4C-7909ADE7957A}" presName="conn2-1" presStyleLbl="parChTrans1D3" presStyleIdx="3" presStyleCnt="6"/>
      <dgm:spPr/>
      <dgm:t>
        <a:bodyPr/>
        <a:lstStyle/>
        <a:p>
          <a:endParaRPr lang="en-US"/>
        </a:p>
      </dgm:t>
    </dgm:pt>
    <dgm:pt modelId="{E5242F6D-F1A8-4551-8F3B-154B32D4BA5C}" type="pres">
      <dgm:prSet presAssocID="{53308FA4-4013-4C78-BB4C-7909ADE7957A}" presName="connTx" presStyleLbl="parChTrans1D3" presStyleIdx="3" presStyleCnt="6"/>
      <dgm:spPr/>
      <dgm:t>
        <a:bodyPr/>
        <a:lstStyle/>
        <a:p>
          <a:endParaRPr lang="en-US"/>
        </a:p>
      </dgm:t>
    </dgm:pt>
    <dgm:pt modelId="{A12F8641-2C06-4099-A2A2-A76A226C0E56}" type="pres">
      <dgm:prSet presAssocID="{C6212582-B36E-47D4-AF06-BBBA154C9690}" presName="root2" presStyleCnt="0"/>
      <dgm:spPr/>
    </dgm:pt>
    <dgm:pt modelId="{69077989-AD66-46BD-A2BB-E08127273747}" type="pres">
      <dgm:prSet presAssocID="{C6212582-B36E-47D4-AF06-BBBA154C9690}" presName="LevelTwoTextNode" presStyleLbl="node3" presStyleIdx="3" presStyleCnt="6" custScaleX="273491" custLinFactNeighborX="-2284" custLinFactNeighborY="1197">
        <dgm:presLayoutVars>
          <dgm:chPref val="3"/>
        </dgm:presLayoutVars>
      </dgm:prSet>
      <dgm:spPr/>
      <dgm:t>
        <a:bodyPr/>
        <a:lstStyle/>
        <a:p>
          <a:endParaRPr lang="en-US"/>
        </a:p>
      </dgm:t>
    </dgm:pt>
    <dgm:pt modelId="{EAAFC85A-F022-4D96-B272-40162B580A41}" type="pres">
      <dgm:prSet presAssocID="{C6212582-B36E-47D4-AF06-BBBA154C9690}" presName="level3hierChild" presStyleCnt="0"/>
      <dgm:spPr/>
    </dgm:pt>
    <dgm:pt modelId="{C4CDBEB5-8B1F-4CEB-859E-81FA1ACD6F23}" type="pres">
      <dgm:prSet presAssocID="{7D9C03C0-3C79-4396-BBE4-AA07B425617F}" presName="conn2-1" presStyleLbl="parChTrans1D3" presStyleIdx="4" presStyleCnt="6"/>
      <dgm:spPr/>
      <dgm:t>
        <a:bodyPr/>
        <a:lstStyle/>
        <a:p>
          <a:endParaRPr lang="en-US"/>
        </a:p>
      </dgm:t>
    </dgm:pt>
    <dgm:pt modelId="{19747839-7812-42F6-8C93-187AC5760938}" type="pres">
      <dgm:prSet presAssocID="{7D9C03C0-3C79-4396-BBE4-AA07B425617F}" presName="connTx" presStyleLbl="parChTrans1D3" presStyleIdx="4" presStyleCnt="6"/>
      <dgm:spPr/>
      <dgm:t>
        <a:bodyPr/>
        <a:lstStyle/>
        <a:p>
          <a:endParaRPr lang="en-US"/>
        </a:p>
      </dgm:t>
    </dgm:pt>
    <dgm:pt modelId="{C2C1D683-53B0-46AC-B6C6-946AEC5C6F60}" type="pres">
      <dgm:prSet presAssocID="{4B04CFDF-89FC-4260-BF7A-723A37D77B98}" presName="root2" presStyleCnt="0"/>
      <dgm:spPr/>
    </dgm:pt>
    <dgm:pt modelId="{6292735A-101D-4F34-A2E6-8C23486B9B9E}" type="pres">
      <dgm:prSet presAssocID="{4B04CFDF-89FC-4260-BF7A-723A37D77B98}" presName="LevelTwoTextNode" presStyleLbl="node3" presStyleIdx="4" presStyleCnt="6" custScaleX="273491" custScaleY="141166" custLinFactNeighborX="-4444" custLinFactNeighborY="-3585">
        <dgm:presLayoutVars>
          <dgm:chPref val="3"/>
        </dgm:presLayoutVars>
      </dgm:prSet>
      <dgm:spPr/>
      <dgm:t>
        <a:bodyPr/>
        <a:lstStyle/>
        <a:p>
          <a:endParaRPr lang="en-US"/>
        </a:p>
      </dgm:t>
    </dgm:pt>
    <dgm:pt modelId="{D372FC48-11F3-4C60-8719-4A2BE48327A0}" type="pres">
      <dgm:prSet presAssocID="{4B04CFDF-89FC-4260-BF7A-723A37D77B98}" presName="level3hierChild" presStyleCnt="0"/>
      <dgm:spPr/>
    </dgm:pt>
    <dgm:pt modelId="{220E7F18-41C9-4B9E-ADF3-519B9A5A1153}" type="pres">
      <dgm:prSet presAssocID="{A5DB5B86-DA35-4BD8-BCC4-A9B398472D02}" presName="conn2-1" presStyleLbl="parChTrans1D2" presStyleIdx="2" presStyleCnt="5"/>
      <dgm:spPr/>
      <dgm:t>
        <a:bodyPr/>
        <a:lstStyle/>
        <a:p>
          <a:endParaRPr lang="en-US"/>
        </a:p>
      </dgm:t>
    </dgm:pt>
    <dgm:pt modelId="{0EB96C4B-D5BC-4BF9-9415-0F2A39794ACE}" type="pres">
      <dgm:prSet presAssocID="{A5DB5B86-DA35-4BD8-BCC4-A9B398472D02}" presName="connTx" presStyleLbl="parChTrans1D2" presStyleIdx="2" presStyleCnt="5"/>
      <dgm:spPr/>
      <dgm:t>
        <a:bodyPr/>
        <a:lstStyle/>
        <a:p>
          <a:endParaRPr lang="en-US"/>
        </a:p>
      </dgm:t>
    </dgm:pt>
    <dgm:pt modelId="{E08E58B0-7097-4E2E-B6B6-2EBED7F0DFA3}" type="pres">
      <dgm:prSet presAssocID="{198681C2-4D04-43A7-B7B8-91AA05FDFB07}" presName="root2" presStyleCnt="0"/>
      <dgm:spPr/>
    </dgm:pt>
    <dgm:pt modelId="{FEEC5165-9DD5-417F-8A65-4790C6A02CDA}" type="pres">
      <dgm:prSet presAssocID="{198681C2-4D04-43A7-B7B8-91AA05FDFB07}" presName="LevelTwoTextNode" presStyleLbl="node2" presStyleIdx="2" presStyleCnt="5" custScaleX="232444" custScaleY="162231" custLinFactNeighborX="92" custLinFactNeighborY="-11651">
        <dgm:presLayoutVars>
          <dgm:chPref val="3"/>
        </dgm:presLayoutVars>
      </dgm:prSet>
      <dgm:spPr/>
      <dgm:t>
        <a:bodyPr/>
        <a:lstStyle/>
        <a:p>
          <a:endParaRPr lang="en-US"/>
        </a:p>
      </dgm:t>
    </dgm:pt>
    <dgm:pt modelId="{1AC71011-9353-4441-9218-3ACA6369528B}" type="pres">
      <dgm:prSet presAssocID="{198681C2-4D04-43A7-B7B8-91AA05FDFB07}" presName="level3hierChild" presStyleCnt="0"/>
      <dgm:spPr/>
    </dgm:pt>
    <dgm:pt modelId="{5AA2CA33-F9F7-4FAA-A0D4-41821D7AF2AA}" type="pres">
      <dgm:prSet presAssocID="{DE4367EC-97DD-47ED-911C-1837FE4F7FF7}" presName="conn2-1" presStyleLbl="parChTrans1D2" presStyleIdx="3" presStyleCnt="5"/>
      <dgm:spPr/>
      <dgm:t>
        <a:bodyPr/>
        <a:lstStyle/>
        <a:p>
          <a:endParaRPr lang="en-US"/>
        </a:p>
      </dgm:t>
    </dgm:pt>
    <dgm:pt modelId="{19D23860-8801-44AA-96DE-9E252D942ADF}" type="pres">
      <dgm:prSet presAssocID="{DE4367EC-97DD-47ED-911C-1837FE4F7FF7}" presName="connTx" presStyleLbl="parChTrans1D2" presStyleIdx="3" presStyleCnt="5"/>
      <dgm:spPr/>
      <dgm:t>
        <a:bodyPr/>
        <a:lstStyle/>
        <a:p>
          <a:endParaRPr lang="en-US"/>
        </a:p>
      </dgm:t>
    </dgm:pt>
    <dgm:pt modelId="{1C618FBB-443C-4DB6-96F7-5E85C97E6EDE}" type="pres">
      <dgm:prSet presAssocID="{33924535-3BF9-4FDA-8BD0-875D0BBC36E0}" presName="root2" presStyleCnt="0"/>
      <dgm:spPr/>
    </dgm:pt>
    <dgm:pt modelId="{D6259C0F-B149-4D81-A837-7F58C3AAB40C}" type="pres">
      <dgm:prSet presAssocID="{33924535-3BF9-4FDA-8BD0-875D0BBC36E0}" presName="LevelTwoTextNode" presStyleLbl="node2" presStyleIdx="3" presStyleCnt="5" custScaleX="243963" custLinFactY="76337" custLinFactNeighborX="-1379" custLinFactNeighborY="100000">
        <dgm:presLayoutVars>
          <dgm:chPref val="3"/>
        </dgm:presLayoutVars>
      </dgm:prSet>
      <dgm:spPr/>
      <dgm:t>
        <a:bodyPr/>
        <a:lstStyle/>
        <a:p>
          <a:endParaRPr lang="en-US"/>
        </a:p>
      </dgm:t>
    </dgm:pt>
    <dgm:pt modelId="{FABA378F-74F9-4298-938A-E43C9FE70E93}" type="pres">
      <dgm:prSet presAssocID="{33924535-3BF9-4FDA-8BD0-875D0BBC36E0}" presName="level3hierChild" presStyleCnt="0"/>
      <dgm:spPr/>
    </dgm:pt>
    <dgm:pt modelId="{3C1D5BBC-B18F-46B7-94E9-5604F0F74309}" type="pres">
      <dgm:prSet presAssocID="{D211192A-6A4B-40B4-8FA2-2A4C60E41211}" presName="conn2-1" presStyleLbl="parChTrans1D3" presStyleIdx="5" presStyleCnt="6"/>
      <dgm:spPr/>
      <dgm:t>
        <a:bodyPr/>
        <a:lstStyle/>
        <a:p>
          <a:endParaRPr lang="en-US"/>
        </a:p>
      </dgm:t>
    </dgm:pt>
    <dgm:pt modelId="{7B1CB644-3E9E-477F-9B35-C567C828111C}" type="pres">
      <dgm:prSet presAssocID="{D211192A-6A4B-40B4-8FA2-2A4C60E41211}" presName="connTx" presStyleLbl="parChTrans1D3" presStyleIdx="5" presStyleCnt="6"/>
      <dgm:spPr/>
      <dgm:t>
        <a:bodyPr/>
        <a:lstStyle/>
        <a:p>
          <a:endParaRPr lang="en-US"/>
        </a:p>
      </dgm:t>
    </dgm:pt>
    <dgm:pt modelId="{E7903816-898B-4E90-92BA-2873B224EE04}" type="pres">
      <dgm:prSet presAssocID="{E99CCCF1-F6F6-4FBD-BF51-BCECDE35AA30}" presName="root2" presStyleCnt="0"/>
      <dgm:spPr/>
    </dgm:pt>
    <dgm:pt modelId="{29BAFF36-EF26-46F6-B06A-E2F3CA9AEB7F}" type="pres">
      <dgm:prSet presAssocID="{E99CCCF1-F6F6-4FBD-BF51-BCECDE35AA30}" presName="LevelTwoTextNode" presStyleLbl="node3" presStyleIdx="5" presStyleCnt="6" custScaleX="273491" custScaleY="128928" custLinFactY="75210" custLinFactNeighborX="-4549" custLinFactNeighborY="100000">
        <dgm:presLayoutVars>
          <dgm:chPref val="3"/>
        </dgm:presLayoutVars>
      </dgm:prSet>
      <dgm:spPr/>
      <dgm:t>
        <a:bodyPr/>
        <a:lstStyle/>
        <a:p>
          <a:endParaRPr lang="en-US"/>
        </a:p>
      </dgm:t>
    </dgm:pt>
    <dgm:pt modelId="{89B2073A-E9ED-454F-917C-0EDA13C849D3}" type="pres">
      <dgm:prSet presAssocID="{E99CCCF1-F6F6-4FBD-BF51-BCECDE35AA30}" presName="level3hierChild" presStyleCnt="0"/>
      <dgm:spPr/>
    </dgm:pt>
    <dgm:pt modelId="{F08DADB9-349B-4D56-9E52-79435AD5A5F8}" type="pres">
      <dgm:prSet presAssocID="{3B3F7548-8AAC-46DE-91BD-8843D05CC508}" presName="conn2-1" presStyleLbl="parChTrans1D2" presStyleIdx="4" presStyleCnt="5"/>
      <dgm:spPr/>
      <dgm:t>
        <a:bodyPr/>
        <a:lstStyle/>
        <a:p>
          <a:endParaRPr lang="en-US"/>
        </a:p>
      </dgm:t>
    </dgm:pt>
    <dgm:pt modelId="{7A295500-A59D-4296-BE7D-EAA3D0F13DE5}" type="pres">
      <dgm:prSet presAssocID="{3B3F7548-8AAC-46DE-91BD-8843D05CC508}" presName="connTx" presStyleLbl="parChTrans1D2" presStyleIdx="4" presStyleCnt="5"/>
      <dgm:spPr/>
      <dgm:t>
        <a:bodyPr/>
        <a:lstStyle/>
        <a:p>
          <a:endParaRPr lang="en-US"/>
        </a:p>
      </dgm:t>
    </dgm:pt>
    <dgm:pt modelId="{36763BC1-91FE-4061-8AD3-F74F7E70CBE6}" type="pres">
      <dgm:prSet presAssocID="{0D2FC112-C668-44A9-AC63-A8345AAB7FFE}" presName="root2" presStyleCnt="0"/>
      <dgm:spPr/>
    </dgm:pt>
    <dgm:pt modelId="{D40667BD-E1D9-4602-9830-869CAEB6A0A5}" type="pres">
      <dgm:prSet presAssocID="{0D2FC112-C668-44A9-AC63-A8345AAB7FFE}" presName="LevelTwoTextNode" presStyleLbl="node2" presStyleIdx="4" presStyleCnt="5" custScaleX="247867" custScaleY="195108" custLinFactY="-76784" custLinFactNeighborX="92" custLinFactNeighborY="-100000">
        <dgm:presLayoutVars>
          <dgm:chPref val="3"/>
        </dgm:presLayoutVars>
      </dgm:prSet>
      <dgm:spPr/>
      <dgm:t>
        <a:bodyPr/>
        <a:lstStyle/>
        <a:p>
          <a:endParaRPr lang="en-US"/>
        </a:p>
      </dgm:t>
    </dgm:pt>
    <dgm:pt modelId="{812C1444-8987-4FC2-BFD2-4248C3476AA9}" type="pres">
      <dgm:prSet presAssocID="{0D2FC112-C668-44A9-AC63-A8345AAB7FFE}" presName="level3hierChild" presStyleCnt="0"/>
      <dgm:spPr/>
    </dgm:pt>
  </dgm:ptLst>
  <dgm:cxnLst>
    <dgm:cxn modelId="{C9A2A84B-3A87-4E20-927C-3FAE13AC5599}" type="presOf" srcId="{7D9C03C0-3C79-4396-BBE4-AA07B425617F}" destId="{C4CDBEB5-8B1F-4CEB-859E-81FA1ACD6F23}" srcOrd="0" destOrd="0" presId="urn:microsoft.com/office/officeart/2005/8/layout/hierarchy2"/>
    <dgm:cxn modelId="{8E729C51-B225-4E0D-80E1-07C67C855F17}" type="presOf" srcId="{F1F28586-E94F-4129-A71E-F692F04AE9E8}" destId="{2DDB230A-D120-4806-8A66-EDB7AD865443}" srcOrd="0" destOrd="0" presId="urn:microsoft.com/office/officeart/2005/8/layout/hierarchy2"/>
    <dgm:cxn modelId="{D1D9718A-C037-4EC7-B69E-37E20EAE77AC}" srcId="{174FD46A-714B-4D04-84B4-7C20A8737F6D}" destId="{2F0A042B-CD4B-4F13-81D0-C99DEAFBC830}" srcOrd="0" destOrd="0" parTransId="{AA5F4507-7193-483D-B02D-F55BF5FCFB14}" sibTransId="{2399F2C1-1835-4BF2-94F6-240E81362245}"/>
    <dgm:cxn modelId="{F516E318-8006-4B37-96B5-92538628AF9A}" type="presOf" srcId="{53308FA4-4013-4C78-BB4C-7909ADE7957A}" destId="{E5242F6D-F1A8-4551-8F3B-154B32D4BA5C}" srcOrd="1" destOrd="0" presId="urn:microsoft.com/office/officeart/2005/8/layout/hierarchy2"/>
    <dgm:cxn modelId="{5D71D2B1-60CD-4C10-BB64-1E00D2537522}" type="presOf" srcId="{F1F28586-E94F-4129-A71E-F692F04AE9E8}" destId="{51775E10-DFD2-4491-95C8-CFA1EDE28B77}" srcOrd="1" destOrd="0" presId="urn:microsoft.com/office/officeart/2005/8/layout/hierarchy2"/>
    <dgm:cxn modelId="{8391685F-EFDA-401B-99A0-9AC6526AEDD5}" type="presOf" srcId="{202AD5F6-49B5-4819-9DFC-E00BDE4913DE}" destId="{15D5A7DC-E708-4184-AAA8-1006C6740623}" srcOrd="1" destOrd="0" presId="urn:microsoft.com/office/officeart/2005/8/layout/hierarchy2"/>
    <dgm:cxn modelId="{227BA9FA-6CC4-4DCD-AD1C-EF0F0B018E21}" srcId="{33924535-3BF9-4FDA-8BD0-875D0BBC36E0}" destId="{E99CCCF1-F6F6-4FBD-BF51-BCECDE35AA30}" srcOrd="0" destOrd="0" parTransId="{D211192A-6A4B-40B4-8FA2-2A4C60E41211}" sibTransId="{6F3BF4FF-73B8-4A9A-8F78-E7D761A2066C}"/>
    <dgm:cxn modelId="{894C06D2-D4CA-4781-B674-9610DB987941}" type="presOf" srcId="{DE4367EC-97DD-47ED-911C-1837FE4F7FF7}" destId="{19D23860-8801-44AA-96DE-9E252D942ADF}" srcOrd="1" destOrd="0" presId="urn:microsoft.com/office/officeart/2005/8/layout/hierarchy2"/>
    <dgm:cxn modelId="{322F5872-F76E-4804-BDF2-A994D56752CA}" type="presOf" srcId="{74D65B3E-8FB4-4710-B9BA-6F02722E9661}" destId="{9DB9631A-4A5A-4AE1-B440-A7BD0143A831}" srcOrd="0" destOrd="0" presId="urn:microsoft.com/office/officeart/2005/8/layout/hierarchy2"/>
    <dgm:cxn modelId="{B7999B7A-0EE2-4A14-8271-63360BC5FBC7}" type="presOf" srcId="{33924535-3BF9-4FDA-8BD0-875D0BBC36E0}" destId="{D6259C0F-B149-4D81-A837-7F58C3AAB40C}" srcOrd="0" destOrd="0" presId="urn:microsoft.com/office/officeart/2005/8/layout/hierarchy2"/>
    <dgm:cxn modelId="{A40B37FC-6B0E-491C-858D-677179FE519E}" type="presOf" srcId="{7D9C03C0-3C79-4396-BBE4-AA07B425617F}" destId="{19747839-7812-42F6-8C93-187AC5760938}" srcOrd="1" destOrd="0" presId="urn:microsoft.com/office/officeart/2005/8/layout/hierarchy2"/>
    <dgm:cxn modelId="{E3E4EF28-C377-45D1-8565-A15CCA35D5C4}" type="presOf" srcId="{198681C2-4D04-43A7-B7B8-91AA05FDFB07}" destId="{FEEC5165-9DD5-417F-8A65-4790C6A02CDA}" srcOrd="0" destOrd="0" presId="urn:microsoft.com/office/officeart/2005/8/layout/hierarchy2"/>
    <dgm:cxn modelId="{979B92F2-5FE3-41D2-ABAE-AC0F235812DD}" srcId="{174FD46A-714B-4D04-84B4-7C20A8737F6D}" destId="{198681C2-4D04-43A7-B7B8-91AA05FDFB07}" srcOrd="2" destOrd="0" parTransId="{A5DB5B86-DA35-4BD8-BCC4-A9B398472D02}" sibTransId="{88D7CC36-B359-4EDA-AF30-B63A804D5978}"/>
    <dgm:cxn modelId="{8C4661A8-FAB8-4060-B5FF-66ED9AFEE6C5}" type="presOf" srcId="{174FD46A-714B-4D04-84B4-7C20A8737F6D}" destId="{2A8761AD-5FD6-467C-B937-08E55E96329C}" srcOrd="0" destOrd="0" presId="urn:microsoft.com/office/officeart/2005/8/layout/hierarchy2"/>
    <dgm:cxn modelId="{138EC7E8-7B05-4ED7-9D25-11766BD20676}" type="presOf" srcId="{4B04CFDF-89FC-4260-BF7A-723A37D77B98}" destId="{6292735A-101D-4F34-A2E6-8C23486B9B9E}" srcOrd="0" destOrd="0" presId="urn:microsoft.com/office/officeart/2005/8/layout/hierarchy2"/>
    <dgm:cxn modelId="{5104D121-9C73-4AA8-A0C5-620951383248}" type="presOf" srcId="{DCD7DA7E-E8FC-4796-A15A-EF4B49C90850}" destId="{C9CB1A0F-A02B-4AD7-B245-6C76496E0E9B}" srcOrd="0" destOrd="0" presId="urn:microsoft.com/office/officeart/2005/8/layout/hierarchy2"/>
    <dgm:cxn modelId="{902C565D-F3E4-426F-83E6-6C45E9A08857}" srcId="{42ADA0E7-5419-420D-9209-92BE629FB19E}" destId="{DCD7DA7E-E8FC-4796-A15A-EF4B49C90850}" srcOrd="1" destOrd="0" parTransId="{202AD5F6-49B5-4819-9DFC-E00BDE4913DE}" sibTransId="{C7B54B21-2A7A-4509-B054-213328ED3328}"/>
    <dgm:cxn modelId="{D6546C44-AEFB-44F6-96CB-BE83CC993FEF}" srcId="{174FD46A-714B-4D04-84B4-7C20A8737F6D}" destId="{0D2FC112-C668-44A9-AC63-A8345AAB7FFE}" srcOrd="4" destOrd="0" parTransId="{3B3F7548-8AAC-46DE-91BD-8843D05CC508}" sibTransId="{59EB7F35-508D-4FD6-BF2C-496F2282A877}"/>
    <dgm:cxn modelId="{88835076-0375-4F17-A5F9-622CD7CB35B8}" type="presOf" srcId="{3B3F7548-8AAC-46DE-91BD-8843D05CC508}" destId="{F08DADB9-349B-4D56-9E52-79435AD5A5F8}" srcOrd="0" destOrd="0" presId="urn:microsoft.com/office/officeart/2005/8/layout/hierarchy2"/>
    <dgm:cxn modelId="{DF98EC9E-7ACB-49C6-A120-8FE42573F579}" type="presOf" srcId="{A5DB5B86-DA35-4BD8-BCC4-A9B398472D02}" destId="{0EB96C4B-D5BC-4BF9-9415-0F2A39794ACE}" srcOrd="1" destOrd="0" presId="urn:microsoft.com/office/officeart/2005/8/layout/hierarchy2"/>
    <dgm:cxn modelId="{62B18066-BDF2-49D3-81E2-9DEC2F538692}" type="presOf" srcId="{42ADA0E7-5419-420D-9209-92BE629FB19E}" destId="{3FEF094B-BD3E-4F9D-AD45-A9632E53100E}" srcOrd="0" destOrd="0" presId="urn:microsoft.com/office/officeart/2005/8/layout/hierarchy2"/>
    <dgm:cxn modelId="{C8786F41-43C7-4E8B-AB2B-1F557B1EE69A}" type="presOf" srcId="{6DE1A7D1-8A04-4EBE-A24D-3AA4AE42C579}" destId="{409FABFF-635B-47FC-9090-7B0EE151A076}" srcOrd="0" destOrd="0" presId="urn:microsoft.com/office/officeart/2005/8/layout/hierarchy2"/>
    <dgm:cxn modelId="{C1A9F4A2-C471-44CE-B8D0-6431D92C6885}" srcId="{174FD46A-714B-4D04-84B4-7C20A8737F6D}" destId="{33924535-3BF9-4FDA-8BD0-875D0BBC36E0}" srcOrd="3" destOrd="0" parTransId="{DE4367EC-97DD-47ED-911C-1837FE4F7FF7}" sibTransId="{EF4A9CA9-D901-4D5F-A346-CBBEF4109BD0}"/>
    <dgm:cxn modelId="{A45DC76C-751C-4294-BD70-000A6D7262E2}" type="presOf" srcId="{D211192A-6A4B-40B4-8FA2-2A4C60E41211}" destId="{3C1D5BBC-B18F-46B7-94E9-5604F0F74309}" srcOrd="0" destOrd="0" presId="urn:microsoft.com/office/officeart/2005/8/layout/hierarchy2"/>
    <dgm:cxn modelId="{9735FF3C-D036-4BFF-BA16-8632CF77BD04}" srcId="{42ADA0E7-5419-420D-9209-92BE629FB19E}" destId="{9C36DC67-28C8-4543-8C12-C165AE06CB43}" srcOrd="0" destOrd="0" parTransId="{F1F28586-E94F-4129-A71E-F692F04AE9E8}" sibTransId="{719E7582-FC0B-45FA-9791-AA2F99C185E6}"/>
    <dgm:cxn modelId="{7432DB1A-0C1B-4577-B15E-D8C1CCFCF551}" type="presOf" srcId="{C0D9B760-A5E8-4BFD-862A-583526DE688C}" destId="{DC7DF8F1-663D-4D07-99BE-A953CCBBBD37}" srcOrd="0" destOrd="0" presId="urn:microsoft.com/office/officeart/2005/8/layout/hierarchy2"/>
    <dgm:cxn modelId="{F97D467E-BC52-40A1-BBB3-59E476C5A9CA}" type="presOf" srcId="{C0D9B760-A5E8-4BFD-862A-583526DE688C}" destId="{9A0737F0-FC0D-4F37-9EF2-BD91F115390E}" srcOrd="1" destOrd="0" presId="urn:microsoft.com/office/officeart/2005/8/layout/hierarchy2"/>
    <dgm:cxn modelId="{3218C856-9BE2-4730-8E35-7239DC2F8809}" srcId="{42ADA0E7-5419-420D-9209-92BE629FB19E}" destId="{74D65B3E-8FB4-4710-B9BA-6F02722E9661}" srcOrd="2" destOrd="0" parTransId="{B5B7D13E-86F8-4FF9-982D-7DE5015FF950}" sibTransId="{D2A267F0-C7B6-4077-A85D-66408DA342E2}"/>
    <dgm:cxn modelId="{624A90AF-4FC6-4258-BEB5-00A08FA197B6}" srcId="{174FD46A-714B-4D04-84B4-7C20A8737F6D}" destId="{42ADA0E7-5419-420D-9209-92BE629FB19E}" srcOrd="1" destOrd="0" parTransId="{C0D9B760-A5E8-4BFD-862A-583526DE688C}" sibTransId="{1C0758EE-2982-4015-97F7-D3E819813497}"/>
    <dgm:cxn modelId="{68325B0B-BD85-4ED0-B8B3-BE6609AD0590}" type="presOf" srcId="{C6212582-B36E-47D4-AF06-BBBA154C9690}" destId="{69077989-AD66-46BD-A2BB-E08127273747}" srcOrd="0" destOrd="0" presId="urn:microsoft.com/office/officeart/2005/8/layout/hierarchy2"/>
    <dgm:cxn modelId="{4419E844-8D1B-431D-B0CA-8E09BD371358}" type="presOf" srcId="{AA5F4507-7193-483D-B02D-F55BF5FCFB14}" destId="{7BDBF54A-20CF-4A6F-B47D-0EB39C67C0AA}" srcOrd="1" destOrd="0" presId="urn:microsoft.com/office/officeart/2005/8/layout/hierarchy2"/>
    <dgm:cxn modelId="{215FCA10-27B7-417B-8A6A-4A85478496BD}" type="presOf" srcId="{0D2FC112-C668-44A9-AC63-A8345AAB7FFE}" destId="{D40667BD-E1D9-4602-9830-869CAEB6A0A5}" srcOrd="0" destOrd="0" presId="urn:microsoft.com/office/officeart/2005/8/layout/hierarchy2"/>
    <dgm:cxn modelId="{B670B8B4-1BB3-482A-B566-ED884537EB6B}" type="presOf" srcId="{202AD5F6-49B5-4819-9DFC-E00BDE4913DE}" destId="{8A294EF0-6E52-4770-A4DF-CED172A3493F}" srcOrd="0" destOrd="0" presId="urn:microsoft.com/office/officeart/2005/8/layout/hierarchy2"/>
    <dgm:cxn modelId="{823D5A57-C41F-4197-B48F-9AD04D865D49}" type="presOf" srcId="{D211192A-6A4B-40B4-8FA2-2A4C60E41211}" destId="{7B1CB644-3E9E-477F-9B35-C567C828111C}" srcOrd="1" destOrd="0" presId="urn:microsoft.com/office/officeart/2005/8/layout/hierarchy2"/>
    <dgm:cxn modelId="{9F4181A3-5EE9-4003-9AAC-C43B51AB471E}" type="presOf" srcId="{9C36DC67-28C8-4543-8C12-C165AE06CB43}" destId="{1CBC0D91-AEB9-47F9-9BA1-B8928F62EC7C}" srcOrd="0" destOrd="0" presId="urn:microsoft.com/office/officeart/2005/8/layout/hierarchy2"/>
    <dgm:cxn modelId="{39306434-8C83-448B-9A83-3CDEC72AA8CA}" srcId="{42ADA0E7-5419-420D-9209-92BE629FB19E}" destId="{4B04CFDF-89FC-4260-BF7A-723A37D77B98}" srcOrd="4" destOrd="0" parTransId="{7D9C03C0-3C79-4396-BBE4-AA07B425617F}" sibTransId="{3E0829AE-0339-413A-A7FE-36F07D015109}"/>
    <dgm:cxn modelId="{1C31ECA6-BD5A-488B-A0AD-86C79A551298}" type="presOf" srcId="{E99CCCF1-F6F6-4FBD-BF51-BCECDE35AA30}" destId="{29BAFF36-EF26-46F6-B06A-E2F3CA9AEB7F}" srcOrd="0" destOrd="0" presId="urn:microsoft.com/office/officeart/2005/8/layout/hierarchy2"/>
    <dgm:cxn modelId="{AC7B9B1D-3864-4C52-BF06-A71CA70717D5}" type="presOf" srcId="{53308FA4-4013-4C78-BB4C-7909ADE7957A}" destId="{F008AC1A-BC3B-41CB-90EE-755E3BAF5A83}" srcOrd="0" destOrd="0" presId="urn:microsoft.com/office/officeart/2005/8/layout/hierarchy2"/>
    <dgm:cxn modelId="{D270802D-6FB2-4DA1-B19C-A5294CC95199}" type="presOf" srcId="{AA5F4507-7193-483D-B02D-F55BF5FCFB14}" destId="{CA936D22-4F35-47D9-8E98-23E02697A4EB}" srcOrd="0" destOrd="0" presId="urn:microsoft.com/office/officeart/2005/8/layout/hierarchy2"/>
    <dgm:cxn modelId="{1EE240FA-5F84-46FF-9FC8-8CA16349343E}" srcId="{42ADA0E7-5419-420D-9209-92BE629FB19E}" destId="{C6212582-B36E-47D4-AF06-BBBA154C9690}" srcOrd="3" destOrd="0" parTransId="{53308FA4-4013-4C78-BB4C-7909ADE7957A}" sibTransId="{2636A2C4-4532-4CBD-A3D6-F3FCE73D2FA8}"/>
    <dgm:cxn modelId="{46E335FD-956B-415A-8618-B986840F941B}" type="presOf" srcId="{3B3F7548-8AAC-46DE-91BD-8843D05CC508}" destId="{7A295500-A59D-4296-BE7D-EAA3D0F13DE5}" srcOrd="1" destOrd="0" presId="urn:microsoft.com/office/officeart/2005/8/layout/hierarchy2"/>
    <dgm:cxn modelId="{5D5472B0-BBE0-4FE4-8A80-5DA7C38DF3C3}" srcId="{6DE1A7D1-8A04-4EBE-A24D-3AA4AE42C579}" destId="{174FD46A-714B-4D04-84B4-7C20A8737F6D}" srcOrd="0" destOrd="0" parTransId="{E56A1753-1CF7-499F-9D76-DFD68078F32E}" sibTransId="{BAB6BD72-9862-4DFE-95D4-1E128A83C9AF}"/>
    <dgm:cxn modelId="{20EC76B7-AED7-43AC-B137-08B8CB914EEF}" type="presOf" srcId="{B5B7D13E-86F8-4FF9-982D-7DE5015FF950}" destId="{083CD6D9-CD22-493B-BD71-A0A3B182D46C}" srcOrd="0" destOrd="0" presId="urn:microsoft.com/office/officeart/2005/8/layout/hierarchy2"/>
    <dgm:cxn modelId="{F498ABF8-11AC-4D3C-B2D0-E960FD388B64}" type="presOf" srcId="{A5DB5B86-DA35-4BD8-BCC4-A9B398472D02}" destId="{220E7F18-41C9-4B9E-ADF3-519B9A5A1153}" srcOrd="0" destOrd="0" presId="urn:microsoft.com/office/officeart/2005/8/layout/hierarchy2"/>
    <dgm:cxn modelId="{2D630FF3-A3BB-4F35-9E2F-A615311D0143}" type="presOf" srcId="{B5B7D13E-86F8-4FF9-982D-7DE5015FF950}" destId="{B96F8C73-A36A-4639-8DC3-161C0FA4487D}" srcOrd="1" destOrd="0" presId="urn:microsoft.com/office/officeart/2005/8/layout/hierarchy2"/>
    <dgm:cxn modelId="{77894857-7418-4DF4-97D4-3D80807CB613}" type="presOf" srcId="{DE4367EC-97DD-47ED-911C-1837FE4F7FF7}" destId="{5AA2CA33-F9F7-4FAA-A0D4-41821D7AF2AA}" srcOrd="0" destOrd="0" presId="urn:microsoft.com/office/officeart/2005/8/layout/hierarchy2"/>
    <dgm:cxn modelId="{450154F2-8BDB-4988-A6E4-97F1AD87BA40}" type="presOf" srcId="{2F0A042B-CD4B-4F13-81D0-C99DEAFBC830}" destId="{B45819F9-88F6-47CF-B9F5-23052A4022CE}" srcOrd="0" destOrd="0" presId="urn:microsoft.com/office/officeart/2005/8/layout/hierarchy2"/>
    <dgm:cxn modelId="{86FF1B80-5A7A-4F89-8EA9-D9DA45986496}" type="presParOf" srcId="{409FABFF-635B-47FC-9090-7B0EE151A076}" destId="{A1841A91-BCE0-4C58-BA99-65104737BEA4}" srcOrd="0" destOrd="0" presId="urn:microsoft.com/office/officeart/2005/8/layout/hierarchy2"/>
    <dgm:cxn modelId="{C36C5834-1A9E-4FCB-BB6B-3306F9B07BA4}" type="presParOf" srcId="{A1841A91-BCE0-4C58-BA99-65104737BEA4}" destId="{2A8761AD-5FD6-467C-B937-08E55E96329C}" srcOrd="0" destOrd="0" presId="urn:microsoft.com/office/officeart/2005/8/layout/hierarchy2"/>
    <dgm:cxn modelId="{094FE762-A50A-435D-9348-2CE65A371DF6}" type="presParOf" srcId="{A1841A91-BCE0-4C58-BA99-65104737BEA4}" destId="{F72AC6AE-B686-4FAD-A228-35D5C2AF4314}" srcOrd="1" destOrd="0" presId="urn:microsoft.com/office/officeart/2005/8/layout/hierarchy2"/>
    <dgm:cxn modelId="{416B65A7-487F-428B-B670-762908118E31}" type="presParOf" srcId="{F72AC6AE-B686-4FAD-A228-35D5C2AF4314}" destId="{CA936D22-4F35-47D9-8E98-23E02697A4EB}" srcOrd="0" destOrd="0" presId="urn:microsoft.com/office/officeart/2005/8/layout/hierarchy2"/>
    <dgm:cxn modelId="{1FD61D90-13D2-4C73-A303-B01947E9D1FD}" type="presParOf" srcId="{CA936D22-4F35-47D9-8E98-23E02697A4EB}" destId="{7BDBF54A-20CF-4A6F-B47D-0EB39C67C0AA}" srcOrd="0" destOrd="0" presId="urn:microsoft.com/office/officeart/2005/8/layout/hierarchy2"/>
    <dgm:cxn modelId="{C21889B2-D173-4BCF-9D4B-1E2F1D94DB81}" type="presParOf" srcId="{F72AC6AE-B686-4FAD-A228-35D5C2AF4314}" destId="{3D874133-AAB5-4D11-A741-0F0500507A9B}" srcOrd="1" destOrd="0" presId="urn:microsoft.com/office/officeart/2005/8/layout/hierarchy2"/>
    <dgm:cxn modelId="{E40BC60E-9897-4F57-BBE1-27A5B12E03A0}" type="presParOf" srcId="{3D874133-AAB5-4D11-A741-0F0500507A9B}" destId="{B45819F9-88F6-47CF-B9F5-23052A4022CE}" srcOrd="0" destOrd="0" presId="urn:microsoft.com/office/officeart/2005/8/layout/hierarchy2"/>
    <dgm:cxn modelId="{56C5AB4A-91CC-4C06-99CC-8226D4620A25}" type="presParOf" srcId="{3D874133-AAB5-4D11-A741-0F0500507A9B}" destId="{597B7D4D-E5EE-4826-A982-3EB3B6EA99DB}" srcOrd="1" destOrd="0" presId="urn:microsoft.com/office/officeart/2005/8/layout/hierarchy2"/>
    <dgm:cxn modelId="{F095E80F-1DF8-4255-B958-D46365B1F366}" type="presParOf" srcId="{F72AC6AE-B686-4FAD-A228-35D5C2AF4314}" destId="{DC7DF8F1-663D-4D07-99BE-A953CCBBBD37}" srcOrd="2" destOrd="0" presId="urn:microsoft.com/office/officeart/2005/8/layout/hierarchy2"/>
    <dgm:cxn modelId="{1C2ACCFC-FAD3-4B5C-925E-CFA592FA827B}" type="presParOf" srcId="{DC7DF8F1-663D-4D07-99BE-A953CCBBBD37}" destId="{9A0737F0-FC0D-4F37-9EF2-BD91F115390E}" srcOrd="0" destOrd="0" presId="urn:microsoft.com/office/officeart/2005/8/layout/hierarchy2"/>
    <dgm:cxn modelId="{E9EB69A0-D3B7-43F3-826B-073A6A9CBC98}" type="presParOf" srcId="{F72AC6AE-B686-4FAD-A228-35D5C2AF4314}" destId="{C7DC4EE5-079B-4E45-9244-F85A08715B90}" srcOrd="3" destOrd="0" presId="urn:microsoft.com/office/officeart/2005/8/layout/hierarchy2"/>
    <dgm:cxn modelId="{D8B8F9E6-8645-4557-A810-E44667C8EC3A}" type="presParOf" srcId="{C7DC4EE5-079B-4E45-9244-F85A08715B90}" destId="{3FEF094B-BD3E-4F9D-AD45-A9632E53100E}" srcOrd="0" destOrd="0" presId="urn:microsoft.com/office/officeart/2005/8/layout/hierarchy2"/>
    <dgm:cxn modelId="{8C0D2F8E-4FB5-4A92-BB3C-0EA4838AFA36}" type="presParOf" srcId="{C7DC4EE5-079B-4E45-9244-F85A08715B90}" destId="{00921A9E-E4C0-4425-A956-8937649C47BF}" srcOrd="1" destOrd="0" presId="urn:microsoft.com/office/officeart/2005/8/layout/hierarchy2"/>
    <dgm:cxn modelId="{D7D611E5-9A53-4A13-90B3-42AE47223656}" type="presParOf" srcId="{00921A9E-E4C0-4425-A956-8937649C47BF}" destId="{2DDB230A-D120-4806-8A66-EDB7AD865443}" srcOrd="0" destOrd="0" presId="urn:microsoft.com/office/officeart/2005/8/layout/hierarchy2"/>
    <dgm:cxn modelId="{F781A7C7-CBA1-4D8F-A02B-D4F8CE85DB41}" type="presParOf" srcId="{2DDB230A-D120-4806-8A66-EDB7AD865443}" destId="{51775E10-DFD2-4491-95C8-CFA1EDE28B77}" srcOrd="0" destOrd="0" presId="urn:microsoft.com/office/officeart/2005/8/layout/hierarchy2"/>
    <dgm:cxn modelId="{CF9536B2-DA08-47A5-9EE4-EE98E42E250F}" type="presParOf" srcId="{00921A9E-E4C0-4425-A956-8937649C47BF}" destId="{8B6F9EA2-B7BD-4E0A-931B-D95F53AF853B}" srcOrd="1" destOrd="0" presId="urn:microsoft.com/office/officeart/2005/8/layout/hierarchy2"/>
    <dgm:cxn modelId="{41FDEA1B-F258-4B5B-A196-6AC4221BAE85}" type="presParOf" srcId="{8B6F9EA2-B7BD-4E0A-931B-D95F53AF853B}" destId="{1CBC0D91-AEB9-47F9-9BA1-B8928F62EC7C}" srcOrd="0" destOrd="0" presId="urn:microsoft.com/office/officeart/2005/8/layout/hierarchy2"/>
    <dgm:cxn modelId="{00407659-3421-4785-B2AF-E3A8BD6D935F}" type="presParOf" srcId="{8B6F9EA2-B7BD-4E0A-931B-D95F53AF853B}" destId="{5412C508-DB88-4E0F-ABB0-FA5FD3AFA73A}" srcOrd="1" destOrd="0" presId="urn:microsoft.com/office/officeart/2005/8/layout/hierarchy2"/>
    <dgm:cxn modelId="{D292415C-170B-49E1-99CF-96ADAA95392B}" type="presParOf" srcId="{00921A9E-E4C0-4425-A956-8937649C47BF}" destId="{8A294EF0-6E52-4770-A4DF-CED172A3493F}" srcOrd="2" destOrd="0" presId="urn:microsoft.com/office/officeart/2005/8/layout/hierarchy2"/>
    <dgm:cxn modelId="{E57810EB-C2F2-49E3-8900-AAA327C0C782}" type="presParOf" srcId="{8A294EF0-6E52-4770-A4DF-CED172A3493F}" destId="{15D5A7DC-E708-4184-AAA8-1006C6740623}" srcOrd="0" destOrd="0" presId="urn:microsoft.com/office/officeart/2005/8/layout/hierarchy2"/>
    <dgm:cxn modelId="{E97A666D-9221-4822-B08D-20704056A3F2}" type="presParOf" srcId="{00921A9E-E4C0-4425-A956-8937649C47BF}" destId="{DF5918AB-FFEB-4524-8DCB-D4233309E0BA}" srcOrd="3" destOrd="0" presId="urn:microsoft.com/office/officeart/2005/8/layout/hierarchy2"/>
    <dgm:cxn modelId="{C1B2513E-2024-4ECF-8782-652A9703519C}" type="presParOf" srcId="{DF5918AB-FFEB-4524-8DCB-D4233309E0BA}" destId="{C9CB1A0F-A02B-4AD7-B245-6C76496E0E9B}" srcOrd="0" destOrd="0" presId="urn:microsoft.com/office/officeart/2005/8/layout/hierarchy2"/>
    <dgm:cxn modelId="{F940491D-882A-43D9-A893-8D557A13F0F2}" type="presParOf" srcId="{DF5918AB-FFEB-4524-8DCB-D4233309E0BA}" destId="{82FA2410-086E-407E-BCB6-EEAF0CE671A1}" srcOrd="1" destOrd="0" presId="urn:microsoft.com/office/officeart/2005/8/layout/hierarchy2"/>
    <dgm:cxn modelId="{0341538E-D2BC-4D5F-A9A2-1BFB40E59F71}" type="presParOf" srcId="{00921A9E-E4C0-4425-A956-8937649C47BF}" destId="{083CD6D9-CD22-493B-BD71-A0A3B182D46C}" srcOrd="4" destOrd="0" presId="urn:microsoft.com/office/officeart/2005/8/layout/hierarchy2"/>
    <dgm:cxn modelId="{EE24B6A1-78CB-4A1D-84AA-21928C9019B2}" type="presParOf" srcId="{083CD6D9-CD22-493B-BD71-A0A3B182D46C}" destId="{B96F8C73-A36A-4639-8DC3-161C0FA4487D}" srcOrd="0" destOrd="0" presId="urn:microsoft.com/office/officeart/2005/8/layout/hierarchy2"/>
    <dgm:cxn modelId="{5609EDEB-D5D0-43BF-8825-B55D973D206A}" type="presParOf" srcId="{00921A9E-E4C0-4425-A956-8937649C47BF}" destId="{52FCC7AE-069A-4751-B67B-DEA078BEE9E7}" srcOrd="5" destOrd="0" presId="urn:microsoft.com/office/officeart/2005/8/layout/hierarchy2"/>
    <dgm:cxn modelId="{59710D44-BA53-4181-9DCD-78C6AEF8F5FC}" type="presParOf" srcId="{52FCC7AE-069A-4751-B67B-DEA078BEE9E7}" destId="{9DB9631A-4A5A-4AE1-B440-A7BD0143A831}" srcOrd="0" destOrd="0" presId="urn:microsoft.com/office/officeart/2005/8/layout/hierarchy2"/>
    <dgm:cxn modelId="{97103627-6033-421B-8535-63921C5FB736}" type="presParOf" srcId="{52FCC7AE-069A-4751-B67B-DEA078BEE9E7}" destId="{D32DC419-801C-4D9C-9E79-25B1171891D3}" srcOrd="1" destOrd="0" presId="urn:microsoft.com/office/officeart/2005/8/layout/hierarchy2"/>
    <dgm:cxn modelId="{CE27C3CE-97C5-4416-B4FD-89B709EADB09}" type="presParOf" srcId="{00921A9E-E4C0-4425-A956-8937649C47BF}" destId="{F008AC1A-BC3B-41CB-90EE-755E3BAF5A83}" srcOrd="6" destOrd="0" presId="urn:microsoft.com/office/officeart/2005/8/layout/hierarchy2"/>
    <dgm:cxn modelId="{D717F1E6-04E2-4975-97AA-B441B0BE21E6}" type="presParOf" srcId="{F008AC1A-BC3B-41CB-90EE-755E3BAF5A83}" destId="{E5242F6D-F1A8-4551-8F3B-154B32D4BA5C}" srcOrd="0" destOrd="0" presId="urn:microsoft.com/office/officeart/2005/8/layout/hierarchy2"/>
    <dgm:cxn modelId="{380D7B0E-A5E6-49E3-BAD2-C5C531D54A63}" type="presParOf" srcId="{00921A9E-E4C0-4425-A956-8937649C47BF}" destId="{A12F8641-2C06-4099-A2A2-A76A226C0E56}" srcOrd="7" destOrd="0" presId="urn:microsoft.com/office/officeart/2005/8/layout/hierarchy2"/>
    <dgm:cxn modelId="{396FFF42-D574-4DC4-A12A-5D5BEC48C51E}" type="presParOf" srcId="{A12F8641-2C06-4099-A2A2-A76A226C0E56}" destId="{69077989-AD66-46BD-A2BB-E08127273747}" srcOrd="0" destOrd="0" presId="urn:microsoft.com/office/officeart/2005/8/layout/hierarchy2"/>
    <dgm:cxn modelId="{B79E103B-5082-4A01-A924-7A0411BD37AD}" type="presParOf" srcId="{A12F8641-2C06-4099-A2A2-A76A226C0E56}" destId="{EAAFC85A-F022-4D96-B272-40162B580A41}" srcOrd="1" destOrd="0" presId="urn:microsoft.com/office/officeart/2005/8/layout/hierarchy2"/>
    <dgm:cxn modelId="{E885A1BF-C7AD-4560-B607-742E9F576FAB}" type="presParOf" srcId="{00921A9E-E4C0-4425-A956-8937649C47BF}" destId="{C4CDBEB5-8B1F-4CEB-859E-81FA1ACD6F23}" srcOrd="8" destOrd="0" presId="urn:microsoft.com/office/officeart/2005/8/layout/hierarchy2"/>
    <dgm:cxn modelId="{F5016449-0669-4B06-AD74-AD9C8FBEA6EF}" type="presParOf" srcId="{C4CDBEB5-8B1F-4CEB-859E-81FA1ACD6F23}" destId="{19747839-7812-42F6-8C93-187AC5760938}" srcOrd="0" destOrd="0" presId="urn:microsoft.com/office/officeart/2005/8/layout/hierarchy2"/>
    <dgm:cxn modelId="{25B5C194-E11C-4E01-AD04-C29ED2B265B0}" type="presParOf" srcId="{00921A9E-E4C0-4425-A956-8937649C47BF}" destId="{C2C1D683-53B0-46AC-B6C6-946AEC5C6F60}" srcOrd="9" destOrd="0" presId="urn:microsoft.com/office/officeart/2005/8/layout/hierarchy2"/>
    <dgm:cxn modelId="{1AE0D2E5-E51F-4F33-99BD-53C2BA18B318}" type="presParOf" srcId="{C2C1D683-53B0-46AC-B6C6-946AEC5C6F60}" destId="{6292735A-101D-4F34-A2E6-8C23486B9B9E}" srcOrd="0" destOrd="0" presId="urn:microsoft.com/office/officeart/2005/8/layout/hierarchy2"/>
    <dgm:cxn modelId="{F01AED40-F7D5-4E80-8680-8BE6ABF63BD8}" type="presParOf" srcId="{C2C1D683-53B0-46AC-B6C6-946AEC5C6F60}" destId="{D372FC48-11F3-4C60-8719-4A2BE48327A0}" srcOrd="1" destOrd="0" presId="urn:microsoft.com/office/officeart/2005/8/layout/hierarchy2"/>
    <dgm:cxn modelId="{0C18B6A9-12ED-4668-8E76-D7B1282DC3A8}" type="presParOf" srcId="{F72AC6AE-B686-4FAD-A228-35D5C2AF4314}" destId="{220E7F18-41C9-4B9E-ADF3-519B9A5A1153}" srcOrd="4" destOrd="0" presId="urn:microsoft.com/office/officeart/2005/8/layout/hierarchy2"/>
    <dgm:cxn modelId="{67E15FA4-0217-4BCC-BEBA-907AD6C61BD9}" type="presParOf" srcId="{220E7F18-41C9-4B9E-ADF3-519B9A5A1153}" destId="{0EB96C4B-D5BC-4BF9-9415-0F2A39794ACE}" srcOrd="0" destOrd="0" presId="urn:microsoft.com/office/officeart/2005/8/layout/hierarchy2"/>
    <dgm:cxn modelId="{13F9F64F-892F-4D78-B47F-69DFB5CFEB87}" type="presParOf" srcId="{F72AC6AE-B686-4FAD-A228-35D5C2AF4314}" destId="{E08E58B0-7097-4E2E-B6B6-2EBED7F0DFA3}" srcOrd="5" destOrd="0" presId="urn:microsoft.com/office/officeart/2005/8/layout/hierarchy2"/>
    <dgm:cxn modelId="{C16897AC-6CCE-469D-9BC4-70F6BF1879AA}" type="presParOf" srcId="{E08E58B0-7097-4E2E-B6B6-2EBED7F0DFA3}" destId="{FEEC5165-9DD5-417F-8A65-4790C6A02CDA}" srcOrd="0" destOrd="0" presId="urn:microsoft.com/office/officeart/2005/8/layout/hierarchy2"/>
    <dgm:cxn modelId="{A10419F6-1071-4A1B-9F01-9D6756A8B3BE}" type="presParOf" srcId="{E08E58B0-7097-4E2E-B6B6-2EBED7F0DFA3}" destId="{1AC71011-9353-4441-9218-3ACA6369528B}" srcOrd="1" destOrd="0" presId="urn:microsoft.com/office/officeart/2005/8/layout/hierarchy2"/>
    <dgm:cxn modelId="{9C848305-96C7-48F5-900C-175453F5A923}" type="presParOf" srcId="{F72AC6AE-B686-4FAD-A228-35D5C2AF4314}" destId="{5AA2CA33-F9F7-4FAA-A0D4-41821D7AF2AA}" srcOrd="6" destOrd="0" presId="urn:microsoft.com/office/officeart/2005/8/layout/hierarchy2"/>
    <dgm:cxn modelId="{55D3DE94-A736-49E8-BB20-923CC06126D1}" type="presParOf" srcId="{5AA2CA33-F9F7-4FAA-A0D4-41821D7AF2AA}" destId="{19D23860-8801-44AA-96DE-9E252D942ADF}" srcOrd="0" destOrd="0" presId="urn:microsoft.com/office/officeart/2005/8/layout/hierarchy2"/>
    <dgm:cxn modelId="{B0FFF2AB-AF8D-47C9-9DE0-D6A9CE341F6A}" type="presParOf" srcId="{F72AC6AE-B686-4FAD-A228-35D5C2AF4314}" destId="{1C618FBB-443C-4DB6-96F7-5E85C97E6EDE}" srcOrd="7" destOrd="0" presId="urn:microsoft.com/office/officeart/2005/8/layout/hierarchy2"/>
    <dgm:cxn modelId="{D3D9FB82-E7DD-49D6-BA72-DDF58B1D3F98}" type="presParOf" srcId="{1C618FBB-443C-4DB6-96F7-5E85C97E6EDE}" destId="{D6259C0F-B149-4D81-A837-7F58C3AAB40C}" srcOrd="0" destOrd="0" presId="urn:microsoft.com/office/officeart/2005/8/layout/hierarchy2"/>
    <dgm:cxn modelId="{08D97139-5447-4D84-979F-14D970ED7707}" type="presParOf" srcId="{1C618FBB-443C-4DB6-96F7-5E85C97E6EDE}" destId="{FABA378F-74F9-4298-938A-E43C9FE70E93}" srcOrd="1" destOrd="0" presId="urn:microsoft.com/office/officeart/2005/8/layout/hierarchy2"/>
    <dgm:cxn modelId="{121E6757-C80D-4A49-95AE-1480257004FE}" type="presParOf" srcId="{FABA378F-74F9-4298-938A-E43C9FE70E93}" destId="{3C1D5BBC-B18F-46B7-94E9-5604F0F74309}" srcOrd="0" destOrd="0" presId="urn:microsoft.com/office/officeart/2005/8/layout/hierarchy2"/>
    <dgm:cxn modelId="{98561D3F-F4FA-46C7-9402-641835DA9D55}" type="presParOf" srcId="{3C1D5BBC-B18F-46B7-94E9-5604F0F74309}" destId="{7B1CB644-3E9E-477F-9B35-C567C828111C}" srcOrd="0" destOrd="0" presId="urn:microsoft.com/office/officeart/2005/8/layout/hierarchy2"/>
    <dgm:cxn modelId="{6F0F34EF-5E9B-4D21-A293-EFA3F0B2A22B}" type="presParOf" srcId="{FABA378F-74F9-4298-938A-E43C9FE70E93}" destId="{E7903816-898B-4E90-92BA-2873B224EE04}" srcOrd="1" destOrd="0" presId="urn:microsoft.com/office/officeart/2005/8/layout/hierarchy2"/>
    <dgm:cxn modelId="{74078F99-4637-49C5-AB96-AE2FA351E921}" type="presParOf" srcId="{E7903816-898B-4E90-92BA-2873B224EE04}" destId="{29BAFF36-EF26-46F6-B06A-E2F3CA9AEB7F}" srcOrd="0" destOrd="0" presId="urn:microsoft.com/office/officeart/2005/8/layout/hierarchy2"/>
    <dgm:cxn modelId="{67B5F00A-E043-430C-A8B9-89F018BD6B87}" type="presParOf" srcId="{E7903816-898B-4E90-92BA-2873B224EE04}" destId="{89B2073A-E9ED-454F-917C-0EDA13C849D3}" srcOrd="1" destOrd="0" presId="urn:microsoft.com/office/officeart/2005/8/layout/hierarchy2"/>
    <dgm:cxn modelId="{2B5854DD-B7A9-4150-B28B-035D2BE760A4}" type="presParOf" srcId="{F72AC6AE-B686-4FAD-A228-35D5C2AF4314}" destId="{F08DADB9-349B-4D56-9E52-79435AD5A5F8}" srcOrd="8" destOrd="0" presId="urn:microsoft.com/office/officeart/2005/8/layout/hierarchy2"/>
    <dgm:cxn modelId="{B0EF6A02-52E4-4401-836E-1164881D46A4}" type="presParOf" srcId="{F08DADB9-349B-4D56-9E52-79435AD5A5F8}" destId="{7A295500-A59D-4296-BE7D-EAA3D0F13DE5}" srcOrd="0" destOrd="0" presId="urn:microsoft.com/office/officeart/2005/8/layout/hierarchy2"/>
    <dgm:cxn modelId="{8B95CD9F-57AA-4600-AC3D-81518833ED78}" type="presParOf" srcId="{F72AC6AE-B686-4FAD-A228-35D5C2AF4314}" destId="{36763BC1-91FE-4061-8AD3-F74F7E70CBE6}" srcOrd="9" destOrd="0" presId="urn:microsoft.com/office/officeart/2005/8/layout/hierarchy2"/>
    <dgm:cxn modelId="{7F5EF9E5-6210-4C93-9963-047A3324DD7F}" type="presParOf" srcId="{36763BC1-91FE-4061-8AD3-F74F7E70CBE6}" destId="{D40667BD-E1D9-4602-9830-869CAEB6A0A5}" srcOrd="0" destOrd="0" presId="urn:microsoft.com/office/officeart/2005/8/layout/hierarchy2"/>
    <dgm:cxn modelId="{E97757B4-5A6A-4D42-BFB8-77662E924731}" type="presParOf" srcId="{36763BC1-91FE-4061-8AD3-F74F7E70CBE6}" destId="{812C1444-8987-4FC2-BFD2-4248C3476AA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8AB9D-9647-42D9-B805-821A66EF5384}">
      <dsp:nvSpPr>
        <dsp:cNvPr id="0" name=""/>
        <dsp:cNvSpPr/>
      </dsp:nvSpPr>
      <dsp:spPr>
        <a:xfrm>
          <a:off x="567117" y="0"/>
          <a:ext cx="2819293" cy="2819293"/>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latin typeface="Century Gothic" panose="020B0502020202020204" pitchFamily="34" charset="0"/>
            </a:rPr>
            <a:t>Impact on Target Population</a:t>
          </a:r>
          <a:endParaRPr lang="en-US" sz="1200" b="1" kern="1200" dirty="0">
            <a:latin typeface="Century Gothic" panose="020B0502020202020204" pitchFamily="34" charset="0"/>
          </a:endParaRPr>
        </a:p>
      </dsp:txBody>
      <dsp:txXfrm>
        <a:off x="1484092" y="140964"/>
        <a:ext cx="985342" cy="422893"/>
      </dsp:txXfrm>
    </dsp:sp>
    <dsp:sp modelId="{1CA2628F-A65B-4EA5-A35B-310711A00B95}">
      <dsp:nvSpPr>
        <dsp:cNvPr id="0" name=""/>
        <dsp:cNvSpPr/>
      </dsp:nvSpPr>
      <dsp:spPr>
        <a:xfrm>
          <a:off x="694489" y="704823"/>
          <a:ext cx="2520511" cy="2114469"/>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en-US" sz="1200" kern="1200" dirty="0" smtClean="0"/>
        </a:p>
        <a:p>
          <a:pPr lvl="0" algn="ctr" defTabSz="533400">
            <a:lnSpc>
              <a:spcPct val="90000"/>
            </a:lnSpc>
            <a:spcBef>
              <a:spcPct val="0"/>
            </a:spcBef>
            <a:spcAft>
              <a:spcPct val="35000"/>
            </a:spcAft>
          </a:pPr>
          <a:r>
            <a:rPr lang="en-US" sz="1200" b="1" kern="1200" dirty="0" smtClean="0">
              <a:latin typeface="Century Gothic" panose="020B0502020202020204" pitchFamily="34" charset="0"/>
            </a:rPr>
            <a:t>Appropriate Interventions</a:t>
          </a:r>
          <a:endParaRPr lang="en-US" sz="1200" b="1" kern="1200" dirty="0">
            <a:latin typeface="Century Gothic" panose="020B0502020202020204" pitchFamily="34" charset="0"/>
          </a:endParaRPr>
        </a:p>
      </dsp:txBody>
      <dsp:txXfrm>
        <a:off x="1367466" y="836977"/>
        <a:ext cx="1174558" cy="396463"/>
      </dsp:txXfrm>
    </dsp:sp>
    <dsp:sp modelId="{4E8587F8-D883-4AE6-BDF7-E6A0924AADAE}">
      <dsp:nvSpPr>
        <dsp:cNvPr id="0" name=""/>
        <dsp:cNvSpPr/>
      </dsp:nvSpPr>
      <dsp:spPr>
        <a:xfrm>
          <a:off x="987854" y="1608350"/>
          <a:ext cx="1915004" cy="1175476"/>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Capacity</a:t>
          </a:r>
          <a:endParaRPr lang="en-US" sz="1400" b="1" kern="1200" dirty="0">
            <a:latin typeface="Century Gothic" panose="020B0502020202020204" pitchFamily="34" charset="0"/>
          </a:endParaRPr>
        </a:p>
      </dsp:txBody>
      <dsp:txXfrm>
        <a:off x="1268300" y="1902219"/>
        <a:ext cx="1354112" cy="587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FD324-FE28-4376-A4AB-BDA01848BB59}">
      <dsp:nvSpPr>
        <dsp:cNvPr id="0" name=""/>
        <dsp:cNvSpPr/>
      </dsp:nvSpPr>
      <dsp:spPr>
        <a:xfrm>
          <a:off x="0" y="700319"/>
          <a:ext cx="2055516" cy="3678758"/>
        </a:xfrm>
        <a:prstGeom prst="roundRect">
          <a:avLst>
            <a:gd name="adj" fmla="val 10000"/>
          </a:avLst>
        </a:prstGeom>
        <a:solidFill>
          <a:schemeClr val="accent1">
            <a:lumMod val="60000"/>
            <a:lumOff val="4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75000"/>
                </a:schemeClr>
              </a:solidFill>
              <a:latin typeface="Arial" panose="020B0604020202020204" pitchFamily="34" charset="0"/>
              <a:cs typeface="Arial" panose="020B0604020202020204" pitchFamily="34" charset="0"/>
            </a:rPr>
            <a:t>PREMATURITY</a:t>
          </a:r>
        </a:p>
        <a:p>
          <a:pPr lvl="0" algn="ctr" defTabSz="711200">
            <a:lnSpc>
              <a:spcPct val="90000"/>
            </a:lnSpc>
            <a:spcBef>
              <a:spcPct val="0"/>
            </a:spcBef>
            <a:spcAft>
              <a:spcPct val="35000"/>
            </a:spcAft>
          </a:pPr>
          <a:endParaRPr lang="en-US" sz="1600" kern="1200" dirty="0" smtClean="0">
            <a:solidFill>
              <a:schemeClr val="tx2">
                <a:lumMod val="75000"/>
              </a:schemeClr>
            </a:solidFill>
            <a:latin typeface="Arial" panose="020B0604020202020204" pitchFamily="34" charset="0"/>
            <a:cs typeface="Arial" panose="020B0604020202020204" pitchFamily="34" charset="0"/>
          </a:endParaRPr>
        </a:p>
        <a:p>
          <a:pPr lvl="0" algn="ctr" defTabSz="711200">
            <a:lnSpc>
              <a:spcPct val="90000"/>
            </a:lnSpc>
            <a:spcBef>
              <a:spcPct val="0"/>
            </a:spcBef>
            <a:spcAft>
              <a:spcPct val="35000"/>
            </a:spcAft>
          </a:pPr>
          <a:r>
            <a:rPr lang="en-US" sz="1600" kern="1200" dirty="0" smtClean="0">
              <a:solidFill>
                <a:schemeClr val="tx2">
                  <a:lumMod val="75000"/>
                </a:schemeClr>
              </a:solidFill>
              <a:latin typeface="Arial" panose="020B0604020202020204" pitchFamily="34" charset="0"/>
              <a:cs typeface="Arial" panose="020B0604020202020204" pitchFamily="34" charset="0"/>
            </a:rPr>
            <a:t>&lt;37 weeks</a:t>
          </a:r>
          <a:br>
            <a:rPr lang="en-US" sz="1600" kern="1200" dirty="0" smtClean="0">
              <a:solidFill>
                <a:schemeClr val="tx2">
                  <a:lumMod val="75000"/>
                </a:schemeClr>
              </a:solidFill>
              <a:latin typeface="Arial" panose="020B0604020202020204" pitchFamily="34" charset="0"/>
              <a:cs typeface="Arial" panose="020B0604020202020204" pitchFamily="34" charset="0"/>
            </a:rPr>
          </a:br>
          <a:r>
            <a:rPr lang="en-US" sz="1600" kern="1200" dirty="0" smtClean="0">
              <a:solidFill>
                <a:schemeClr val="tx2">
                  <a:lumMod val="75000"/>
                </a:schemeClr>
              </a:solidFill>
              <a:latin typeface="Arial" panose="020B0604020202020204" pitchFamily="34" charset="0"/>
              <a:cs typeface="Arial" panose="020B0604020202020204" pitchFamily="34" charset="0"/>
            </a:rPr>
            <a:t>_________</a:t>
          </a:r>
          <a:br>
            <a:rPr lang="en-US" sz="1600" kern="1200" dirty="0" smtClean="0">
              <a:solidFill>
                <a:schemeClr val="tx2">
                  <a:lumMod val="75000"/>
                </a:schemeClr>
              </a:solidFill>
              <a:latin typeface="Arial" panose="020B0604020202020204" pitchFamily="34" charset="0"/>
              <a:cs typeface="Arial" panose="020B0604020202020204" pitchFamily="34" charset="0"/>
            </a:rPr>
          </a:br>
          <a:endParaRPr lang="en-US" sz="1600" kern="1200" dirty="0" smtClean="0">
            <a:solidFill>
              <a:schemeClr val="tx2">
                <a:lumMod val="75000"/>
              </a:schemeClr>
            </a:solidFill>
            <a:latin typeface="Arial" panose="020B0604020202020204" pitchFamily="34" charset="0"/>
            <a:cs typeface="Arial" panose="020B0604020202020204" pitchFamily="34" charset="0"/>
          </a:endParaRPr>
        </a:p>
        <a:p>
          <a:pPr lvl="0" algn="ctr" defTabSz="711200">
            <a:lnSpc>
              <a:spcPct val="90000"/>
            </a:lnSpc>
            <a:spcBef>
              <a:spcPct val="0"/>
            </a:spcBef>
            <a:spcAft>
              <a:spcPct val="35000"/>
            </a:spcAft>
          </a:pPr>
          <a:r>
            <a:rPr lang="en-US" sz="1600" kern="1200" dirty="0" smtClean="0">
              <a:solidFill>
                <a:schemeClr val="tx2">
                  <a:lumMod val="75000"/>
                </a:schemeClr>
              </a:solidFill>
              <a:latin typeface="Arial" panose="020B0604020202020204" pitchFamily="34" charset="0"/>
              <a:cs typeface="Arial" panose="020B0604020202020204" pitchFamily="34" charset="0"/>
            </a:rPr>
            <a:t>32-36 weeks</a:t>
          </a:r>
        </a:p>
        <a:p>
          <a:pPr lvl="0" algn="ctr" defTabSz="711200">
            <a:lnSpc>
              <a:spcPct val="90000"/>
            </a:lnSpc>
            <a:spcBef>
              <a:spcPct val="0"/>
            </a:spcBef>
            <a:spcAft>
              <a:spcPct val="35000"/>
            </a:spcAft>
          </a:pPr>
          <a:r>
            <a:rPr lang="en-US" sz="1600" kern="1200" dirty="0" smtClean="0">
              <a:solidFill>
                <a:schemeClr val="tx2">
                  <a:lumMod val="75000"/>
                </a:schemeClr>
              </a:solidFill>
              <a:latin typeface="Arial" panose="020B0604020202020204" pitchFamily="34" charset="0"/>
              <a:cs typeface="Arial" panose="020B0604020202020204" pitchFamily="34" charset="0"/>
            </a:rPr>
            <a:t>________</a:t>
          </a:r>
        </a:p>
        <a:p>
          <a:pPr lvl="0" algn="ctr" defTabSz="711200">
            <a:lnSpc>
              <a:spcPct val="90000"/>
            </a:lnSpc>
            <a:spcBef>
              <a:spcPct val="0"/>
            </a:spcBef>
            <a:spcAft>
              <a:spcPct val="35000"/>
            </a:spcAft>
          </a:pPr>
          <a:r>
            <a:rPr lang="en-US" sz="1600" kern="1200" dirty="0" smtClean="0">
              <a:solidFill>
                <a:schemeClr val="tx2">
                  <a:lumMod val="75000"/>
                </a:schemeClr>
              </a:solidFill>
              <a:latin typeface="Arial" panose="020B0604020202020204" pitchFamily="34" charset="0"/>
              <a:cs typeface="Arial" panose="020B0604020202020204" pitchFamily="34" charset="0"/>
            </a:rPr>
            <a:t>&lt;32 weeks</a:t>
          </a:r>
          <a:endParaRPr lang="en-US" sz="1600" kern="1200" dirty="0">
            <a:solidFill>
              <a:schemeClr val="tx2">
                <a:lumMod val="75000"/>
              </a:schemeClr>
            </a:solidFill>
            <a:latin typeface="Arial" panose="020B0604020202020204" pitchFamily="34" charset="0"/>
            <a:cs typeface="Arial" panose="020B0604020202020204" pitchFamily="34" charset="0"/>
          </a:endParaRPr>
        </a:p>
      </dsp:txBody>
      <dsp:txXfrm>
        <a:off x="60204" y="760523"/>
        <a:ext cx="1935108" cy="3558350"/>
      </dsp:txXfrm>
    </dsp:sp>
    <dsp:sp modelId="{1808C1B2-D500-4E41-BC93-28FDE126412F}">
      <dsp:nvSpPr>
        <dsp:cNvPr id="0" name=""/>
        <dsp:cNvSpPr/>
      </dsp:nvSpPr>
      <dsp:spPr>
        <a:xfrm rot="16824379">
          <a:off x="1258053" y="1576431"/>
          <a:ext cx="1946521" cy="12029"/>
        </a:xfrm>
        <a:custGeom>
          <a:avLst/>
          <a:gdLst/>
          <a:ahLst/>
          <a:cxnLst/>
          <a:rect l="0" t="0" r="0" b="0"/>
          <a:pathLst>
            <a:path>
              <a:moveTo>
                <a:pt x="0" y="6014"/>
              </a:moveTo>
              <a:lnTo>
                <a:pt x="1946521"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latin typeface="Arial" panose="020B0604020202020204" pitchFamily="34" charset="0"/>
            <a:cs typeface="Arial" panose="020B0604020202020204" pitchFamily="34" charset="0"/>
          </a:endParaRPr>
        </a:p>
      </dsp:txBody>
      <dsp:txXfrm>
        <a:off x="1258053" y="1533783"/>
        <a:ext cx="1946521" cy="97326"/>
      </dsp:txXfrm>
    </dsp:sp>
    <dsp:sp modelId="{8FF7A939-0B10-47F7-879E-7ABF9C158E6C}">
      <dsp:nvSpPr>
        <dsp:cNvPr id="0" name=""/>
        <dsp:cNvSpPr/>
      </dsp:nvSpPr>
      <dsp:spPr>
        <a:xfrm>
          <a:off x="2407111" y="148806"/>
          <a:ext cx="2634913" cy="952775"/>
        </a:xfrm>
        <a:prstGeom prst="roundRect">
          <a:avLst>
            <a:gd name="adj" fmla="val 10000"/>
          </a:avLst>
        </a:prstGeom>
        <a:solidFill>
          <a:schemeClr val="accent1">
            <a:lumMod val="75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Arial" panose="020B0604020202020204" pitchFamily="34" charset="0"/>
              <a:cs typeface="Arial" panose="020B0604020202020204" pitchFamily="34" charset="0"/>
            </a:rPr>
            <a:t>Previous spontaneous  preterm</a:t>
          </a:r>
          <a:endParaRPr lang="en-US" sz="1800" kern="1200" dirty="0">
            <a:solidFill>
              <a:schemeClr val="bg1"/>
            </a:solidFill>
            <a:latin typeface="Arial" panose="020B0604020202020204" pitchFamily="34" charset="0"/>
            <a:cs typeface="Arial" panose="020B0604020202020204" pitchFamily="34" charset="0"/>
          </a:endParaRPr>
        </a:p>
      </dsp:txBody>
      <dsp:txXfrm>
        <a:off x="2435017" y="176712"/>
        <a:ext cx="2579101" cy="896963"/>
      </dsp:txXfrm>
    </dsp:sp>
    <dsp:sp modelId="{7D036939-41F6-494D-9660-1E2861720774}">
      <dsp:nvSpPr>
        <dsp:cNvPr id="0" name=""/>
        <dsp:cNvSpPr/>
      </dsp:nvSpPr>
      <dsp:spPr>
        <a:xfrm rot="4908429">
          <a:off x="997692" y="3754715"/>
          <a:ext cx="2467242" cy="12029"/>
        </a:xfrm>
        <a:custGeom>
          <a:avLst/>
          <a:gdLst/>
          <a:ahLst/>
          <a:cxnLst/>
          <a:rect l="0" t="0" r="0" b="0"/>
          <a:pathLst>
            <a:path>
              <a:moveTo>
                <a:pt x="0" y="6014"/>
              </a:moveTo>
              <a:lnTo>
                <a:pt x="2467242"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2169632" y="3699048"/>
        <a:ext cx="123362" cy="123362"/>
      </dsp:txXfrm>
    </dsp:sp>
    <dsp:sp modelId="{28C9EF59-D8A4-4CC2-BE24-2005DEBC9054}">
      <dsp:nvSpPr>
        <dsp:cNvPr id="0" name=""/>
        <dsp:cNvSpPr/>
      </dsp:nvSpPr>
      <dsp:spPr>
        <a:xfrm>
          <a:off x="2407111" y="4675558"/>
          <a:ext cx="2630121" cy="612404"/>
        </a:xfrm>
        <a:prstGeom prst="roundRect">
          <a:avLst>
            <a:gd name="adj" fmla="val 10000"/>
          </a:avLst>
        </a:prstGeom>
        <a:solidFill>
          <a:schemeClr val="accent1">
            <a:lumMod val="60000"/>
            <a:lumOff val="4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n-US" sz="1800" kern="1200" dirty="0" smtClean="0">
            <a:solidFill>
              <a:schemeClr val="tx1"/>
            </a:solidFill>
            <a:latin typeface="Arial" panose="020B0604020202020204" pitchFamily="34" charset="0"/>
            <a:cs typeface="Arial" panose="020B0604020202020204" pitchFamily="34" charset="0"/>
          </a:endParaRPr>
        </a:p>
        <a:p>
          <a:pPr lvl="0" algn="ctr" defTabSz="800100">
            <a:lnSpc>
              <a:spcPct val="90000"/>
            </a:lnSpc>
            <a:spcBef>
              <a:spcPct val="0"/>
            </a:spcBef>
            <a:spcAft>
              <a:spcPct val="35000"/>
            </a:spcAft>
          </a:pPr>
          <a:r>
            <a:rPr lang="en-US" sz="1800" kern="1200" dirty="0" smtClean="0">
              <a:solidFill>
                <a:schemeClr val="tx1"/>
              </a:solidFill>
              <a:latin typeface="Arial" panose="020B0604020202020204" pitchFamily="34" charset="0"/>
              <a:cs typeface="Arial" panose="020B0604020202020204" pitchFamily="34" charset="0"/>
            </a:rPr>
            <a:t>Smoking</a:t>
          </a:r>
        </a:p>
        <a:p>
          <a:pPr lvl="0" algn="ctr" defTabSz="800100">
            <a:lnSpc>
              <a:spcPct val="90000"/>
            </a:lnSpc>
            <a:spcBef>
              <a:spcPct val="0"/>
            </a:spcBef>
            <a:spcAft>
              <a:spcPct val="35000"/>
            </a:spcAft>
          </a:pPr>
          <a:endParaRPr lang="en-US" sz="1800" kern="1200" dirty="0">
            <a:solidFill>
              <a:schemeClr val="tx1"/>
            </a:solidFill>
            <a:latin typeface="Arial" panose="020B0604020202020204" pitchFamily="34" charset="0"/>
            <a:cs typeface="Arial" panose="020B0604020202020204" pitchFamily="34" charset="0"/>
          </a:endParaRPr>
        </a:p>
      </dsp:txBody>
      <dsp:txXfrm>
        <a:off x="2425048" y="4693495"/>
        <a:ext cx="2594247" cy="576530"/>
      </dsp:txXfrm>
    </dsp:sp>
    <dsp:sp modelId="{0529B79E-643C-4699-BCF3-9470403F94E2}">
      <dsp:nvSpPr>
        <dsp:cNvPr id="0" name=""/>
        <dsp:cNvSpPr/>
      </dsp:nvSpPr>
      <dsp:spPr>
        <a:xfrm rot="17615723">
          <a:off x="1768681" y="2095393"/>
          <a:ext cx="956553" cy="12029"/>
        </a:xfrm>
        <a:custGeom>
          <a:avLst/>
          <a:gdLst/>
          <a:ahLst/>
          <a:cxnLst/>
          <a:rect l="0" t="0" r="0" b="0"/>
          <a:pathLst>
            <a:path>
              <a:moveTo>
                <a:pt x="0" y="6014"/>
              </a:moveTo>
              <a:lnTo>
                <a:pt x="956553"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1768681" y="2077494"/>
        <a:ext cx="956553" cy="47827"/>
      </dsp:txXfrm>
    </dsp:sp>
    <dsp:sp modelId="{7FEB4666-169B-47EF-9E95-659AC1B11973}">
      <dsp:nvSpPr>
        <dsp:cNvPr id="0" name=""/>
        <dsp:cNvSpPr/>
      </dsp:nvSpPr>
      <dsp:spPr>
        <a:xfrm>
          <a:off x="2438400" y="1197297"/>
          <a:ext cx="2609095" cy="931639"/>
        </a:xfrm>
        <a:prstGeom prst="roundRect">
          <a:avLst>
            <a:gd name="adj" fmla="val 10000"/>
          </a:avLst>
        </a:prstGeom>
        <a:solidFill>
          <a:srgbClr val="7ACAE0"/>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Arial" panose="020B0604020202020204" pitchFamily="34" charset="0"/>
              <a:cs typeface="Arial" panose="020B0604020202020204" pitchFamily="34" charset="0"/>
            </a:rPr>
            <a:t>Preconception Health</a:t>
          </a:r>
          <a:endParaRPr lang="en-US" sz="1800" kern="1200" dirty="0">
            <a:solidFill>
              <a:schemeClr val="tx1"/>
            </a:solidFill>
            <a:latin typeface="Arial" panose="020B0604020202020204" pitchFamily="34" charset="0"/>
            <a:cs typeface="Arial" panose="020B0604020202020204" pitchFamily="34" charset="0"/>
          </a:endParaRPr>
        </a:p>
      </dsp:txBody>
      <dsp:txXfrm>
        <a:off x="2465687" y="1224584"/>
        <a:ext cx="2554521" cy="877065"/>
      </dsp:txXfrm>
    </dsp:sp>
    <dsp:sp modelId="{E376F66F-2A0D-42FF-BDF6-9F80E0A85FE8}">
      <dsp:nvSpPr>
        <dsp:cNvPr id="0" name=""/>
        <dsp:cNvSpPr/>
      </dsp:nvSpPr>
      <dsp:spPr>
        <a:xfrm rot="18094817">
          <a:off x="4951859" y="1486049"/>
          <a:ext cx="401576" cy="12029"/>
        </a:xfrm>
        <a:custGeom>
          <a:avLst/>
          <a:gdLst/>
          <a:ahLst/>
          <a:cxnLst/>
          <a:rect l="0" t="0" r="0" b="0"/>
          <a:pathLst>
            <a:path>
              <a:moveTo>
                <a:pt x="0" y="6014"/>
              </a:moveTo>
              <a:lnTo>
                <a:pt x="401576"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4951859" y="1482025"/>
        <a:ext cx="401576" cy="20078"/>
      </dsp:txXfrm>
    </dsp:sp>
    <dsp:sp modelId="{780EAEE7-DFF4-47AF-B8EE-FBAAE3EFC050}">
      <dsp:nvSpPr>
        <dsp:cNvPr id="0" name=""/>
        <dsp:cNvSpPr/>
      </dsp:nvSpPr>
      <dsp:spPr>
        <a:xfrm>
          <a:off x="5257798" y="1066802"/>
          <a:ext cx="1229621" cy="508419"/>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Stress</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272689" y="1081693"/>
        <a:ext cx="1199839" cy="478637"/>
      </dsp:txXfrm>
    </dsp:sp>
    <dsp:sp modelId="{EEBAD17F-4344-42F7-8C9F-6875FA31A121}">
      <dsp:nvSpPr>
        <dsp:cNvPr id="0" name=""/>
        <dsp:cNvSpPr/>
      </dsp:nvSpPr>
      <dsp:spPr>
        <a:xfrm rot="18033739">
          <a:off x="6359986" y="1091751"/>
          <a:ext cx="518526" cy="12029"/>
        </a:xfrm>
        <a:custGeom>
          <a:avLst/>
          <a:gdLst/>
          <a:ahLst/>
          <a:cxnLst/>
          <a:rect l="0" t="0" r="0" b="0"/>
          <a:pathLst>
            <a:path>
              <a:moveTo>
                <a:pt x="0" y="6014"/>
              </a:moveTo>
              <a:lnTo>
                <a:pt x="518526"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6606286" y="1084802"/>
        <a:ext cx="25926" cy="25926"/>
      </dsp:txXfrm>
    </dsp:sp>
    <dsp:sp modelId="{C6942F68-4E27-4145-8063-A1ED44B0FDFA}">
      <dsp:nvSpPr>
        <dsp:cNvPr id="0" name=""/>
        <dsp:cNvSpPr/>
      </dsp:nvSpPr>
      <dsp:spPr>
        <a:xfrm>
          <a:off x="6751078" y="609601"/>
          <a:ext cx="1478521" cy="529838"/>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During pregnancy</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6766596" y="625119"/>
        <a:ext cx="1447485" cy="498802"/>
      </dsp:txXfrm>
    </dsp:sp>
    <dsp:sp modelId="{F611E609-7AA0-49DF-BFBE-C32AAE58A1A7}">
      <dsp:nvSpPr>
        <dsp:cNvPr id="0" name=""/>
        <dsp:cNvSpPr/>
      </dsp:nvSpPr>
      <dsp:spPr>
        <a:xfrm rot="1932652">
          <a:off x="6463440" y="1398049"/>
          <a:ext cx="311618" cy="12029"/>
        </a:xfrm>
        <a:custGeom>
          <a:avLst/>
          <a:gdLst/>
          <a:ahLst/>
          <a:cxnLst/>
          <a:rect l="0" t="0" r="0" b="0"/>
          <a:pathLst>
            <a:path>
              <a:moveTo>
                <a:pt x="0" y="6014"/>
              </a:moveTo>
              <a:lnTo>
                <a:pt x="311618"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6611458" y="1396273"/>
        <a:ext cx="15580" cy="15580"/>
      </dsp:txXfrm>
    </dsp:sp>
    <dsp:sp modelId="{64D78103-DF81-4291-92F9-44A9541F9FBA}">
      <dsp:nvSpPr>
        <dsp:cNvPr id="0" name=""/>
        <dsp:cNvSpPr/>
      </dsp:nvSpPr>
      <dsp:spPr>
        <a:xfrm>
          <a:off x="6751078" y="1178082"/>
          <a:ext cx="1478521" cy="618065"/>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Over the life course</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6769181" y="1196185"/>
        <a:ext cx="1442315" cy="581859"/>
      </dsp:txXfrm>
    </dsp:sp>
    <dsp:sp modelId="{CA26D897-536A-43A7-9FF4-0A1DF02A72DF}">
      <dsp:nvSpPr>
        <dsp:cNvPr id="0" name=""/>
        <dsp:cNvSpPr/>
      </dsp:nvSpPr>
      <dsp:spPr>
        <a:xfrm rot="3997318">
          <a:off x="4887646" y="1900348"/>
          <a:ext cx="530001" cy="12029"/>
        </a:xfrm>
        <a:custGeom>
          <a:avLst/>
          <a:gdLst/>
          <a:ahLst/>
          <a:cxnLst/>
          <a:rect l="0" t="0" r="0" b="0"/>
          <a:pathLst>
            <a:path>
              <a:moveTo>
                <a:pt x="0" y="6014"/>
              </a:moveTo>
              <a:lnTo>
                <a:pt x="530001"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4887646" y="1893113"/>
        <a:ext cx="530001" cy="26500"/>
      </dsp:txXfrm>
    </dsp:sp>
    <dsp:sp modelId="{2955C6F5-1FBE-4EBE-B786-1CFDC3967C27}">
      <dsp:nvSpPr>
        <dsp:cNvPr id="0" name=""/>
        <dsp:cNvSpPr/>
      </dsp:nvSpPr>
      <dsp:spPr>
        <a:xfrm>
          <a:off x="5257798" y="1752600"/>
          <a:ext cx="1229621" cy="794018"/>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Chronic Disease</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281054" y="1775856"/>
        <a:ext cx="1183109" cy="747506"/>
      </dsp:txXfrm>
    </dsp:sp>
    <dsp:sp modelId="{2345EE32-D82C-44BB-8813-F232AE293CD3}">
      <dsp:nvSpPr>
        <dsp:cNvPr id="0" name=""/>
        <dsp:cNvSpPr/>
      </dsp:nvSpPr>
      <dsp:spPr>
        <a:xfrm rot="20772391">
          <a:off x="6483313" y="2109637"/>
          <a:ext cx="284849" cy="12029"/>
        </a:xfrm>
        <a:custGeom>
          <a:avLst/>
          <a:gdLst/>
          <a:ahLst/>
          <a:cxnLst/>
          <a:rect l="0" t="0" r="0" b="0"/>
          <a:pathLst>
            <a:path>
              <a:moveTo>
                <a:pt x="0" y="6014"/>
              </a:moveTo>
              <a:lnTo>
                <a:pt x="284849"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6483313" y="2108531"/>
        <a:ext cx="284849" cy="14242"/>
      </dsp:txXfrm>
    </dsp:sp>
    <dsp:sp modelId="{DE26B737-E236-4521-9A3A-30EAA9C9F216}">
      <dsp:nvSpPr>
        <dsp:cNvPr id="0" name=""/>
        <dsp:cNvSpPr/>
      </dsp:nvSpPr>
      <dsp:spPr>
        <a:xfrm>
          <a:off x="6764054" y="1904999"/>
          <a:ext cx="1465545" cy="353390"/>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Obesity**</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6774404" y="1915349"/>
        <a:ext cx="1444845" cy="332690"/>
      </dsp:txXfrm>
    </dsp:sp>
    <dsp:sp modelId="{86B82921-2956-4117-87EF-AB97B6163646}">
      <dsp:nvSpPr>
        <dsp:cNvPr id="0" name=""/>
        <dsp:cNvSpPr/>
      </dsp:nvSpPr>
      <dsp:spPr>
        <a:xfrm rot="2912224">
          <a:off x="6416842" y="2300138"/>
          <a:ext cx="417791" cy="12029"/>
        </a:xfrm>
        <a:custGeom>
          <a:avLst/>
          <a:gdLst/>
          <a:ahLst/>
          <a:cxnLst/>
          <a:rect l="0" t="0" r="0" b="0"/>
          <a:pathLst>
            <a:path>
              <a:moveTo>
                <a:pt x="0" y="6014"/>
              </a:moveTo>
              <a:lnTo>
                <a:pt x="417791"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6416842" y="2295707"/>
        <a:ext cx="417791" cy="20889"/>
      </dsp:txXfrm>
    </dsp:sp>
    <dsp:sp modelId="{FDD324C6-0000-4E0E-B7E4-8839C0903AFD}">
      <dsp:nvSpPr>
        <dsp:cNvPr id="0" name=""/>
        <dsp:cNvSpPr/>
      </dsp:nvSpPr>
      <dsp:spPr>
        <a:xfrm>
          <a:off x="6764054" y="2286000"/>
          <a:ext cx="1465545" cy="353390"/>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Hypertension</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6774404" y="2296350"/>
        <a:ext cx="1444845" cy="332690"/>
      </dsp:txXfrm>
    </dsp:sp>
    <dsp:sp modelId="{B9770E94-714A-40CD-897D-EC9543AB82C3}">
      <dsp:nvSpPr>
        <dsp:cNvPr id="0" name=""/>
        <dsp:cNvSpPr/>
      </dsp:nvSpPr>
      <dsp:spPr>
        <a:xfrm rot="4096189">
          <a:off x="6252145" y="2490638"/>
          <a:ext cx="747183" cy="12029"/>
        </a:xfrm>
        <a:custGeom>
          <a:avLst/>
          <a:gdLst/>
          <a:ahLst/>
          <a:cxnLst/>
          <a:rect l="0" t="0" r="0" b="0"/>
          <a:pathLst>
            <a:path>
              <a:moveTo>
                <a:pt x="0" y="6014"/>
              </a:moveTo>
              <a:lnTo>
                <a:pt x="747183"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6252145" y="2477973"/>
        <a:ext cx="747183" cy="37359"/>
      </dsp:txXfrm>
    </dsp:sp>
    <dsp:sp modelId="{11C1D6F3-1727-4001-8F2F-543BCDF91B0B}">
      <dsp:nvSpPr>
        <dsp:cNvPr id="0" name=""/>
        <dsp:cNvSpPr/>
      </dsp:nvSpPr>
      <dsp:spPr>
        <a:xfrm>
          <a:off x="6764054" y="2667001"/>
          <a:ext cx="1465545" cy="353390"/>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Diabetes</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6774404" y="2677351"/>
        <a:ext cx="1444845" cy="332690"/>
      </dsp:txXfrm>
    </dsp:sp>
    <dsp:sp modelId="{D727516C-EF79-4907-8E2B-D80F66407485}">
      <dsp:nvSpPr>
        <dsp:cNvPr id="0" name=""/>
        <dsp:cNvSpPr/>
      </dsp:nvSpPr>
      <dsp:spPr>
        <a:xfrm rot="949414">
          <a:off x="2047975" y="2587941"/>
          <a:ext cx="397965" cy="12029"/>
        </a:xfrm>
        <a:custGeom>
          <a:avLst/>
          <a:gdLst/>
          <a:ahLst/>
          <a:cxnLst/>
          <a:rect l="0" t="0" r="0" b="0"/>
          <a:pathLst>
            <a:path>
              <a:moveTo>
                <a:pt x="0" y="6014"/>
              </a:moveTo>
              <a:lnTo>
                <a:pt x="397965"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Arial" panose="020B0604020202020204" pitchFamily="34" charset="0"/>
            <a:cs typeface="Arial" panose="020B0604020202020204" pitchFamily="34" charset="0"/>
          </a:endParaRPr>
        </a:p>
      </dsp:txBody>
      <dsp:txXfrm>
        <a:off x="2237009" y="2584007"/>
        <a:ext cx="19898" cy="19898"/>
      </dsp:txXfrm>
    </dsp:sp>
    <dsp:sp modelId="{9FD986BD-69C8-4556-A188-3956A040B9F8}">
      <dsp:nvSpPr>
        <dsp:cNvPr id="0" name=""/>
        <dsp:cNvSpPr/>
      </dsp:nvSpPr>
      <dsp:spPr>
        <a:xfrm>
          <a:off x="2438400" y="2286001"/>
          <a:ext cx="2631182" cy="724425"/>
        </a:xfrm>
        <a:prstGeom prst="roundRect">
          <a:avLst>
            <a:gd name="adj" fmla="val 10000"/>
          </a:avLst>
        </a:prstGeom>
        <a:solidFill>
          <a:schemeClr val="accent1">
            <a:lumMod val="75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Arial" panose="020B0604020202020204" pitchFamily="34" charset="0"/>
              <a:cs typeface="Arial" panose="020B0604020202020204" pitchFamily="34" charset="0"/>
            </a:rPr>
            <a:t>Short inter-pregnancy interval</a:t>
          </a:r>
          <a:endParaRPr lang="en-US" sz="1800" kern="1200" dirty="0">
            <a:solidFill>
              <a:schemeClr val="bg1"/>
            </a:solidFill>
            <a:latin typeface="Arial" panose="020B0604020202020204" pitchFamily="34" charset="0"/>
            <a:cs typeface="Arial" panose="020B0604020202020204" pitchFamily="34" charset="0"/>
          </a:endParaRPr>
        </a:p>
      </dsp:txBody>
      <dsp:txXfrm>
        <a:off x="2459618" y="2307219"/>
        <a:ext cx="2588746" cy="681989"/>
      </dsp:txXfrm>
    </dsp:sp>
    <dsp:sp modelId="{36AB242D-CB05-4745-8EC5-845083BC9F30}">
      <dsp:nvSpPr>
        <dsp:cNvPr id="0" name=""/>
        <dsp:cNvSpPr/>
      </dsp:nvSpPr>
      <dsp:spPr>
        <a:xfrm rot="4010201">
          <a:off x="1760265" y="2981143"/>
          <a:ext cx="973385" cy="12029"/>
        </a:xfrm>
        <a:custGeom>
          <a:avLst/>
          <a:gdLst/>
          <a:ahLst/>
          <a:cxnLst/>
          <a:rect l="0" t="0" r="0" b="0"/>
          <a:pathLst>
            <a:path>
              <a:moveTo>
                <a:pt x="0" y="6014"/>
              </a:moveTo>
              <a:lnTo>
                <a:pt x="973385"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1760265" y="2962823"/>
        <a:ext cx="973385" cy="48669"/>
      </dsp:txXfrm>
    </dsp:sp>
    <dsp:sp modelId="{8F0F0656-A2AC-4226-A208-2F55A7D33182}">
      <dsp:nvSpPr>
        <dsp:cNvPr id="0" name=""/>
        <dsp:cNvSpPr/>
      </dsp:nvSpPr>
      <dsp:spPr>
        <a:xfrm>
          <a:off x="2438400" y="3124201"/>
          <a:ext cx="2685222" cy="620832"/>
        </a:xfrm>
        <a:prstGeom prst="roundRect">
          <a:avLst>
            <a:gd name="adj" fmla="val 10000"/>
          </a:avLst>
        </a:prstGeom>
        <a:solidFill>
          <a:schemeClr val="accent1">
            <a:lumMod val="60000"/>
            <a:lumOff val="40000"/>
          </a:schemeClr>
        </a:solidFill>
        <a:ln w="26425" cap="flat" cmpd="sng" algn="ctr">
          <a:solidFill>
            <a:schemeClr val="accent1">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Arial" panose="020B0604020202020204" pitchFamily="34" charset="0"/>
              <a:cs typeface="Arial" panose="020B0604020202020204" pitchFamily="34" charset="0"/>
            </a:rPr>
            <a:t>Congenital Anomalies</a:t>
          </a:r>
          <a:endParaRPr lang="en-US" sz="1800" kern="1200" dirty="0">
            <a:solidFill>
              <a:schemeClr val="tx1"/>
            </a:solidFill>
            <a:latin typeface="Arial" panose="020B0604020202020204" pitchFamily="34" charset="0"/>
            <a:cs typeface="Arial" panose="020B0604020202020204" pitchFamily="34" charset="0"/>
          </a:endParaRPr>
        </a:p>
      </dsp:txBody>
      <dsp:txXfrm>
        <a:off x="2456584" y="3142385"/>
        <a:ext cx="2648854" cy="584464"/>
      </dsp:txXfrm>
    </dsp:sp>
    <dsp:sp modelId="{4E267F90-A66F-4836-A5D5-3EC791895E39}">
      <dsp:nvSpPr>
        <dsp:cNvPr id="0" name=""/>
        <dsp:cNvSpPr/>
      </dsp:nvSpPr>
      <dsp:spPr>
        <a:xfrm rot="1542379">
          <a:off x="5112404" y="3477773"/>
          <a:ext cx="226719" cy="12029"/>
        </a:xfrm>
        <a:custGeom>
          <a:avLst/>
          <a:gdLst/>
          <a:ahLst/>
          <a:cxnLst/>
          <a:rect l="0" t="0" r="0" b="0"/>
          <a:pathLst>
            <a:path>
              <a:moveTo>
                <a:pt x="0" y="6014"/>
              </a:moveTo>
              <a:lnTo>
                <a:pt x="226719"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5112404" y="3478120"/>
        <a:ext cx="226719" cy="11335"/>
      </dsp:txXfrm>
    </dsp:sp>
    <dsp:sp modelId="{C5BAB12D-9D29-4FF1-A6F9-2AE380D6B618}">
      <dsp:nvSpPr>
        <dsp:cNvPr id="0" name=""/>
        <dsp:cNvSpPr/>
      </dsp:nvSpPr>
      <dsp:spPr>
        <a:xfrm>
          <a:off x="5327904" y="3356263"/>
          <a:ext cx="2817659" cy="353390"/>
        </a:xfrm>
        <a:prstGeom prst="roundRect">
          <a:avLst>
            <a:gd name="adj" fmla="val 10000"/>
          </a:avLst>
        </a:prstGeom>
        <a:solidFill>
          <a:schemeClr val="accent1">
            <a:lumMod val="20000"/>
            <a:lumOff val="80000"/>
          </a:schemeClr>
        </a:solidFill>
        <a:ln w="26425" cap="flat" cmpd="sng" algn="ctr">
          <a:solidFill>
            <a:schemeClr val="accent1">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Environmental exposure</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338254" y="3366613"/>
        <a:ext cx="2796959" cy="332690"/>
      </dsp:txXfrm>
    </dsp:sp>
    <dsp:sp modelId="{428A13E8-E711-4052-910F-8A337963BA94}">
      <dsp:nvSpPr>
        <dsp:cNvPr id="0" name=""/>
        <dsp:cNvSpPr/>
      </dsp:nvSpPr>
      <dsp:spPr>
        <a:xfrm rot="3984430">
          <a:off x="4964144" y="3672279"/>
          <a:ext cx="531805" cy="12029"/>
        </a:xfrm>
        <a:custGeom>
          <a:avLst/>
          <a:gdLst/>
          <a:ahLst/>
          <a:cxnLst/>
          <a:rect l="0" t="0" r="0" b="0"/>
          <a:pathLst>
            <a:path>
              <a:moveTo>
                <a:pt x="0" y="6014"/>
              </a:moveTo>
              <a:lnTo>
                <a:pt x="531805"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4964144" y="3664998"/>
        <a:ext cx="531805" cy="26590"/>
      </dsp:txXfrm>
    </dsp:sp>
    <dsp:sp modelId="{E3CDC7E1-4801-48BB-84A9-A10D23D8FEAA}">
      <dsp:nvSpPr>
        <dsp:cNvPr id="0" name=""/>
        <dsp:cNvSpPr/>
      </dsp:nvSpPr>
      <dsp:spPr>
        <a:xfrm>
          <a:off x="5336470" y="3745275"/>
          <a:ext cx="2825207" cy="353390"/>
        </a:xfrm>
        <a:prstGeom prst="roundRect">
          <a:avLst>
            <a:gd name="adj" fmla="val 10000"/>
          </a:avLst>
        </a:prstGeom>
        <a:solidFill>
          <a:schemeClr val="accent1">
            <a:lumMod val="20000"/>
            <a:lumOff val="80000"/>
          </a:schemeClr>
        </a:solidFill>
        <a:ln w="26425" cap="flat" cmpd="sng" algn="ctr">
          <a:solidFill>
            <a:schemeClr val="accent1">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Maternal age and diet</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346820" y="3755625"/>
        <a:ext cx="2804507" cy="332690"/>
      </dsp:txXfrm>
    </dsp:sp>
    <dsp:sp modelId="{F038EF01-9C24-48ED-B9F1-C4641E7D2070}">
      <dsp:nvSpPr>
        <dsp:cNvPr id="0" name=""/>
        <dsp:cNvSpPr/>
      </dsp:nvSpPr>
      <dsp:spPr>
        <a:xfrm rot="4619302">
          <a:off x="1396666" y="3362144"/>
          <a:ext cx="1700583" cy="12029"/>
        </a:xfrm>
        <a:custGeom>
          <a:avLst/>
          <a:gdLst/>
          <a:ahLst/>
          <a:cxnLst/>
          <a:rect l="0" t="0" r="0" b="0"/>
          <a:pathLst>
            <a:path>
              <a:moveTo>
                <a:pt x="0" y="6014"/>
              </a:moveTo>
              <a:lnTo>
                <a:pt x="1700583" y="6014"/>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latin typeface="Arial" panose="020B0604020202020204" pitchFamily="34" charset="0"/>
            <a:cs typeface="Arial" panose="020B0604020202020204" pitchFamily="34" charset="0"/>
          </a:endParaRPr>
        </a:p>
      </dsp:txBody>
      <dsp:txXfrm>
        <a:off x="1396666" y="3325644"/>
        <a:ext cx="1700583" cy="85029"/>
      </dsp:txXfrm>
    </dsp:sp>
    <dsp:sp modelId="{8403780A-96BA-41CD-ACF7-F0DDF93FD924}">
      <dsp:nvSpPr>
        <dsp:cNvPr id="0" name=""/>
        <dsp:cNvSpPr/>
      </dsp:nvSpPr>
      <dsp:spPr>
        <a:xfrm>
          <a:off x="2438400" y="3886202"/>
          <a:ext cx="2696912" cy="620832"/>
        </a:xfrm>
        <a:prstGeom prst="roundRect">
          <a:avLst>
            <a:gd name="adj" fmla="val 10000"/>
          </a:avLst>
        </a:prstGeom>
        <a:solidFill>
          <a:schemeClr val="accent1">
            <a:lumMod val="75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Arial" panose="020B0604020202020204" pitchFamily="34" charset="0"/>
              <a:cs typeface="Arial" panose="020B0604020202020204" pitchFamily="34" charset="0"/>
            </a:rPr>
            <a:t>Twins, triplets etc.</a:t>
          </a:r>
          <a:endParaRPr lang="en-US" sz="1800" kern="1200" dirty="0">
            <a:solidFill>
              <a:schemeClr val="bg1"/>
            </a:solidFill>
            <a:latin typeface="Arial" panose="020B0604020202020204" pitchFamily="34" charset="0"/>
            <a:cs typeface="Arial" panose="020B0604020202020204" pitchFamily="34" charset="0"/>
          </a:endParaRPr>
        </a:p>
      </dsp:txBody>
      <dsp:txXfrm>
        <a:off x="2456584" y="3904386"/>
        <a:ext cx="2660544" cy="584464"/>
      </dsp:txXfrm>
    </dsp:sp>
    <dsp:sp modelId="{B00C256D-6538-4A5F-AAAD-086660FA38C6}">
      <dsp:nvSpPr>
        <dsp:cNvPr id="0" name=""/>
        <dsp:cNvSpPr/>
      </dsp:nvSpPr>
      <dsp:spPr>
        <a:xfrm rot="2626964">
          <a:off x="5096542" y="4287092"/>
          <a:ext cx="278896" cy="12029"/>
        </a:xfrm>
        <a:custGeom>
          <a:avLst/>
          <a:gdLst/>
          <a:ahLst/>
          <a:cxnLst/>
          <a:rect l="0" t="0" r="0" b="0"/>
          <a:pathLst>
            <a:path>
              <a:moveTo>
                <a:pt x="0" y="6014"/>
              </a:moveTo>
              <a:lnTo>
                <a:pt x="278896"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5096542" y="4286134"/>
        <a:ext cx="278896" cy="13944"/>
      </dsp:txXfrm>
    </dsp:sp>
    <dsp:sp modelId="{91281100-FCD9-41F9-9A67-CA35506DF529}">
      <dsp:nvSpPr>
        <dsp:cNvPr id="0" name=""/>
        <dsp:cNvSpPr/>
      </dsp:nvSpPr>
      <dsp:spPr>
        <a:xfrm>
          <a:off x="5336668" y="4212899"/>
          <a:ext cx="2824896" cy="353390"/>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Heredity</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347018" y="4223249"/>
        <a:ext cx="2804196" cy="332690"/>
      </dsp:txXfrm>
    </dsp:sp>
    <dsp:sp modelId="{40FF70CD-FC75-40DD-8569-08AADCACE5FA}">
      <dsp:nvSpPr>
        <dsp:cNvPr id="0" name=""/>
        <dsp:cNvSpPr/>
      </dsp:nvSpPr>
      <dsp:spPr>
        <a:xfrm rot="4548292">
          <a:off x="4847694" y="4560034"/>
          <a:ext cx="762132" cy="12029"/>
        </a:xfrm>
        <a:custGeom>
          <a:avLst/>
          <a:gdLst/>
          <a:ahLst/>
          <a:cxnLst/>
          <a:rect l="0" t="0" r="0" b="0"/>
          <a:pathLst>
            <a:path>
              <a:moveTo>
                <a:pt x="0" y="6014"/>
              </a:moveTo>
              <a:lnTo>
                <a:pt x="762132" y="6014"/>
              </a:lnTo>
            </a:path>
          </a:pathLst>
        </a:custGeom>
        <a:noFill/>
        <a:ln w="2642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latin typeface="Arial" panose="020B0604020202020204" pitchFamily="34" charset="0"/>
            <a:cs typeface="Arial" panose="020B0604020202020204" pitchFamily="34" charset="0"/>
          </a:endParaRPr>
        </a:p>
      </dsp:txBody>
      <dsp:txXfrm>
        <a:off x="4847694" y="4546996"/>
        <a:ext cx="762132" cy="38106"/>
      </dsp:txXfrm>
    </dsp:sp>
    <dsp:sp modelId="{6795FDAA-5696-4E6F-8AA2-919FBC6F8F5E}">
      <dsp:nvSpPr>
        <dsp:cNvPr id="0" name=""/>
        <dsp:cNvSpPr/>
      </dsp:nvSpPr>
      <dsp:spPr>
        <a:xfrm>
          <a:off x="5322207" y="4693754"/>
          <a:ext cx="2885630" cy="483452"/>
        </a:xfrm>
        <a:prstGeom prst="roundRect">
          <a:avLst>
            <a:gd name="adj" fmla="val 10000"/>
          </a:avLst>
        </a:prstGeom>
        <a:solidFill>
          <a:schemeClr val="accent1">
            <a:lumMod val="20000"/>
            <a:lumOff val="8000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2">
                  <a:lumMod val="60000"/>
                  <a:lumOff val="40000"/>
                </a:schemeClr>
              </a:solidFill>
              <a:latin typeface="Arial" panose="020B0604020202020204" pitchFamily="34" charset="0"/>
              <a:cs typeface="Arial" panose="020B0604020202020204" pitchFamily="34" charset="0"/>
            </a:rPr>
            <a:t>Assisted Reproductive Technology</a:t>
          </a:r>
          <a:endParaRPr lang="en-US" sz="16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336367" y="4707914"/>
        <a:ext cx="2857310" cy="455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0.58252</cdr:x>
      <cdr:y>0.95238</cdr:y>
    </cdr:from>
    <cdr:to>
      <cdr:x>0.99029</cdr:x>
      <cdr:y>1</cdr:y>
    </cdr:to>
    <cdr:sp macro="" textlink="">
      <cdr:nvSpPr>
        <cdr:cNvPr id="3" name="TextBox 2"/>
        <cdr:cNvSpPr txBox="1"/>
      </cdr:nvSpPr>
      <cdr:spPr>
        <a:xfrm xmlns:a="http://schemas.openxmlformats.org/drawingml/2006/main">
          <a:off x="4572000" y="4572000"/>
          <a:ext cx="3200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smtClean="0">
              <a:solidFill>
                <a:schemeClr val="accent1">
                  <a:lumMod val="75000"/>
                </a:schemeClr>
              </a:solidFill>
            </a:rPr>
            <a:t>March of Dimes, J </a:t>
          </a:r>
          <a:r>
            <a:rPr lang="en-US" sz="1100" dirty="0" err="1" smtClean="0">
              <a:solidFill>
                <a:schemeClr val="accent1">
                  <a:lumMod val="75000"/>
                </a:schemeClr>
              </a:solidFill>
            </a:rPr>
            <a:t>Iams</a:t>
          </a:r>
          <a:r>
            <a:rPr lang="en-US" sz="1100" dirty="0" smtClean="0">
              <a:solidFill>
                <a:schemeClr val="accent1">
                  <a:lumMod val="75000"/>
                </a:schemeClr>
              </a:solidFill>
            </a:rPr>
            <a:t>, </a:t>
          </a:r>
          <a:r>
            <a:rPr lang="en-US" sz="1100" dirty="0" err="1" smtClean="0">
              <a:solidFill>
                <a:schemeClr val="accent1">
                  <a:lumMod val="75000"/>
                </a:schemeClr>
              </a:solidFill>
            </a:rPr>
            <a:t>Yonekura</a:t>
          </a:r>
          <a:endParaRPr lang="en-US" sz="1100" dirty="0">
            <a:solidFill>
              <a:schemeClr val="accent1">
                <a:lumMod val="75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1E7B645-357F-4133-835A-F06BE7139CB1}" type="datetimeFigureOut">
              <a:rPr lang="en-US" smtClean="0"/>
              <a:pPr/>
              <a:t>4/15/2014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FC6FE1C-E660-4147-A362-E5B9D69CB746}" type="slidenum">
              <a:rPr lang="en-US" smtClean="0"/>
              <a:pPr/>
              <a:t>‹#›</a:t>
            </a:fld>
            <a:endParaRPr lang="en-US"/>
          </a:p>
        </p:txBody>
      </p:sp>
    </p:spTree>
    <p:extLst>
      <p:ext uri="{BB962C8B-B14F-4D97-AF65-F5344CB8AC3E}">
        <p14:creationId xmlns:p14="http://schemas.microsoft.com/office/powerpoint/2010/main" val="1696861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D6E208D-C24B-4EBA-821D-3B242E3EDFBD}" type="datetimeFigureOut">
              <a:rPr lang="en-US" smtClean="0"/>
              <a:pPr/>
              <a:t>4/15/2014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F9B5E21-426B-4168-808C-0D342360A492}" type="slidenum">
              <a:rPr lang="en-US" smtClean="0"/>
              <a:pPr/>
              <a:t>‹#›</a:t>
            </a:fld>
            <a:endParaRPr lang="en-US"/>
          </a:p>
        </p:txBody>
      </p:sp>
    </p:spTree>
    <p:extLst>
      <p:ext uri="{BB962C8B-B14F-4D97-AF65-F5344CB8AC3E}">
        <p14:creationId xmlns:p14="http://schemas.microsoft.com/office/powerpoint/2010/main" val="117328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secure.unmc.edu/owa/,DanaInfo=owa.unmc.edu,SSL+redir.aspx?C=9FkKStaGYEehmI6R5U98AKkoWQR_KdEINxGQ6ca9ey8vrEFfOY5rrPIiYVROksxK5fOmaq2OSrU.&amp;URL=http://www.scopus.com/record/display.url?eid=2-s2.0-0141794234&amp;origin=inward&amp;txGid=E789C1A157B0E19E8884240FAE77F607.kqQeWtawXauCyC8ghhRGJg:8"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www.ncbi.nlm.nih.gov/pubmed?term=Short%20JA%5bAuthor%5d&amp;cauthor=true&amp;cauthor_uid=24187113" TargetMode="External"/><Relationship Id="rId3" Type="http://schemas.openxmlformats.org/officeDocument/2006/relationships/hyperlink" Target="http://www.ncbi.nlm.nih.gov/pubmed/24187113" TargetMode="External"/><Relationship Id="rId7" Type="http://schemas.openxmlformats.org/officeDocument/2006/relationships/hyperlink" Target="http://www.ncbi.nlm.nih.gov/pubmed?term=Kahn%20RS%5bAuthor%5d&amp;cauthor=true&amp;cauthor_uid=24187113"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www.ncbi.nlm.nih.gov/pubmed?term=Meinzen-Derr%20JK%5bAuthor%5d&amp;cauthor=true&amp;cauthor_uid=24187113" TargetMode="External"/><Relationship Id="rId5" Type="http://schemas.openxmlformats.org/officeDocument/2006/relationships/hyperlink" Target="http://www.ncbi.nlm.nih.gov/pubmed?term=Hall%20ES%5bAuthor%5d&amp;cauthor=true&amp;cauthor_uid=24187113" TargetMode="External"/><Relationship Id="rId10" Type="http://schemas.openxmlformats.org/officeDocument/2006/relationships/hyperlink" Target="http://www.ncbi.nlm.nih.gov/pubmed?term=Ammerman%20RT%5bAuthor%5d&amp;cauthor=true&amp;cauthor_uid=24187113" TargetMode="External"/><Relationship Id="rId4" Type="http://schemas.openxmlformats.org/officeDocument/2006/relationships/hyperlink" Target="http://www.ncbi.nlm.nih.gov/pubmed?term=Goyal%20NK%5bAuthor%5d&amp;cauthor=true&amp;cauthor_uid=24187113" TargetMode="External"/><Relationship Id="rId9" Type="http://schemas.openxmlformats.org/officeDocument/2006/relationships/hyperlink" Target="http://www.ncbi.nlm.nih.gov/pubmed?term=Van%20Ginkel%20JB%5bAuthor%5d&amp;cauthor=true&amp;cauthor_uid=24187113"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Laurin</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1</a:t>
            </a:fld>
            <a:endParaRPr lang="en-US"/>
          </a:p>
        </p:txBody>
      </p:sp>
    </p:spTree>
    <p:extLst>
      <p:ext uri="{BB962C8B-B14F-4D97-AF65-F5344CB8AC3E}">
        <p14:creationId xmlns:p14="http://schemas.microsoft.com/office/powerpoint/2010/main" val="2688122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4</a:t>
            </a:fld>
            <a:endParaRPr lang="en-US"/>
          </a:p>
        </p:txBody>
      </p:sp>
    </p:spTree>
    <p:extLst>
      <p:ext uri="{BB962C8B-B14F-4D97-AF65-F5344CB8AC3E}">
        <p14:creationId xmlns:p14="http://schemas.microsoft.com/office/powerpoint/2010/main" val="2394806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smtClean="0">
                <a:solidFill>
                  <a:schemeClr val="tx1"/>
                </a:solidFill>
                <a:latin typeface="+mn-lt"/>
                <a:ea typeface="+mn-ea"/>
                <a:cs typeface="+mn-cs"/>
              </a:rPr>
              <a:t>Cuyahoga County IMR</a:t>
            </a:r>
            <a:r>
              <a:rPr lang="en-US" smtClean="0"/>
              <a:t> </a:t>
            </a:r>
            <a:r>
              <a:rPr lang="en-US" sz="1200" b="1" i="0" u="none" strike="noStrike" kern="1200" smtClean="0">
                <a:solidFill>
                  <a:schemeClr val="tx1"/>
                </a:solidFill>
                <a:latin typeface="+mn-lt"/>
                <a:ea typeface="+mn-ea"/>
                <a:cs typeface="+mn-cs"/>
              </a:rPr>
              <a:t>Overall IMR</a:t>
            </a:r>
            <a:r>
              <a:rPr lang="en-US" smtClean="0"/>
              <a:t> </a:t>
            </a:r>
            <a:r>
              <a:rPr lang="en-US" sz="1200" b="1" i="0" u="none" strike="noStrike" kern="1200" smtClean="0">
                <a:solidFill>
                  <a:schemeClr val="tx1"/>
                </a:solidFill>
                <a:latin typeface="+mn-lt"/>
                <a:ea typeface="+mn-ea"/>
                <a:cs typeface="+mn-cs"/>
              </a:rPr>
              <a:t>NH Black IMR</a:t>
            </a:r>
            <a:r>
              <a:rPr lang="en-US" smtClean="0"/>
              <a:t> </a:t>
            </a:r>
            <a:r>
              <a:rPr lang="en-US" sz="1200" b="1" i="0" u="none" strike="noStrike" kern="1200" smtClean="0">
                <a:solidFill>
                  <a:schemeClr val="tx1"/>
                </a:solidFill>
                <a:latin typeface="+mn-lt"/>
                <a:ea typeface="+mn-ea"/>
                <a:cs typeface="+mn-cs"/>
              </a:rPr>
              <a:t>NH White IMR</a:t>
            </a:r>
            <a:r>
              <a:rPr lang="en-US" smtClean="0"/>
              <a:t> </a:t>
            </a:r>
            <a:r>
              <a:rPr lang="en-US" sz="1200" b="1" i="0" u="none" strike="noStrike" kern="1200" smtClean="0">
                <a:solidFill>
                  <a:schemeClr val="tx1"/>
                </a:solidFill>
                <a:latin typeface="+mn-lt"/>
                <a:ea typeface="+mn-ea"/>
                <a:cs typeface="+mn-cs"/>
              </a:rPr>
              <a:t>Reference IMR </a:t>
            </a:r>
            <a:r>
              <a:rPr lang="en-US" smtClean="0"/>
              <a:t> </a:t>
            </a:r>
            <a:r>
              <a:rPr lang="en-US" sz="1200" b="1" i="0" u="none" strike="noStrike" kern="1200" smtClean="0">
                <a:solidFill>
                  <a:schemeClr val="tx1"/>
                </a:solidFill>
                <a:latin typeface="+mn-lt"/>
                <a:ea typeface="+mn-ea"/>
                <a:cs typeface="+mn-cs"/>
              </a:rPr>
              <a:t>Count Infant Deaths </a:t>
            </a:r>
            <a:r>
              <a:rPr lang="en-US" smtClean="0"/>
              <a:t> </a:t>
            </a:r>
            <a:r>
              <a:rPr lang="en-US" sz="1200" b="0" i="0" u="none" strike="noStrike" kern="1200" smtClean="0">
                <a:solidFill>
                  <a:schemeClr val="tx1"/>
                </a:solidFill>
                <a:latin typeface="+mn-lt"/>
                <a:ea typeface="+mn-ea"/>
                <a:cs typeface="+mn-cs"/>
              </a:rPr>
              <a:t>474</a:t>
            </a:r>
            <a:r>
              <a:rPr lang="en-US" smtClean="0"/>
              <a:t> </a:t>
            </a:r>
            <a:r>
              <a:rPr lang="en-US" sz="1200" b="0" i="0" u="none" strike="noStrike" kern="1200" smtClean="0">
                <a:solidFill>
                  <a:schemeClr val="tx1"/>
                </a:solidFill>
                <a:latin typeface="+mn-lt"/>
                <a:ea typeface="+mn-ea"/>
                <a:cs typeface="+mn-cs"/>
              </a:rPr>
              <a:t>281</a:t>
            </a:r>
            <a:r>
              <a:rPr lang="en-US" smtClean="0"/>
              <a:t> </a:t>
            </a:r>
            <a:r>
              <a:rPr lang="en-US" sz="1200" b="0" i="0" u="none" strike="noStrike" kern="1200" smtClean="0">
                <a:solidFill>
                  <a:schemeClr val="tx1"/>
                </a:solidFill>
                <a:latin typeface="+mn-lt"/>
                <a:ea typeface="+mn-ea"/>
                <a:cs typeface="+mn-cs"/>
              </a:rPr>
              <a:t>152</a:t>
            </a:r>
            <a:r>
              <a:rPr lang="en-US" smtClean="0"/>
              <a:t> </a:t>
            </a:r>
            <a:r>
              <a:rPr lang="en-US" sz="1200" b="0" i="0" u="none" strike="noStrike" kern="1200" smtClean="0">
                <a:solidFill>
                  <a:schemeClr val="tx1"/>
                </a:solidFill>
                <a:latin typeface="+mn-lt"/>
                <a:ea typeface="+mn-ea"/>
                <a:cs typeface="+mn-cs"/>
              </a:rPr>
              <a:t>1105</a:t>
            </a:r>
            <a:r>
              <a:rPr lang="en-US" smtClean="0"/>
              <a:t> </a:t>
            </a:r>
            <a:r>
              <a:rPr lang="en-US" sz="1200" b="1" i="0" u="none" strike="noStrike" kern="1200" smtClean="0">
                <a:solidFill>
                  <a:schemeClr val="tx1"/>
                </a:solidFill>
                <a:latin typeface="+mn-lt"/>
                <a:ea typeface="+mn-ea"/>
                <a:cs typeface="+mn-cs"/>
              </a:rPr>
              <a:t>All Live Births (denominator)</a:t>
            </a:r>
            <a:r>
              <a:rPr lang="en-US" smtClean="0"/>
              <a:t> </a:t>
            </a:r>
            <a:r>
              <a:rPr lang="en-US" sz="1200" b="0" i="0" u="none" strike="noStrike" kern="1200" smtClean="0">
                <a:solidFill>
                  <a:schemeClr val="tx1"/>
                </a:solidFill>
                <a:latin typeface="+mn-lt"/>
                <a:ea typeface="+mn-ea"/>
                <a:cs typeface="+mn-cs"/>
              </a:rPr>
              <a:t>79709</a:t>
            </a:r>
            <a:r>
              <a:rPr lang="en-US" smtClean="0"/>
              <a:t> </a:t>
            </a:r>
            <a:r>
              <a:rPr lang="en-US" sz="1200" b="0" i="0" u="none" strike="noStrike" kern="1200" smtClean="0">
                <a:solidFill>
                  <a:schemeClr val="tx1"/>
                </a:solidFill>
                <a:latin typeface="+mn-lt"/>
                <a:ea typeface="+mn-ea"/>
                <a:cs typeface="+mn-cs"/>
              </a:rPr>
              <a:t>30578</a:t>
            </a:r>
            <a:r>
              <a:rPr lang="en-US" smtClean="0"/>
              <a:t> </a:t>
            </a:r>
            <a:r>
              <a:rPr lang="en-US" sz="1200" b="0" i="0" u="none" strike="noStrike" kern="1200" smtClean="0">
                <a:solidFill>
                  <a:schemeClr val="tx1"/>
                </a:solidFill>
                <a:latin typeface="+mn-lt"/>
                <a:ea typeface="+mn-ea"/>
                <a:cs typeface="+mn-cs"/>
              </a:rPr>
              <a:t>41525</a:t>
            </a:r>
            <a:r>
              <a:rPr lang="en-US" smtClean="0"/>
              <a:t> </a:t>
            </a:r>
            <a:r>
              <a:rPr lang="en-US" sz="1200" b="0" i="0" u="none" strike="noStrike" kern="1200" smtClean="0">
                <a:solidFill>
                  <a:schemeClr val="tx1"/>
                </a:solidFill>
                <a:latin typeface="+mn-lt"/>
                <a:ea typeface="+mn-ea"/>
                <a:cs typeface="+mn-cs"/>
              </a:rPr>
              <a:t>327508</a:t>
            </a:r>
            <a:r>
              <a:rPr lang="en-US" smtClean="0"/>
              <a:t> </a:t>
            </a:r>
            <a:r>
              <a:rPr lang="en-US" sz="1200" b="1" i="0" u="none" strike="noStrike" kern="1200" smtClean="0">
                <a:solidFill>
                  <a:schemeClr val="tx1"/>
                </a:solidFill>
                <a:latin typeface="+mn-lt"/>
                <a:ea typeface="+mn-ea"/>
                <a:cs typeface="+mn-cs"/>
              </a:rPr>
              <a:t>Rate</a:t>
            </a:r>
            <a:r>
              <a:rPr lang="en-US" smtClean="0"/>
              <a:t> </a:t>
            </a:r>
            <a:r>
              <a:rPr lang="en-US" sz="1200" b="1" i="0" u="none" strike="noStrike" kern="1200" smtClean="0">
                <a:solidFill>
                  <a:schemeClr val="tx1"/>
                </a:solidFill>
                <a:latin typeface="+mn-lt"/>
                <a:ea typeface="+mn-ea"/>
                <a:cs typeface="+mn-cs"/>
              </a:rPr>
              <a:t>5.95</a:t>
            </a:r>
            <a:r>
              <a:rPr lang="en-US" smtClean="0"/>
              <a:t> </a:t>
            </a:r>
            <a:r>
              <a:rPr lang="en-US" sz="1200" b="1" i="0" u="none" strike="noStrike" kern="1200" smtClean="0">
                <a:solidFill>
                  <a:schemeClr val="tx1"/>
                </a:solidFill>
                <a:latin typeface="+mn-lt"/>
                <a:ea typeface="+mn-ea"/>
                <a:cs typeface="+mn-cs"/>
              </a:rPr>
              <a:t>9.19</a:t>
            </a:r>
            <a:r>
              <a:rPr lang="en-US" smtClean="0"/>
              <a:t> </a:t>
            </a:r>
            <a:r>
              <a:rPr lang="en-US" sz="1200" b="1" i="0" u="none" strike="noStrike" kern="1200" smtClean="0">
                <a:solidFill>
                  <a:schemeClr val="tx1"/>
                </a:solidFill>
                <a:latin typeface="+mn-lt"/>
                <a:ea typeface="+mn-ea"/>
                <a:cs typeface="+mn-cs"/>
              </a:rPr>
              <a:t>3.66</a:t>
            </a:r>
            <a:r>
              <a:rPr lang="en-US" smtClean="0"/>
              <a:t> </a:t>
            </a:r>
            <a:r>
              <a:rPr lang="en-US" sz="1200" b="1" i="0" u="none" strike="noStrike" kern="1200" smtClean="0">
                <a:solidFill>
                  <a:schemeClr val="tx1"/>
                </a:solidFill>
                <a:latin typeface="+mn-lt"/>
                <a:ea typeface="+mn-ea"/>
                <a:cs typeface="+mn-cs"/>
              </a:rPr>
              <a:t>3.37</a:t>
            </a:r>
            <a:r>
              <a:rPr lang="en-US" smtClean="0"/>
              <a:t> </a:t>
            </a:r>
            <a:r>
              <a:rPr lang="en-US" sz="1200" b="1" i="0" u="none" strike="noStrike" kern="1200" smtClean="0">
                <a:solidFill>
                  <a:schemeClr val="tx1"/>
                </a:solidFill>
                <a:latin typeface="+mn-lt"/>
                <a:ea typeface="+mn-ea"/>
                <a:cs typeface="+mn-cs"/>
              </a:rPr>
              <a:t>Rate Ratio</a:t>
            </a:r>
            <a:r>
              <a:rPr lang="en-US" smtClean="0"/>
              <a:t> </a:t>
            </a:r>
            <a:r>
              <a:rPr lang="en-US" sz="1200" b="1" i="0" u="none" strike="noStrike" kern="1200" smtClean="0">
                <a:solidFill>
                  <a:schemeClr val="tx1"/>
                </a:solidFill>
                <a:latin typeface="+mn-lt"/>
                <a:ea typeface="+mn-ea"/>
                <a:cs typeface="+mn-cs"/>
              </a:rPr>
              <a:t>95% CI </a:t>
            </a:r>
            <a:r>
              <a:rPr lang="en-US" smtClean="0"/>
              <a:t> </a:t>
            </a:r>
            <a:r>
              <a:rPr lang="en-US" sz="1200" b="1" i="0" u="none" strike="noStrike" kern="1200" smtClean="0">
                <a:solidFill>
                  <a:schemeClr val="tx1"/>
                </a:solidFill>
                <a:latin typeface="+mn-lt"/>
                <a:ea typeface="+mn-ea"/>
                <a:cs typeface="+mn-cs"/>
              </a:rPr>
              <a:t>NH Black/NH White </a:t>
            </a:r>
            <a:r>
              <a:rPr lang="en-US" smtClean="0"/>
              <a:t> </a:t>
            </a:r>
            <a:r>
              <a:rPr lang="en-US" sz="1200" b="1" i="0" u="none" strike="noStrike" kern="1200" smtClean="0">
                <a:solidFill>
                  <a:schemeClr val="tx1"/>
                </a:solidFill>
                <a:latin typeface="+mn-lt"/>
                <a:ea typeface="+mn-ea"/>
                <a:cs typeface="+mn-cs"/>
              </a:rPr>
              <a:t>2.51</a:t>
            </a:r>
            <a:r>
              <a:rPr lang="en-US" smtClean="0"/>
              <a:t> </a:t>
            </a:r>
            <a:r>
              <a:rPr lang="en-US" sz="1200" b="0" i="0" u="none" strike="noStrike" kern="1200" smtClean="0">
                <a:solidFill>
                  <a:schemeClr val="tx1"/>
                </a:solidFill>
                <a:latin typeface="+mn-lt"/>
                <a:ea typeface="+mn-ea"/>
                <a:cs typeface="+mn-cs"/>
              </a:rPr>
              <a:t>(1.25, 4.23)</a:t>
            </a:r>
            <a:r>
              <a:rPr lang="en-US" smtClean="0"/>
              <a:t> </a:t>
            </a:r>
            <a:r>
              <a:rPr lang="en-US" sz="1200" b="1" i="0" u="none" strike="noStrike" kern="1200" smtClean="0">
                <a:solidFill>
                  <a:schemeClr val="tx1"/>
                </a:solidFill>
                <a:latin typeface="+mn-lt"/>
                <a:ea typeface="+mn-ea"/>
                <a:cs typeface="+mn-cs"/>
              </a:rPr>
              <a:t>NH Black/Reference </a:t>
            </a:r>
            <a:r>
              <a:rPr lang="en-US" smtClean="0"/>
              <a:t> </a:t>
            </a:r>
            <a:r>
              <a:rPr lang="en-US" sz="1200" b="1" i="0" u="none" strike="noStrike" kern="1200" smtClean="0">
                <a:solidFill>
                  <a:schemeClr val="tx1"/>
                </a:solidFill>
                <a:latin typeface="+mn-lt"/>
                <a:ea typeface="+mn-ea"/>
                <a:cs typeface="+mn-cs"/>
              </a:rPr>
              <a:t>2.72</a:t>
            </a:r>
            <a:r>
              <a:rPr lang="en-US" smtClean="0"/>
              <a:t> </a:t>
            </a:r>
            <a:r>
              <a:rPr lang="en-US" sz="1200" b="0" i="0" u="none" strike="noStrike" kern="1200" smtClean="0">
                <a:solidFill>
                  <a:schemeClr val="tx1"/>
                </a:solidFill>
                <a:latin typeface="+mn-lt"/>
                <a:ea typeface="+mn-ea"/>
                <a:cs typeface="+mn-cs"/>
              </a:rPr>
              <a:t>(1.84, 6.22)</a:t>
            </a:r>
            <a:r>
              <a:rPr lang="en-US" smtClean="0"/>
              <a:t> </a:t>
            </a:r>
            <a:endParaRPr lang="en-US"/>
          </a:p>
        </p:txBody>
      </p:sp>
      <p:sp>
        <p:nvSpPr>
          <p:cNvPr id="4" name="Slide Number Placeholder 3"/>
          <p:cNvSpPr>
            <a:spLocks noGrp="1"/>
          </p:cNvSpPr>
          <p:nvPr>
            <p:ph type="sldNum" sz="quarter" idx="10"/>
          </p:nvPr>
        </p:nvSpPr>
        <p:spPr/>
        <p:txBody>
          <a:bodyPr/>
          <a:lstStyle/>
          <a:p>
            <a:fld id="{6F9B5E21-426B-4168-808C-0D342360A492}"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Infant mortality is affected by a woman’s health and health care before</a:t>
            </a:r>
            <a:r>
              <a:rPr lang="en-US" baseline="0" dirty="0" smtClean="0"/>
              <a:t> and during pregnancy, labor and delivery, and by the baby’s health care after delivery.  And now we know that the woman’s health during her whole lifetime -- and even her mother’s health -- can affect the health of the baby. We also know that infant mortality prevention must go way beyond the annual visit to a woman’s OB/GYN.  Overweight, diabetes, asthma, depression, her socio-economic status, and her race can have enormous impacts. And finally, where she lives and the systems that surround her must be taken into account.</a:t>
            </a:r>
            <a:endParaRPr lang="en-US" dirty="0"/>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0" fontAlgn="base">
              <a:spcBef>
                <a:spcPct val="30000"/>
              </a:spcBef>
              <a:spcAft>
                <a:spcPct val="0"/>
              </a:spcAft>
              <a:defRPr/>
            </a:pPr>
            <a:r>
              <a:rPr lang="en-US" dirty="0" smtClean="0"/>
              <a:t>PPOR is </a:t>
            </a:r>
            <a:r>
              <a:rPr lang="en-US" dirty="0">
                <a:solidFill>
                  <a:srgbClr val="003300"/>
                </a:solidFill>
              </a:rPr>
              <a:t>an approach for helping cities and large communities to use </a:t>
            </a:r>
            <a:r>
              <a:rPr lang="en-US" i="1" dirty="0">
                <a:solidFill>
                  <a:srgbClr val="003300"/>
                </a:solidFill>
              </a:rPr>
              <a:t>their own </a:t>
            </a:r>
            <a:r>
              <a:rPr lang="en-US" dirty="0">
                <a:solidFill>
                  <a:srgbClr val="003300"/>
                </a:solidFill>
              </a:rPr>
              <a:t>vital records data (electronic birth and death certificates) to investigate the reasons for </a:t>
            </a:r>
            <a:r>
              <a:rPr lang="en-US" i="1" dirty="0">
                <a:solidFill>
                  <a:srgbClr val="003300"/>
                </a:solidFill>
              </a:rPr>
              <a:t>their</a:t>
            </a:r>
            <a:r>
              <a:rPr lang="en-US" dirty="0">
                <a:solidFill>
                  <a:srgbClr val="003300"/>
                </a:solidFill>
              </a:rPr>
              <a:t> infant mortality rates. </a:t>
            </a:r>
          </a:p>
          <a:p>
            <a:pPr eaLnBrk="1" hangingPunct="1"/>
            <a:endParaRPr lang="en-US" dirty="0" smtClean="0"/>
          </a:p>
          <a:p>
            <a:pPr eaLnBrk="1" hangingPunct="1"/>
            <a:r>
              <a:rPr lang="en-US" dirty="0" smtClean="0"/>
              <a:t>PPOR</a:t>
            </a:r>
            <a:r>
              <a:rPr lang="en-US" baseline="0" dirty="0" smtClean="0"/>
              <a:t> </a:t>
            </a:r>
            <a:r>
              <a:rPr lang="en-US" dirty="0" smtClean="0"/>
              <a:t>provides a simple framework and some step by step protocols that help cities study their own local infant mortality problem using their own birth and death</a:t>
            </a:r>
            <a:r>
              <a:rPr lang="en-US" baseline="0" dirty="0" smtClean="0"/>
              <a:t> records</a:t>
            </a:r>
            <a:r>
              <a:rPr lang="en-US" dirty="0" smtClean="0"/>
              <a:t>.</a:t>
            </a:r>
          </a:p>
          <a:p>
            <a:pPr eaLnBrk="1" hangingPunct="1"/>
            <a:endParaRPr lang="en-US" dirty="0" smtClean="0"/>
          </a:p>
          <a:p>
            <a:pPr eaLnBrk="1" hangingPunct="1"/>
            <a:r>
              <a:rPr lang="en-US" dirty="0" smtClean="0"/>
              <a:t>PPOR uses basic epidemiological techniques and helps facilitate community involvement in several ways – easy to understand principles that the community members can master</a:t>
            </a:r>
            <a:r>
              <a:rPr lang="en-US" baseline="0" dirty="0" smtClean="0"/>
              <a:t> and ‘own’ the information about their excess </a:t>
            </a:r>
            <a:r>
              <a:rPr lang="en-US" dirty="0" smtClean="0"/>
              <a:t>deaths and help decide strategic areas for potential intervention, and help choose a reference group or ‘standard’ to which they hope to meet or exceed.</a:t>
            </a:r>
            <a:r>
              <a:rPr lang="en-US" i="1" dirty="0">
                <a:solidFill>
                  <a:srgbClr val="003300"/>
                </a:solidFill>
              </a:rPr>
              <a:t> </a:t>
            </a:r>
          </a:p>
          <a:p>
            <a:pPr defTabSz="914350" fontAlgn="base">
              <a:spcBef>
                <a:spcPct val="30000"/>
              </a:spcBef>
              <a:spcAft>
                <a:spcPct val="0"/>
              </a:spcAft>
              <a:defRPr/>
            </a:pPr>
            <a:endParaRPr lang="en-US" i="1" dirty="0">
              <a:solidFill>
                <a:srgbClr val="003300"/>
              </a:solidFill>
            </a:endParaRPr>
          </a:p>
          <a:p>
            <a:pPr defTabSz="914350" fontAlgn="base">
              <a:spcBef>
                <a:spcPct val="30000"/>
              </a:spcBef>
              <a:spcAft>
                <a:spcPct val="0"/>
              </a:spcAft>
              <a:defRPr/>
            </a:pPr>
            <a:r>
              <a:rPr lang="en-US" dirty="0">
                <a:solidFill>
                  <a:srgbClr val="003300"/>
                </a:solidFill>
              </a:rPr>
              <a:t>Vital records data are a critical element of PPOR because:</a:t>
            </a:r>
          </a:p>
          <a:p>
            <a:pPr defTabSz="914350" fontAlgn="base">
              <a:spcBef>
                <a:spcPct val="30000"/>
              </a:spcBef>
              <a:spcAft>
                <a:spcPct val="0"/>
              </a:spcAft>
              <a:defRPr/>
            </a:pPr>
            <a:endParaRPr lang="en-US" dirty="0">
              <a:solidFill>
                <a:srgbClr val="003300"/>
              </a:solidFill>
            </a:endParaRPr>
          </a:p>
          <a:p>
            <a:pPr defTabSz="914350" fontAlgn="base">
              <a:spcBef>
                <a:spcPct val="30000"/>
              </a:spcBef>
              <a:spcAft>
                <a:spcPct val="0"/>
              </a:spcAft>
              <a:buFont typeface="Arial" pitchFamily="34" charset="0"/>
              <a:buChar char="•"/>
              <a:defRPr/>
            </a:pPr>
            <a:r>
              <a:rPr lang="en-US" dirty="0">
                <a:solidFill>
                  <a:srgbClr val="003300"/>
                </a:solidFill>
              </a:rPr>
              <a:t> everyone is included and </a:t>
            </a:r>
          </a:p>
          <a:p>
            <a:pPr defTabSz="914350" fontAlgn="base">
              <a:spcBef>
                <a:spcPct val="30000"/>
              </a:spcBef>
              <a:spcAft>
                <a:spcPct val="0"/>
              </a:spcAft>
              <a:defRPr/>
            </a:pPr>
            <a:endParaRPr lang="en-US" dirty="0">
              <a:solidFill>
                <a:srgbClr val="003300"/>
              </a:solidFill>
            </a:endParaRPr>
          </a:p>
          <a:p>
            <a:pPr defTabSz="914350" fontAlgn="base">
              <a:spcBef>
                <a:spcPct val="30000"/>
              </a:spcBef>
              <a:spcAft>
                <a:spcPct val="0"/>
              </a:spcAft>
              <a:buFont typeface="Arial" pitchFamily="34" charset="0"/>
              <a:buChar char="•"/>
              <a:defRPr/>
            </a:pPr>
            <a:r>
              <a:rPr lang="en-US" dirty="0">
                <a:solidFill>
                  <a:srgbClr val="003300"/>
                </a:solidFill>
              </a:rPr>
              <a:t> the data are available and meaningful at the local level.</a:t>
            </a:r>
            <a:endParaRPr lang="en-US" i="0" dirty="0"/>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three important differences between PPOR analysis and standard infant mortality reporting.</a:t>
            </a:r>
          </a:p>
          <a:p>
            <a:endParaRPr lang="en-US" baseline="0" dirty="0" smtClean="0"/>
          </a:p>
          <a:p>
            <a:r>
              <a:rPr lang="en-US" b="1" baseline="0" dirty="0" smtClean="0"/>
              <a:t>First, </a:t>
            </a:r>
            <a:r>
              <a:rPr lang="en-US" baseline="0" dirty="0" smtClean="0"/>
              <a:t>we divide our deaths into four periods of risk, which helps us understand the CAUSES of death</a:t>
            </a:r>
          </a:p>
          <a:p>
            <a:endParaRPr lang="en-US" b="1" baseline="0" dirty="0" smtClean="0"/>
          </a:p>
          <a:p>
            <a:r>
              <a:rPr lang="en-US" b="1" baseline="0" dirty="0" smtClean="0"/>
              <a:t>Second</a:t>
            </a:r>
            <a:r>
              <a:rPr lang="en-US" baseline="0" dirty="0" smtClean="0"/>
              <a:t>, we include fetal deaths as well as infant deaths. Fetal deaths are babies that die within the mother’s womb - in </a:t>
            </a:r>
            <a:r>
              <a:rPr lang="en-US" baseline="0" dirty="0" err="1" smtClean="0"/>
              <a:t>utero</a:t>
            </a:r>
            <a:r>
              <a:rPr lang="en-US" baseline="0" dirty="0" smtClean="0"/>
              <a:t>. Fetal deaths are important because they are losses to their family and community – just like infant deaths.  And because there are about as many fetal deaths as there are infant deaths – a fact that many people do not know – and they can give us a lot of information about the community’s health overall.</a:t>
            </a:r>
          </a:p>
          <a:p>
            <a:endParaRPr lang="en-US" baseline="0" dirty="0" smtClean="0"/>
          </a:p>
          <a:p>
            <a:r>
              <a:rPr lang="en-US" b="1" baseline="0" dirty="0" smtClean="0"/>
              <a:t>And, the third </a:t>
            </a:r>
            <a:r>
              <a:rPr lang="en-US" baseline="0" dirty="0" smtClean="0"/>
              <a:t>thing that’s different about PPOR is its use of a REFERENCE GROUP – a group of people who have ‘ideal’ or model outcomes.  Comparing local level data to a model or standard helps us understand what we should do to prevent deaths in the future.</a:t>
            </a:r>
          </a:p>
          <a:p>
            <a:endParaRPr lang="en-US" baseline="0" dirty="0" smtClean="0"/>
          </a:p>
          <a:p>
            <a:r>
              <a:rPr lang="en-US" baseline="0" dirty="0" smtClean="0"/>
              <a:t>Although it is not one of the 3 major differences, CM usually tailors each analysis to the community.</a:t>
            </a:r>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ftr" sz="quarter" idx="4"/>
          </p:nvPr>
        </p:nvSpPr>
        <p:spPr bwMode="auto">
          <a:xfrm>
            <a:off x="0" y="8831580"/>
            <a:ext cx="3039463" cy="464820"/>
          </a:xfrm>
          <a:noFill/>
          <a:ln>
            <a:miter lim="800000"/>
            <a:headEnd/>
            <a:tailEnd/>
          </a:ln>
        </p:spPr>
        <p:txBody>
          <a:bodyPr wrap="square" lIns="93165" tIns="46584" rIns="93165" bIns="46584" numCol="1" anchorCtr="0" compatLnSpc="1">
            <a:prstTxWarp prst="textNoShape">
              <a:avLst/>
            </a:prstTxWarp>
          </a:bodyPr>
          <a:lstStyle/>
          <a:p>
            <a:r>
              <a:rPr lang="en-US"/>
              <a:t>Phase 1 </a:t>
            </a:r>
          </a:p>
        </p:txBody>
      </p:sp>
      <p:sp>
        <p:nvSpPr>
          <p:cNvPr id="57347" name="Slide Image Placeholder 1"/>
          <p:cNvSpPr>
            <a:spLocks noGrp="1" noRot="1" noChangeAspect="1" noTextEdit="1"/>
          </p:cNvSpPr>
          <p:nvPr>
            <p:ph type="sldImg"/>
          </p:nvPr>
        </p:nvSpPr>
        <p:spPr bwMode="auto">
          <a:noFill/>
          <a:ln>
            <a:solidFill>
              <a:srgbClr val="000000"/>
            </a:solidFill>
            <a:miter lim="800000"/>
            <a:headEnd/>
            <a:tailEnd/>
          </a:ln>
        </p:spPr>
      </p:sp>
      <p:sp>
        <p:nvSpPr>
          <p:cNvPr id="57348"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r>
              <a:rPr lang="en-US" dirty="0" smtClean="0"/>
              <a:t>With the vital records data we can</a:t>
            </a:r>
            <a:r>
              <a:rPr lang="en-US" baseline="0" dirty="0" smtClean="0"/>
              <a:t> </a:t>
            </a:r>
            <a:r>
              <a:rPr lang="en-US" dirty="0" smtClean="0"/>
              <a:t>creat</a:t>
            </a:r>
            <a:r>
              <a:rPr lang="en-US" baseline="0" dirty="0" smtClean="0"/>
              <a:t>e a PPOR MAP of fetal and infant mortality.</a:t>
            </a:r>
          </a:p>
          <a:p>
            <a:pPr>
              <a:defRPr/>
            </a:pPr>
            <a:endParaRPr lang="en-US" baseline="0" dirty="0" smtClean="0"/>
          </a:p>
          <a:p>
            <a:pPr>
              <a:defRPr/>
            </a:pPr>
            <a:r>
              <a:rPr lang="en-US" dirty="0" smtClean="0"/>
              <a:t>Babies</a:t>
            </a:r>
            <a:r>
              <a:rPr lang="en-US" baseline="0" dirty="0" smtClean="0"/>
              <a:t> that are born weighing less than 1500 grams (~3-1/2 pounds) – also called VERY LOW BIRTH WEIGHT babies) AND babies who died in their mothers’ wombs and weighed less than 1500 grams are all part of the BLUE BOX which we call the MATERNAL HEALTH AND PREMATURITY PERIOD OF RISK</a:t>
            </a:r>
          </a:p>
          <a:p>
            <a:pPr>
              <a:defRPr/>
            </a:pPr>
            <a:endParaRPr lang="en-US" baseline="0" dirty="0" smtClean="0"/>
          </a:p>
          <a:p>
            <a:pPr defTabSz="914350">
              <a:defRPr/>
            </a:pPr>
            <a:r>
              <a:rPr lang="en-US" baseline="0" dirty="0" smtClean="0"/>
              <a:t>Because fetal deaths are babies that died in the womb, they never receive a live birth certificate, only a fetal death certificate.</a:t>
            </a:r>
          </a:p>
          <a:p>
            <a:pPr>
              <a:defRPr/>
            </a:pPr>
            <a:endParaRPr lang="en-US" baseline="0" dirty="0" smtClean="0"/>
          </a:p>
          <a:p>
            <a:pPr>
              <a:defRPr/>
            </a:pPr>
            <a:r>
              <a:rPr lang="en-US" baseline="0" dirty="0" smtClean="0"/>
              <a:t>Babies that died in the womb and weighed 1500 grams or more are in the PINK BOX which we call the MATERNAL CARE PERIOD OF RISK. </a:t>
            </a:r>
          </a:p>
          <a:p>
            <a:pPr>
              <a:defRPr/>
            </a:pPr>
            <a:endParaRPr lang="en-US" baseline="0" dirty="0" smtClean="0"/>
          </a:p>
          <a:p>
            <a:pPr>
              <a:defRPr/>
            </a:pPr>
            <a:r>
              <a:rPr lang="en-US" baseline="0" dirty="0" smtClean="0"/>
              <a:t>The yellow box, which we call the NEWBORN CARE period of risk, includes the babies that were born alive and weighing 1,500 grams or more, but died within the first month.</a:t>
            </a:r>
          </a:p>
          <a:p>
            <a:pPr>
              <a:defRPr/>
            </a:pPr>
            <a:endParaRPr lang="en-US" baseline="0" dirty="0" smtClean="0"/>
          </a:p>
          <a:p>
            <a:pPr>
              <a:defRPr/>
            </a:pPr>
            <a:r>
              <a:rPr lang="en-US" baseline="0" dirty="0" smtClean="0"/>
              <a:t>The green box, which we call the INFANT HEALTH period of risk, includes the babies that were born alive and weighed 1,500 grams, and survived the first month, but died before they reached their first birthday.  </a:t>
            </a:r>
          </a:p>
          <a:p>
            <a:pPr>
              <a:defRPr/>
            </a:pPr>
            <a:endParaRPr lang="en-US" baseline="0" dirty="0" smtClean="0"/>
          </a:p>
          <a:p>
            <a:pPr>
              <a:defRPr/>
            </a:pPr>
            <a:r>
              <a:rPr lang="en-US" baseline="0" dirty="0" smtClean="0"/>
              <a:t>You might be able to tell from the labels on this PPOR map that there are some deaths we DO NOT include in PPOR. These are those with birth weights less than 500 grams, and for fetal deaths before the 24th week of gestation. </a:t>
            </a:r>
          </a:p>
          <a:p>
            <a:pPr>
              <a:defRPr/>
            </a:pPr>
            <a:endParaRPr lang="en-US" baseline="0" dirty="0" smtClean="0"/>
          </a:p>
          <a:p>
            <a:pPr>
              <a:defRPr/>
            </a:pPr>
            <a:r>
              <a:rPr lang="en-US" baseline="0" dirty="0" smtClean="0"/>
              <a:t>These are not included because there are still inconsistent practices among some doctors and hospitals – particularly the among the very smallest of babies – and about recording birth and death certificates for the very smallest babies.  These inconsistent practices can create bias in our numbers.  This means that the numbers might be artificially high or low.  For example, the places that consistently report all deaths would appear to have higher mortality rates than the places that don’t.</a:t>
            </a:r>
            <a:endParaRPr lang="en-US" dirty="0" smtClean="0"/>
          </a:p>
        </p:txBody>
      </p:sp>
      <p:sp>
        <p:nvSpPr>
          <p:cNvPr id="57349" name="Slide Number Placeholder 3"/>
          <p:cNvSpPr>
            <a:spLocks noGrp="1"/>
          </p:cNvSpPr>
          <p:nvPr>
            <p:ph type="sldNum" sz="quarter" idx="5"/>
          </p:nvPr>
        </p:nvSpPr>
        <p:spPr bwMode="auto">
          <a:xfrm>
            <a:off x="3972560" y="8831580"/>
            <a:ext cx="3037840" cy="464820"/>
          </a:xfrm>
          <a:noFill/>
          <a:ln>
            <a:miter lim="800000"/>
            <a:headEnd/>
            <a:tailEnd/>
          </a:ln>
        </p:spPr>
        <p:txBody>
          <a:bodyPr wrap="square" lIns="93165" tIns="46584" rIns="93165" bIns="46584" numCol="1" anchorCtr="0" compatLnSpc="1">
            <a:prstTxWarp prst="textNoShape">
              <a:avLst/>
            </a:prstTxWarp>
          </a:bodyPr>
          <a:lstStyle/>
          <a:p>
            <a:fld id="{CC922AE9-ABA0-40CC-8A79-D4CB727418F5}" type="slidenum">
              <a:rPr lang="en-US"/>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Ohio IMR overall 7.7 per 1000</a:t>
            </a:r>
          </a:p>
          <a:p>
            <a:endParaRPr lang="en-US" dirty="0" smtClean="0"/>
          </a:p>
          <a:p>
            <a:r>
              <a:rPr lang="en-US" dirty="0" smtClean="0"/>
              <a:t>Limited to just the past three years we see that there has been improvement in the blue box but increases in the yellow and green boxes. Overall there was</a:t>
            </a:r>
            <a:r>
              <a:rPr lang="en-US" baseline="0" dirty="0" smtClean="0"/>
              <a:t> slight improvement.</a:t>
            </a:r>
          </a:p>
          <a:p>
            <a:endParaRPr lang="en-US" dirty="0"/>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11</a:t>
            </a:fld>
            <a:endParaRPr lang="en-US"/>
          </a:p>
        </p:txBody>
      </p:sp>
    </p:spTree>
    <p:extLst>
      <p:ext uri="{BB962C8B-B14F-4D97-AF65-F5344CB8AC3E}">
        <p14:creationId xmlns:p14="http://schemas.microsoft.com/office/powerpoint/2010/main" val="2919017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7"/>
          <p:cNvSpPr>
            <a:spLocks noGrp="1" noChangeArrowheads="1"/>
          </p:cNvSpPr>
          <p:nvPr>
            <p:ph type="sldNum" sz="quarter" idx="5"/>
          </p:nvPr>
        </p:nvSpPr>
        <p:spPr>
          <a:xfrm>
            <a:off x="3971753" y="8831265"/>
            <a:ext cx="3038649" cy="465137"/>
          </a:xfrm>
          <a:prstGeom prst="rect">
            <a:avLst/>
          </a:prstGeom>
          <a:noFill/>
        </p:spPr>
        <p:txBody>
          <a:bodyPr/>
          <a:lstStyle/>
          <a:p>
            <a:fld id="{4009E2AA-C93D-4C9B-90FF-658FF1AB0314}" type="slidenum">
              <a:rPr lang="en-US" smtClean="0"/>
              <a:pPr/>
              <a:t>12</a:t>
            </a:fld>
            <a:endParaRPr lang="en-US" smtClean="0"/>
          </a:p>
        </p:txBody>
      </p:sp>
      <p:sp>
        <p:nvSpPr>
          <p:cNvPr id="114692" name="Rectangle 7"/>
          <p:cNvSpPr txBox="1">
            <a:spLocks noGrp="1" noChangeArrowheads="1"/>
          </p:cNvSpPr>
          <p:nvPr/>
        </p:nvSpPr>
        <p:spPr bwMode="auto">
          <a:xfrm>
            <a:off x="3970134" y="8829675"/>
            <a:ext cx="3038648" cy="465138"/>
          </a:xfrm>
          <a:prstGeom prst="rect">
            <a:avLst/>
          </a:prstGeom>
          <a:noFill/>
          <a:ln w="9525">
            <a:noFill/>
            <a:miter lim="800000"/>
            <a:headEnd/>
            <a:tailEnd/>
          </a:ln>
        </p:spPr>
        <p:txBody>
          <a:bodyPr lIns="92156" tIns="46078" rIns="92156" bIns="46078" anchor="b"/>
          <a:lstStyle/>
          <a:p>
            <a:pPr algn="r" eaLnBrk="1" hangingPunct="1">
              <a:spcBef>
                <a:spcPct val="0"/>
              </a:spcBef>
              <a:buClrTx/>
              <a:buSzTx/>
              <a:buFontTx/>
              <a:buNone/>
            </a:pPr>
            <a:fld id="{DBFBD039-858F-45FC-9FA8-B114225415B2}" type="slidenum">
              <a:rPr lang="en-US" sz="1200"/>
              <a:pPr algn="r" eaLnBrk="1" hangingPunct="1">
                <a:spcBef>
                  <a:spcPct val="0"/>
                </a:spcBef>
                <a:buClrTx/>
                <a:buSzTx/>
                <a:buFontTx/>
                <a:buNone/>
              </a:pPr>
              <a:t>12</a:t>
            </a:fld>
            <a:endParaRPr lang="en-US" sz="1200" dirty="0"/>
          </a:p>
        </p:txBody>
      </p:sp>
      <p:sp>
        <p:nvSpPr>
          <p:cNvPr id="114693" name="Rectangle 2"/>
          <p:cNvSpPr>
            <a:spLocks noGrp="1" noRot="1" noChangeAspect="1" noChangeArrowheads="1" noTextEdit="1"/>
          </p:cNvSpPr>
          <p:nvPr>
            <p:ph type="sldImg"/>
          </p:nvPr>
        </p:nvSpPr>
        <p:spPr>
          <a:xfrm>
            <a:off x="1181100" y="696913"/>
            <a:ext cx="4649788" cy="3486150"/>
          </a:xfrm>
          <a:ln/>
        </p:spPr>
      </p:sp>
      <p:sp>
        <p:nvSpPr>
          <p:cNvPr id="114694" name="Rectangle 3"/>
          <p:cNvSpPr>
            <a:spLocks noGrp="1" noChangeArrowheads="1"/>
          </p:cNvSpPr>
          <p:nvPr>
            <p:ph type="body" idx="1"/>
          </p:nvPr>
        </p:nvSpPr>
        <p:spPr>
          <a:xfrm>
            <a:off x="701850" y="4416425"/>
            <a:ext cx="5606703" cy="4183063"/>
          </a:xfrm>
          <a:noFill/>
          <a:ln/>
        </p:spPr>
        <p:txBody>
          <a:bodyPr lIns="92156" tIns="46078" rIns="92156" bIns="46078"/>
          <a:lstStyle/>
          <a:p>
            <a:pPr eaLnBrk="1" hangingPunct="1"/>
            <a:r>
              <a:rPr lang="en-US" dirty="0" smtClean="0">
                <a:latin typeface="Tahoma" pitchFamily="34" charset="0"/>
              </a:rPr>
              <a:t>PPOR has a very practical</a:t>
            </a:r>
            <a:r>
              <a:rPr lang="en-US" baseline="0" dirty="0" smtClean="0">
                <a:latin typeface="Tahoma" pitchFamily="34" charset="0"/>
              </a:rPr>
              <a:t> way of answering the question. </a:t>
            </a:r>
            <a:r>
              <a:rPr lang="en-US" dirty="0" smtClean="0">
                <a:latin typeface="Tahoma" pitchFamily="34" charset="0"/>
              </a:rPr>
              <a:t>“What rates can we EXPECT to see in each period of risk?”</a:t>
            </a:r>
          </a:p>
          <a:p>
            <a:pPr eaLnBrk="1" hangingPunct="1"/>
            <a:r>
              <a:rPr lang="en-US" baseline="0" dirty="0" smtClean="0">
                <a:latin typeface="Tahoma" pitchFamily="34" charset="0"/>
              </a:rPr>
              <a:t>We use a reference group which is a REAL POPULATION OF MOTHERS that experiences low mortality rates.</a:t>
            </a:r>
          </a:p>
          <a:p>
            <a:pPr eaLnBrk="1" hangingPunct="1"/>
            <a:endParaRPr lang="en-US" baseline="0" dirty="0" smtClean="0">
              <a:latin typeface="Tahom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13</a:t>
            </a:fld>
            <a:endParaRPr lang="en-US"/>
          </a:p>
        </p:txBody>
      </p:sp>
    </p:spTree>
    <p:extLst>
      <p:ext uri="{BB962C8B-B14F-4D97-AF65-F5344CB8AC3E}">
        <p14:creationId xmlns:p14="http://schemas.microsoft.com/office/powerpoint/2010/main" val="2461130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reference group gives us a way</a:t>
            </a:r>
            <a:r>
              <a:rPr lang="en-US" baseline="0" dirty="0" smtClean="0"/>
              <a:t> to measure or estimate INEQUITY IN BIRTH OUTCOMES. </a:t>
            </a:r>
          </a:p>
          <a:p>
            <a:endParaRPr lang="en-US" baseline="0" dirty="0" smtClean="0"/>
          </a:p>
          <a:p>
            <a:r>
              <a:rPr lang="en-US" baseline="0" dirty="0" smtClean="0"/>
              <a:t>If you remember from the beginning of this talk, inequity is a disparity that is unnecessary and unfair.</a:t>
            </a:r>
          </a:p>
          <a:p>
            <a:endParaRPr lang="en-US" baseline="0" dirty="0" smtClean="0"/>
          </a:p>
          <a:p>
            <a:r>
              <a:rPr lang="en-US" baseline="0" dirty="0" smtClean="0"/>
              <a:t>The reference group gives us a real-life demonstration that some of those deaths our community is experiencing could have been prevented, and so they were unnecessary, and the result of inequity – not just a happenstance disparity. </a:t>
            </a:r>
          </a:p>
          <a:p>
            <a:endParaRPr lang="en-US" dirty="0"/>
          </a:p>
        </p:txBody>
      </p:sp>
      <p:sp>
        <p:nvSpPr>
          <p:cNvPr id="4" name="Slide Number Placeholder 3"/>
          <p:cNvSpPr>
            <a:spLocks noGrp="1"/>
          </p:cNvSpPr>
          <p:nvPr>
            <p:ph type="sldNum" sz="quarter" idx="10"/>
          </p:nvPr>
        </p:nvSpPr>
        <p:spPr/>
        <p:txBody>
          <a:bodyPr/>
          <a:lstStyle/>
          <a:p>
            <a:fld id="{408B0C33-058C-4FF3-AD60-33E2DC877DA0}" type="slidenum">
              <a:rPr lang="en-US" smtClean="0"/>
              <a:pPr/>
              <a:t>14</a:t>
            </a:fld>
            <a:endParaRPr lang="en-US"/>
          </a:p>
        </p:txBody>
      </p:sp>
    </p:spTree>
    <p:extLst>
      <p:ext uri="{BB962C8B-B14F-4D97-AF65-F5344CB8AC3E}">
        <p14:creationId xmlns:p14="http://schemas.microsoft.com/office/powerpoint/2010/main" val="2017579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Ohio IMR overall 7.7 per 1000</a:t>
            </a:r>
            <a:endParaRPr lang="en-US" dirty="0"/>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15</a:t>
            </a:fld>
            <a:endParaRPr lang="en-US"/>
          </a:p>
        </p:txBody>
      </p:sp>
    </p:spTree>
    <p:extLst>
      <p:ext uri="{BB962C8B-B14F-4D97-AF65-F5344CB8AC3E}">
        <p14:creationId xmlns:p14="http://schemas.microsoft.com/office/powerpoint/2010/main" val="2919017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Ohio IMR overall 7.7 per 1000</a:t>
            </a:r>
            <a:endParaRPr lang="en-US" dirty="0"/>
          </a:p>
        </p:txBody>
      </p:sp>
      <p:sp>
        <p:nvSpPr>
          <p:cNvPr id="4" name="Slide Number Placeholder 3"/>
          <p:cNvSpPr>
            <a:spLocks noGrp="1"/>
          </p:cNvSpPr>
          <p:nvPr>
            <p:ph type="sldNum" sz="quarter" idx="10"/>
          </p:nvPr>
        </p:nvSpPr>
        <p:spPr/>
        <p:txBody>
          <a:bodyPr/>
          <a:lstStyle/>
          <a:p>
            <a:pPr>
              <a:defRPr/>
            </a:pPr>
            <a:fld id="{B207AEE0-4D1E-40FA-9743-DF5767A22452}" type="slidenum">
              <a:rPr lang="en-US" smtClean="0"/>
              <a:pPr>
                <a:defRPr/>
              </a:pPr>
              <a:t>16</a:t>
            </a:fld>
            <a:endParaRPr lang="en-US"/>
          </a:p>
        </p:txBody>
      </p:sp>
    </p:spTree>
    <p:extLst>
      <p:ext uri="{BB962C8B-B14F-4D97-AF65-F5344CB8AC3E}">
        <p14:creationId xmlns:p14="http://schemas.microsoft.com/office/powerpoint/2010/main" val="2919017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difference between the fetal-infant mortality rates of the reference group and among non-</a:t>
            </a:r>
            <a:r>
              <a:rPr lang="en-US" dirty="0" err="1" smtClean="0"/>
              <a:t>hispanic</a:t>
            </a:r>
            <a:r>
              <a:rPr lang="en-US" dirty="0" smtClean="0"/>
              <a:t> blacks in these 3 counties are summarized here.  The excess mortality is that what we believe to be PREVENTABLE!</a:t>
            </a:r>
            <a:endParaRPr lang="en-US" dirty="0"/>
          </a:p>
        </p:txBody>
      </p:sp>
      <p:sp>
        <p:nvSpPr>
          <p:cNvPr id="4" name="Slide Number Placeholder 3"/>
          <p:cNvSpPr>
            <a:spLocks noGrp="1"/>
          </p:cNvSpPr>
          <p:nvPr>
            <p:ph type="sldNum" sz="quarter" idx="10"/>
          </p:nvPr>
        </p:nvSpPr>
        <p:spPr/>
        <p:txBody>
          <a:bodyPr/>
          <a:lstStyle/>
          <a:p>
            <a:fld id="{F13C1D0D-00F8-4386-B4BC-7001BE6671D7}" type="slidenum">
              <a:rPr lang="en-US" smtClean="0"/>
              <a:pPr/>
              <a:t>17</a:t>
            </a:fld>
            <a:endParaRPr lang="en-US"/>
          </a:p>
        </p:txBody>
      </p:sp>
    </p:spTree>
    <p:extLst>
      <p:ext uri="{BB962C8B-B14F-4D97-AF65-F5344CB8AC3E}">
        <p14:creationId xmlns:p14="http://schemas.microsoft.com/office/powerpoint/2010/main" val="2567882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F536D8-350B-4714-92A0-58E3A9F62B30}" type="slidenum">
              <a:rPr lang="en-US" smtClean="0"/>
              <a:pPr/>
              <a:t>18</a:t>
            </a:fld>
            <a:endParaRPr lang="en-US"/>
          </a:p>
        </p:txBody>
      </p:sp>
    </p:spTree>
    <p:extLst>
      <p:ext uri="{BB962C8B-B14F-4D97-AF65-F5344CB8AC3E}">
        <p14:creationId xmlns:p14="http://schemas.microsoft.com/office/powerpoint/2010/main" val="260463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dirty="0" smtClean="0"/>
              <a:t>Pooled</a:t>
            </a:r>
            <a:r>
              <a:rPr lang="en-US" baseline="0" dirty="0" smtClean="0"/>
              <a:t> RR meta-analysis </a:t>
            </a:r>
            <a:endParaRPr lang="en-US" dirty="0" smtClean="0"/>
          </a:p>
          <a:p>
            <a:pPr defTabSz="914350">
              <a:defRPr/>
            </a:pPr>
            <a:endParaRPr lang="en-US" dirty="0" smtClean="0"/>
          </a:p>
          <a:p>
            <a:pPr defTabSz="914350">
              <a:defRPr/>
            </a:pPr>
            <a:r>
              <a:rPr lang="en-US" dirty="0" smtClean="0"/>
              <a:t>Unfortunately there is no single cause</a:t>
            </a:r>
            <a:r>
              <a:rPr lang="en-US" baseline="0" dirty="0" smtClean="0"/>
              <a:t> of preterm birth and there will be no easy solution. </a:t>
            </a:r>
          </a:p>
          <a:p>
            <a:pPr defTabSz="914350">
              <a:defRPr/>
            </a:pPr>
            <a:endParaRPr lang="en-US" baseline="0" dirty="0" smtClean="0"/>
          </a:p>
          <a:p>
            <a:pPr defTabSz="914350">
              <a:defRPr/>
            </a:pPr>
            <a:r>
              <a:rPr lang="en-US" baseline="0" dirty="0" smtClean="0"/>
              <a:t>One of the most important risk factors for a woman is having had a previous preterm birth. </a:t>
            </a:r>
          </a:p>
          <a:p>
            <a:pPr defTabSz="914350">
              <a:defRPr/>
            </a:pPr>
            <a:endParaRPr lang="en-US" baseline="0" dirty="0" smtClean="0"/>
          </a:p>
          <a:p>
            <a:pPr defTabSz="914350">
              <a:defRPr/>
            </a:pPr>
            <a:r>
              <a:rPr lang="en-US" baseline="0" dirty="0" smtClean="0"/>
              <a:t>Having an early induction or C-section, including both elective and indicated (justified) accounts for  about one third of preterm births. </a:t>
            </a:r>
          </a:p>
          <a:p>
            <a:pPr defTabSz="914350">
              <a:defRPr/>
            </a:pPr>
            <a:endParaRPr lang="en-US" baseline="0" dirty="0" smtClean="0"/>
          </a:p>
          <a:p>
            <a:pPr defTabSz="914350">
              <a:defRPr/>
            </a:pPr>
            <a:r>
              <a:rPr lang="en-US" baseline="0" dirty="0" smtClean="0"/>
              <a:t>The health of the mother before the baby is even conceived plays an important role, including her health over the course of her life. There is evidence that the health of her mother while she was in utero even plays a role.  </a:t>
            </a:r>
          </a:p>
          <a:p>
            <a:pPr defTabSz="914350">
              <a:defRPr/>
            </a:pPr>
            <a:endParaRPr lang="en-US" baseline="0" dirty="0" smtClean="0"/>
          </a:p>
          <a:p>
            <a:pPr defTabSz="914350">
              <a:defRPr/>
            </a:pPr>
            <a:r>
              <a:rPr lang="en-US" baseline="0" dirty="0" smtClean="0"/>
              <a:t>Stress during the pregnancy, as well as stress and stressful events over the course of her life probably contribute, but it is difficult to measure. </a:t>
            </a:r>
          </a:p>
          <a:p>
            <a:pPr defTabSz="914350">
              <a:defRPr/>
            </a:pPr>
            <a:endParaRPr lang="en-US" baseline="0" dirty="0" smtClean="0"/>
          </a:p>
          <a:p>
            <a:pPr defTabSz="914350">
              <a:defRPr/>
            </a:pPr>
            <a:r>
              <a:rPr lang="en-US" baseline="0" dirty="0" smtClean="0"/>
              <a:t>The constellation of overweight, obesity, hypertension, and diabetes sometimes labeled metabolic syndrome play a role in some preterm births. However, obesity does not seem to increase the risk for preterm birth among black mothers , while it does among white mothers.</a:t>
            </a:r>
          </a:p>
          <a:p>
            <a:pPr defTabSz="914350">
              <a:defRPr/>
            </a:pPr>
            <a:endParaRPr lang="en-US" baseline="0" dirty="0" smtClean="0"/>
          </a:p>
          <a:p>
            <a:pPr defTabSz="914350">
              <a:defRPr/>
            </a:pPr>
            <a:r>
              <a:rPr lang="en-US" baseline="0" dirty="0" smtClean="0"/>
              <a:t>Shortening cervix early in the pregnancy is a predictor of preterm birth, and some researchers are studying its use as a screening test to determine whether progesterone is needed. Cervix length is really more of a symptom than a cause.</a:t>
            </a:r>
          </a:p>
          <a:p>
            <a:pPr defTabSz="914350">
              <a:defRPr/>
            </a:pPr>
            <a:endParaRPr lang="en-US" baseline="0" dirty="0" smtClean="0"/>
          </a:p>
          <a:p>
            <a:pPr defTabSz="914350">
              <a:defRPr/>
            </a:pPr>
            <a:r>
              <a:rPr lang="en-US" baseline="0" dirty="0" smtClean="0"/>
              <a:t>Having a short time interval between the end of one pregnancy and the beginning of the next (less than 18 months is too short) is a risk factor for preterm birth. </a:t>
            </a:r>
          </a:p>
          <a:p>
            <a:pPr defTabSz="914350">
              <a:defRPr/>
            </a:pPr>
            <a:endParaRPr lang="en-US" baseline="0" dirty="0" smtClean="0"/>
          </a:p>
          <a:p>
            <a:pPr defTabSz="914350">
              <a:defRPr/>
            </a:pPr>
            <a:r>
              <a:rPr lang="en-US" baseline="0" dirty="0" smtClean="0"/>
              <a:t>Certain congenital anomalies increase the probability that a birth will be preterm.</a:t>
            </a:r>
          </a:p>
          <a:p>
            <a:pPr defTabSz="914350">
              <a:defRPr/>
            </a:pPr>
            <a:endParaRPr lang="en-US" baseline="0" dirty="0" smtClean="0"/>
          </a:p>
          <a:p>
            <a:pPr defTabSz="914350">
              <a:defRPr/>
            </a:pPr>
            <a:r>
              <a:rPr lang="en-US" baseline="0" dirty="0" smtClean="0"/>
              <a:t>Multiple pregnancies (twins, triplets, etc.) cause early deliveries when the uterus is overstretched.</a:t>
            </a:r>
          </a:p>
          <a:p>
            <a:pPr defTabSz="914350">
              <a:defRPr/>
            </a:pPr>
            <a:endParaRPr lang="en-US" baseline="0" dirty="0" smtClean="0"/>
          </a:p>
          <a:p>
            <a:pPr defTabSz="914350">
              <a:defRPr/>
            </a:pPr>
            <a:r>
              <a:rPr lang="en-US" baseline="0" dirty="0" smtClean="0"/>
              <a:t>Smoking causes preterm birth, pregnancy complications including stillbirth, and low birth weight for a given gestational age.</a:t>
            </a:r>
          </a:p>
          <a:p>
            <a:pPr defTabSz="914350">
              <a:defRPr/>
            </a:pPr>
            <a:endParaRPr lang="en-US" baseline="0" dirty="0" smtClean="0"/>
          </a:p>
          <a:p>
            <a:pPr defTabSz="914350">
              <a:defRPr/>
            </a:pPr>
            <a:r>
              <a:rPr lang="en-US" baseline="0" dirty="0" smtClean="0"/>
              <a:t>Most of these risk factors have some impact on all three categories of preterm birth.</a:t>
            </a:r>
            <a:endParaRPr lang="en-US" dirty="0" smtClean="0"/>
          </a:p>
          <a:p>
            <a:pPr defTabSz="914350">
              <a:defRPr/>
            </a:pPr>
            <a:endParaRPr lang="en-US" dirty="0" smtClean="0"/>
          </a:p>
          <a:p>
            <a:pPr defTabSz="914350">
              <a:defRPr/>
            </a:pPr>
            <a:endParaRPr lang="en-US" dirty="0" smtClean="0"/>
          </a:p>
          <a:p>
            <a:pPr defTabSz="914350">
              <a:defRPr/>
            </a:pPr>
            <a:r>
              <a:rPr lang="en-US" dirty="0" smtClean="0"/>
              <a:t>** </a:t>
            </a:r>
            <a:r>
              <a:rPr lang="en-US" dirty="0" err="1" smtClean="0"/>
              <a:t>Matern</a:t>
            </a:r>
            <a:r>
              <a:rPr lang="en-US" dirty="0" smtClean="0"/>
              <a:t> Child Health J. 2013 Jun 26. [</a:t>
            </a:r>
            <a:r>
              <a:rPr lang="en-US" dirty="0" err="1" smtClean="0"/>
              <a:t>Epub</a:t>
            </a:r>
            <a:r>
              <a:rPr lang="en-US" dirty="0" smtClean="0"/>
              <a:t> ahead of print]</a:t>
            </a:r>
          </a:p>
          <a:p>
            <a:pPr defTabSz="914350">
              <a:defRPr/>
            </a:pPr>
            <a:endParaRPr lang="en-US" dirty="0" smtClean="0"/>
          </a:p>
          <a:p>
            <a:pPr defTabSz="914350">
              <a:defRPr/>
            </a:pPr>
            <a:r>
              <a:rPr lang="en-US" dirty="0" smtClean="0"/>
              <a:t>Effects of Pre-pregnancy Obesity, Race/Ethnicity and Prematurity.</a:t>
            </a:r>
          </a:p>
          <a:p>
            <a:pPr defTabSz="914350">
              <a:defRPr/>
            </a:pPr>
            <a:endParaRPr lang="en-US" dirty="0" smtClean="0"/>
          </a:p>
          <a:p>
            <a:pPr defTabSz="914350">
              <a:defRPr/>
            </a:pPr>
            <a:r>
              <a:rPr lang="en-US" dirty="0" smtClean="0"/>
              <a:t>de </a:t>
            </a:r>
            <a:r>
              <a:rPr lang="en-US" dirty="0" err="1" smtClean="0"/>
              <a:t>Jongh</a:t>
            </a:r>
            <a:r>
              <a:rPr lang="en-US" dirty="0" smtClean="0"/>
              <a:t> BE, Paul DA, Hoffman M, Locke R.</a:t>
            </a:r>
            <a:endParaRPr lang="en-US" dirty="0"/>
          </a:p>
        </p:txBody>
      </p:sp>
      <p:sp>
        <p:nvSpPr>
          <p:cNvPr id="4" name="Slide Number Placeholder 3"/>
          <p:cNvSpPr>
            <a:spLocks noGrp="1"/>
          </p:cNvSpPr>
          <p:nvPr>
            <p:ph type="sldNum" sz="quarter" idx="10"/>
          </p:nvPr>
        </p:nvSpPr>
        <p:spPr/>
        <p:txBody>
          <a:bodyPr/>
          <a:lstStyle/>
          <a:p>
            <a:fld id="{5AD741C7-3A4E-4DA0-991B-7E365A9C9F3A}" type="slidenum">
              <a:rPr lang="en-US" smtClean="0"/>
              <a:pPr/>
              <a:t>19</a:t>
            </a:fld>
            <a:endParaRPr lang="en-US"/>
          </a:p>
        </p:txBody>
      </p:sp>
    </p:spTree>
    <p:extLst>
      <p:ext uri="{BB962C8B-B14F-4D97-AF65-F5344CB8AC3E}">
        <p14:creationId xmlns:p14="http://schemas.microsoft.com/office/powerpoint/2010/main" val="874478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http://www.scopus.com/record/display.url?eid=2-s2.0-0141794234&amp;origin=inward&amp;txGid=E789C1A157B0E19E8884240FAE77F607.kqQeWtawXauCyC8ghhRGJg%3a8</a:t>
            </a:r>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20</a:t>
            </a:fld>
            <a:endParaRPr lang="en-US"/>
          </a:p>
        </p:txBody>
      </p:sp>
    </p:spTree>
    <p:extLst>
      <p:ext uri="{BB962C8B-B14F-4D97-AF65-F5344CB8AC3E}">
        <p14:creationId xmlns:p14="http://schemas.microsoft.com/office/powerpoint/2010/main" val="1218918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Ohio (2006-2010),  0.2% of babies born at 39 weeks gestation died before their first birthday ( 0.4% among blacks), but the risk doubles at 36 weeks gestation and babies born at 22 weeks gestation have only a one in 4 chance of surviving their first year.</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21</a:t>
            </a:fld>
            <a:endParaRPr lang="en-US"/>
          </a:p>
        </p:txBody>
      </p:sp>
    </p:spTree>
    <p:extLst>
      <p:ext uri="{BB962C8B-B14F-4D97-AF65-F5344CB8AC3E}">
        <p14:creationId xmlns:p14="http://schemas.microsoft.com/office/powerpoint/2010/main" val="2156418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TextEdit="1"/>
          </p:cNvSpPr>
          <p:nvPr>
            <p:ph type="sldImg"/>
          </p:nvPr>
        </p:nvSpPr>
        <p:spPr bwMode="auto">
          <a:xfrm>
            <a:off x="1182688" y="696913"/>
            <a:ext cx="4648200" cy="3486150"/>
          </a:xfrm>
          <a:noFill/>
          <a:ln>
            <a:solidFill>
              <a:srgbClr val="000000"/>
            </a:solidFill>
            <a:miter lim="800000"/>
            <a:headEnd/>
            <a:tailEnd/>
          </a:ln>
        </p:spPr>
      </p:sp>
      <p:sp>
        <p:nvSpPr>
          <p:cNvPr id="192515" name="Rectangle 3"/>
          <p:cNvSpPr>
            <a:spLocks noGrp="1"/>
          </p:cNvSpPr>
          <p:nvPr>
            <p:ph type="body" idx="1"/>
          </p:nvPr>
        </p:nvSpPr>
        <p:spPr bwMode="auto">
          <a:xfrm>
            <a:off x="934720" y="4415791"/>
            <a:ext cx="5140960" cy="4183380"/>
          </a:xfrm>
          <a:noFill/>
        </p:spPr>
        <p:txBody>
          <a:bodyPr wrap="square" numCol="1" anchor="t" anchorCtr="0" compatLnSpc="1">
            <a:prstTxWarp prst="textNoShape">
              <a:avLst/>
            </a:prstTxWarp>
          </a:bodyPr>
          <a:lstStyle/>
          <a:p>
            <a:r>
              <a:rPr lang="en-US" smtClean="0"/>
              <a:t>Perinatal morbidity declines rapidly between 26 and 30 weeks. Intraventricular hemorrhage, one of the most feared complications of premature birth, occurs rarely in infants born after 32 weeks of gestation following maturation of the germinal matrix in the ventricles in the brain. This slide is also from the population-based cohort of 8,523 infants born in 1997-98 in Memphis mentioned in slide 23.</a:t>
            </a:r>
          </a:p>
          <a:p>
            <a:endParaRPr lang="en-US" smtClean="0"/>
          </a:p>
          <a:p>
            <a:r>
              <a:rPr lang="en-US" sz="1000">
                <a:latin typeface="Times New Roman" pitchFamily="18" charset="0"/>
              </a:rPr>
              <a:t>Source: Mercer BM. Preterm premature rupture of the membranes. Obstet Gynecol 2003;101:178-93.</a:t>
            </a:r>
          </a:p>
          <a:p>
            <a:endParaRPr lang="en-US" sz="100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23</a:t>
            </a:fld>
            <a:endParaRPr lang="en-US"/>
          </a:p>
        </p:txBody>
      </p:sp>
    </p:spTree>
    <p:extLst>
      <p:ext uri="{BB962C8B-B14F-4D97-AF65-F5344CB8AC3E}">
        <p14:creationId xmlns:p14="http://schemas.microsoft.com/office/powerpoint/2010/main" val="3780844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analyzed all these factors to determine which is</a:t>
            </a:r>
            <a:r>
              <a:rPr lang="en-US" baseline="0" dirty="0" smtClean="0"/>
              <a:t> most likely to be contributing to prematurity among Douglas County’s black infants.</a:t>
            </a:r>
          </a:p>
          <a:p>
            <a:r>
              <a:rPr lang="en-US" baseline="0" dirty="0" smtClean="0"/>
              <a:t>We did this by answering two questions.</a:t>
            </a:r>
          </a:p>
          <a:p>
            <a:pPr defTabSz="931774">
              <a:defRPr/>
            </a:pPr>
            <a:r>
              <a:rPr lang="en-US" dirty="0" smtClean="0"/>
              <a:t>1. Is the risk factor more prevalent (more common) among Black mothers? – this is just done by comparing percentages</a:t>
            </a:r>
          </a:p>
          <a:p>
            <a:pPr defTabSz="931774">
              <a:defRPr/>
            </a:pPr>
            <a:r>
              <a:rPr lang="en-US" dirty="0" smtClean="0"/>
              <a:t>2. What is the potential impact of eliminating the risk factor? – this is done using simple population attributable risk percentages.</a:t>
            </a:r>
            <a:r>
              <a:rPr lang="en-US" baseline="0" dirty="0" smtClean="0"/>
              <a:t> For each risk factor, this essentially means pretending that the whole population had the same prematurity rate as the non-risky group., so it’s like estimating how many premature births could be prevented if the risk factor were </a:t>
            </a:r>
            <a:r>
              <a:rPr lang="en-US" baseline="0" dirty="0" err="1" smtClean="0"/>
              <a:t>eliminted</a:t>
            </a:r>
            <a:r>
              <a:rPr lang="en-US" baseline="0" dirty="0" smtClean="0"/>
              <a:t>.</a:t>
            </a:r>
          </a:p>
          <a:p>
            <a:pPr defTabSz="931774">
              <a:defRPr/>
            </a:pPr>
            <a:endParaRPr lang="en-US" baseline="0" dirty="0" smtClean="0"/>
          </a:p>
          <a:p>
            <a:pPr defTabSz="931774">
              <a:defRPr/>
            </a:pPr>
            <a:r>
              <a:rPr lang="en-US" baseline="0" dirty="0" smtClean="0"/>
              <a:t>Neither of these is sophisticated, not rocket science, but a good method for “screening” out this huge list of risk factors to see what is having the biggest impact.</a:t>
            </a:r>
            <a:endParaRPr lang="en-US" dirty="0" smtClean="0"/>
          </a:p>
          <a:p>
            <a:endParaRPr lang="en-US" dirty="0"/>
          </a:p>
        </p:txBody>
      </p:sp>
      <p:sp>
        <p:nvSpPr>
          <p:cNvPr id="4" name="Slide Number Placeholder 3"/>
          <p:cNvSpPr>
            <a:spLocks noGrp="1"/>
          </p:cNvSpPr>
          <p:nvPr>
            <p:ph type="sldNum" sz="quarter" idx="10"/>
          </p:nvPr>
        </p:nvSpPr>
        <p:spPr/>
        <p:txBody>
          <a:bodyPr/>
          <a:lstStyle/>
          <a:p>
            <a:fld id="{1C23B3C5-3303-406F-84AD-5FDE5967145F}" type="slidenum">
              <a:rPr lang="en-US" smtClean="0"/>
              <a:pPr/>
              <a:t>25</a:t>
            </a:fld>
            <a:endParaRPr lang="en-US"/>
          </a:p>
        </p:txBody>
      </p:sp>
    </p:spTree>
    <p:extLst>
      <p:ext uri="{BB962C8B-B14F-4D97-AF65-F5344CB8AC3E}">
        <p14:creationId xmlns:p14="http://schemas.microsoft.com/office/powerpoint/2010/main" val="1635803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26</a:t>
            </a:fld>
            <a:endParaRPr lang="en-US"/>
          </a:p>
        </p:txBody>
      </p:sp>
    </p:spTree>
    <p:extLst>
      <p:ext uri="{BB962C8B-B14F-4D97-AF65-F5344CB8AC3E}">
        <p14:creationId xmlns:p14="http://schemas.microsoft.com/office/powerpoint/2010/main" val="3934838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27</a:t>
            </a:fld>
            <a:endParaRPr lang="en-US"/>
          </a:p>
        </p:txBody>
      </p:sp>
    </p:spTree>
    <p:extLst>
      <p:ext uri="{BB962C8B-B14F-4D97-AF65-F5344CB8AC3E}">
        <p14:creationId xmlns:p14="http://schemas.microsoft.com/office/powerpoint/2010/main" val="3934838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28</a:t>
            </a:fld>
            <a:endParaRPr lang="en-US"/>
          </a:p>
        </p:txBody>
      </p:sp>
    </p:spTree>
    <p:extLst>
      <p:ext uri="{BB962C8B-B14F-4D97-AF65-F5344CB8AC3E}">
        <p14:creationId xmlns:p14="http://schemas.microsoft.com/office/powerpoint/2010/main" val="3934838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29</a:t>
            </a:fld>
            <a:endParaRPr lang="en-US"/>
          </a:p>
        </p:txBody>
      </p:sp>
    </p:spTree>
    <p:extLst>
      <p:ext uri="{BB962C8B-B14F-4D97-AF65-F5344CB8AC3E}">
        <p14:creationId xmlns:p14="http://schemas.microsoft.com/office/powerpoint/2010/main" val="3934838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smtClean="0"/>
              <a:t>African American ancestry consistently associated with increased risk of PTB</a:t>
            </a:r>
          </a:p>
          <a:p>
            <a:pPr lvl="1"/>
            <a:r>
              <a:rPr lang="en-US" sz="2000" dirty="0" smtClean="0"/>
              <a:t>Genetic polymorphisms play a role</a:t>
            </a:r>
          </a:p>
          <a:p>
            <a:pPr lvl="2"/>
            <a:r>
              <a:rPr lang="en-US" sz="1900" dirty="0" smtClean="0"/>
              <a:t>Susceptibility locus on chromosome 7</a:t>
            </a:r>
          </a:p>
          <a:p>
            <a:pPr lvl="2"/>
            <a:r>
              <a:rPr lang="en-US" sz="1900" dirty="0" smtClean="0"/>
              <a:t>Certain polymorphisms in genes responsible for innate immunity </a:t>
            </a:r>
            <a:r>
              <a:rPr lang="en-US" sz="1900" dirty="0" smtClean="0">
                <a:sym typeface="Wingdings" pitchFamily="2" charset="2"/>
              </a:rPr>
              <a:t> PTB and PPROM</a:t>
            </a:r>
          </a:p>
          <a:p>
            <a:pPr lvl="2"/>
            <a:r>
              <a:rPr lang="en-US" sz="1900" dirty="0" smtClean="0">
                <a:sym typeface="Wingdings" pitchFamily="2" charset="2"/>
              </a:rPr>
              <a:t>Polymorphisms in IL-1, TNF-</a:t>
            </a:r>
            <a:r>
              <a:rPr lang="el-GR" sz="1900" dirty="0" smtClean="0">
                <a:sym typeface="Wingdings" pitchFamily="2" charset="2"/>
              </a:rPr>
              <a:t>α</a:t>
            </a:r>
            <a:r>
              <a:rPr lang="en-US" sz="1900" dirty="0" smtClean="0">
                <a:sym typeface="Wingdings" pitchFamily="2" charset="2"/>
              </a:rPr>
              <a:t>, IL-6, IL-8, TLR-4 and MLB genes </a:t>
            </a:r>
          </a:p>
          <a:p>
            <a:pPr lvl="2"/>
            <a:r>
              <a:rPr lang="en-US" sz="1900" dirty="0" smtClean="0">
                <a:sym typeface="Wingdings" pitchFamily="2" charset="2"/>
              </a:rPr>
              <a:t>Gene-environment interactions (CYP1A1- and smoking, GSTT1- and smoking)</a:t>
            </a:r>
          </a:p>
          <a:p>
            <a:pPr lvl="1"/>
            <a:r>
              <a:rPr lang="en-US" sz="2000" dirty="0" smtClean="0"/>
              <a:t>E.g., altered genetic regulation of </a:t>
            </a:r>
            <a:r>
              <a:rPr lang="en-US" sz="2000" dirty="0" err="1" smtClean="0"/>
              <a:t>cervicovaginal</a:t>
            </a:r>
            <a:r>
              <a:rPr lang="en-US" sz="2000" dirty="0" smtClean="0"/>
              <a:t> cytokine production and greater </a:t>
            </a:r>
            <a:r>
              <a:rPr lang="en-US" sz="2000" dirty="0" err="1" smtClean="0"/>
              <a:t>proinflammatory</a:t>
            </a:r>
            <a:r>
              <a:rPr lang="en-US" sz="2000" dirty="0" smtClean="0"/>
              <a:t> response to altered vaginal flora (i.e., BV) </a:t>
            </a:r>
            <a:r>
              <a:rPr lang="en-US" sz="2000" dirty="0" smtClean="0">
                <a:sym typeface="Wingdings" pitchFamily="2" charset="2"/>
              </a:rPr>
              <a:t> SPTB</a:t>
            </a:r>
            <a:endParaRPr lang="el-GR" sz="2000" dirty="0" smtClean="0"/>
          </a:p>
          <a:p>
            <a:endParaRPr lang="en-US" dirty="0" smtClean="0"/>
          </a:p>
          <a:p>
            <a:r>
              <a:rPr lang="en-US" dirty="0" smtClean="0"/>
              <a:t>Bacterial </a:t>
            </a:r>
            <a:r>
              <a:rPr lang="en-US" dirty="0" err="1" smtClean="0"/>
              <a:t>vaginosis</a:t>
            </a:r>
            <a:r>
              <a:rPr lang="en-US" dirty="0" smtClean="0"/>
              <a:t> associated with preterm birth, AA have higher rates of BV, BUT interventions with antibiotics not shown to be effective in preventing preterm birth</a:t>
            </a:r>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34</a:t>
            </a:fld>
            <a:endParaRPr lang="en-US"/>
          </a:p>
        </p:txBody>
      </p:sp>
    </p:spTree>
    <p:extLst>
      <p:ext uri="{BB962C8B-B14F-4D97-AF65-F5344CB8AC3E}">
        <p14:creationId xmlns:p14="http://schemas.microsoft.com/office/powerpoint/2010/main" val="172269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Laurin</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38</a:t>
            </a:fld>
            <a:endParaRPr lang="en-US"/>
          </a:p>
        </p:txBody>
      </p:sp>
    </p:spTree>
    <p:extLst>
      <p:ext uri="{BB962C8B-B14F-4D97-AF65-F5344CB8AC3E}">
        <p14:creationId xmlns:p14="http://schemas.microsoft.com/office/powerpoint/2010/main" val="4102380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pPr marL="0" indent="0">
              <a:buNone/>
            </a:pPr>
            <a:r>
              <a:rPr lang="en-US" dirty="0" smtClean="0"/>
              <a:t>10. </a:t>
            </a:r>
            <a:r>
              <a:rPr lang="en-US" dirty="0" err="1" smtClean="0"/>
              <a:t>Ickovics</a:t>
            </a:r>
            <a:r>
              <a:rPr lang="en-US" dirty="0" smtClean="0"/>
              <a:t> JR, Kershaw TS, </a:t>
            </a:r>
            <a:r>
              <a:rPr lang="en-US" dirty="0" err="1" smtClean="0"/>
              <a:t>Westdahl</a:t>
            </a:r>
            <a:r>
              <a:rPr lang="en-US" dirty="0" smtClean="0"/>
              <a:t> C, et al. Group prenatal care and perinatal outcomes: a randomized controlled trial. </a:t>
            </a:r>
            <a:r>
              <a:rPr lang="en-US" dirty="0" err="1" smtClean="0"/>
              <a:t>Obstet</a:t>
            </a:r>
            <a:r>
              <a:rPr lang="en-US" dirty="0" smtClean="0"/>
              <a:t> </a:t>
            </a:r>
            <a:r>
              <a:rPr lang="en-US" dirty="0" err="1" smtClean="0"/>
              <a:t>Gynecol</a:t>
            </a:r>
            <a:r>
              <a:rPr lang="en-US" dirty="0" smtClean="0"/>
              <a:t> 2007;110(2 </a:t>
            </a:r>
            <a:r>
              <a:rPr lang="en-US" dirty="0" err="1" smtClean="0"/>
              <a:t>Pt</a:t>
            </a:r>
            <a:r>
              <a:rPr lang="en-US" dirty="0" smtClean="0"/>
              <a:t> 1):330-9.</a:t>
            </a:r>
          </a:p>
          <a:p>
            <a:pPr marL="0" indent="0">
              <a:buNone/>
            </a:pPr>
            <a:r>
              <a:rPr lang="en-US" dirty="0" smtClean="0"/>
              <a:t>11. </a:t>
            </a:r>
            <a:r>
              <a:rPr lang="en-US" dirty="0" err="1" smtClean="0"/>
              <a:t>Picklesimer</a:t>
            </a:r>
            <a:r>
              <a:rPr lang="en-US" dirty="0" smtClean="0"/>
              <a:t> AH, Billings D, Hale N, </a:t>
            </a:r>
            <a:r>
              <a:rPr lang="en-US" dirty="0" err="1" smtClean="0"/>
              <a:t>Blackhurst</a:t>
            </a:r>
            <a:r>
              <a:rPr lang="en-US" dirty="0" smtClean="0"/>
              <a:t> D, Covington-Kolb S. The effect of </a:t>
            </a:r>
            <a:r>
              <a:rPr lang="en-US" dirty="0" err="1" smtClean="0"/>
              <a:t>CenteringPregnancy</a:t>
            </a:r>
            <a:r>
              <a:rPr lang="en-US" dirty="0" smtClean="0"/>
              <a:t> group prenatal care on preterm birth in a low-income population. Am J </a:t>
            </a:r>
            <a:r>
              <a:rPr lang="en-US" dirty="0" err="1" smtClean="0"/>
              <a:t>Obstet</a:t>
            </a:r>
            <a:r>
              <a:rPr lang="en-US" dirty="0" smtClean="0"/>
              <a:t> </a:t>
            </a:r>
            <a:r>
              <a:rPr lang="en-US" dirty="0" err="1" smtClean="0"/>
              <a:t>Gynecol</a:t>
            </a:r>
            <a:r>
              <a:rPr lang="en-US" dirty="0" smtClean="0"/>
              <a:t> 2012;206:415.e1-7.</a:t>
            </a:r>
          </a:p>
          <a:p>
            <a:pPr marL="0" indent="0">
              <a:buNone/>
            </a:pPr>
            <a:endParaRPr lang="en-US" dirty="0" smtClean="0"/>
          </a:p>
          <a:p>
            <a:pPr marL="0" indent="0">
              <a:buNone/>
            </a:pPr>
            <a:r>
              <a:rPr lang="en-US" dirty="0" smtClean="0"/>
              <a:t>9. Lathrop B. A systematic review comparing group prenatal care to traditional prenatal care. </a:t>
            </a:r>
            <a:r>
              <a:rPr lang="en-US" dirty="0" err="1" smtClean="0"/>
              <a:t>Nurs</a:t>
            </a:r>
            <a:r>
              <a:rPr lang="en-US" dirty="0" smtClean="0"/>
              <a:t> </a:t>
            </a:r>
            <a:r>
              <a:rPr lang="en-US" dirty="0" err="1" smtClean="0"/>
              <a:t>Womens</a:t>
            </a:r>
            <a:r>
              <a:rPr lang="en-US" dirty="0" smtClean="0"/>
              <a:t> Health 2013;17:120-9.</a:t>
            </a:r>
          </a:p>
          <a:p>
            <a:pPr marL="0" indent="0">
              <a:buNone/>
            </a:pPr>
            <a:r>
              <a:rPr lang="en-US" dirty="0" smtClean="0"/>
              <a:t>12. Tanner-Smith EE, </a:t>
            </a:r>
            <a:r>
              <a:rPr lang="en-US" dirty="0" err="1" smtClean="0"/>
              <a:t>Steinka-FryKT</a:t>
            </a:r>
            <a:r>
              <a:rPr lang="en-US" dirty="0" smtClean="0"/>
              <a:t>, </a:t>
            </a:r>
            <a:r>
              <a:rPr lang="en-US" dirty="0" err="1" smtClean="0"/>
              <a:t>LipseyMW</a:t>
            </a:r>
            <a:r>
              <a:rPr lang="en-US" dirty="0" smtClean="0"/>
              <a:t>. The effects of </a:t>
            </a:r>
            <a:r>
              <a:rPr lang="en-US" dirty="0" err="1" smtClean="0"/>
              <a:t>CenteringPregnancy</a:t>
            </a:r>
            <a:r>
              <a:rPr lang="en-US" dirty="0" smtClean="0"/>
              <a:t> group prenatal care on gestational age, birth weight, and fetal demise. </a:t>
            </a:r>
            <a:r>
              <a:rPr lang="en-US" dirty="0" err="1" smtClean="0"/>
              <a:t>Matern</a:t>
            </a:r>
            <a:r>
              <a:rPr lang="en-US" dirty="0" smtClean="0"/>
              <a:t> Child Health J 2013. [</a:t>
            </a:r>
            <a:r>
              <a:rPr lang="en-US" dirty="0" err="1" smtClean="0"/>
              <a:t>Epub</a:t>
            </a:r>
            <a:r>
              <a:rPr lang="en-US" dirty="0" smtClean="0"/>
              <a:t> ahead of print].</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39</a:t>
            </a:fld>
            <a:endParaRPr lang="en-US"/>
          </a:p>
        </p:txBody>
      </p:sp>
    </p:spTree>
    <p:extLst>
      <p:ext uri="{BB962C8B-B14F-4D97-AF65-F5344CB8AC3E}">
        <p14:creationId xmlns:p14="http://schemas.microsoft.com/office/powerpoint/2010/main" val="1414662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8. Rising SS, Kennedy HP, </a:t>
            </a:r>
            <a:r>
              <a:rPr lang="en-US" dirty="0" err="1" smtClean="0"/>
              <a:t>Klima</a:t>
            </a:r>
            <a:r>
              <a:rPr lang="en-US" dirty="0" smtClean="0"/>
              <a:t> CS. Redesigning prenatal care through Centering-Pregnancy. J of Midwifery </a:t>
            </a:r>
            <a:r>
              <a:rPr lang="en-US" dirty="0" err="1" smtClean="0"/>
              <a:t>Womens</a:t>
            </a:r>
            <a:r>
              <a:rPr lang="en-US" dirty="0" smtClean="0"/>
              <a:t> Health 2004;49:398-404.</a:t>
            </a:r>
          </a:p>
          <a:p>
            <a:pPr marL="0" indent="0">
              <a:buNone/>
            </a:pPr>
            <a:r>
              <a:rPr lang="en-US" dirty="0" smtClean="0"/>
              <a:t>9. Lathrop B. A systematic review comparing group prenatal care to traditional prenatal care. </a:t>
            </a:r>
            <a:r>
              <a:rPr lang="en-US" dirty="0" err="1" smtClean="0"/>
              <a:t>Nurs</a:t>
            </a:r>
            <a:r>
              <a:rPr lang="en-US" dirty="0" smtClean="0"/>
              <a:t> </a:t>
            </a:r>
            <a:r>
              <a:rPr lang="en-US" dirty="0" err="1" smtClean="0"/>
              <a:t>Womens</a:t>
            </a:r>
            <a:r>
              <a:rPr lang="en-US" dirty="0" smtClean="0"/>
              <a:t> Health 2013;17:120-9.</a:t>
            </a:r>
          </a:p>
          <a:p>
            <a:pPr marL="0" indent="0">
              <a:buNone/>
            </a:pPr>
            <a:r>
              <a:rPr lang="en-US" dirty="0" smtClean="0"/>
              <a:t>10. </a:t>
            </a:r>
            <a:r>
              <a:rPr lang="en-US" dirty="0" err="1" smtClean="0"/>
              <a:t>Ickovics</a:t>
            </a:r>
            <a:r>
              <a:rPr lang="en-US" dirty="0" smtClean="0"/>
              <a:t> JR, Kershaw TS, </a:t>
            </a:r>
            <a:r>
              <a:rPr lang="en-US" dirty="0" err="1" smtClean="0"/>
              <a:t>Westdahl</a:t>
            </a:r>
            <a:r>
              <a:rPr lang="en-US" dirty="0" smtClean="0"/>
              <a:t> C, et al. Group prenatal care and perinatal outcomes: a randomized controlled trial. </a:t>
            </a:r>
            <a:r>
              <a:rPr lang="en-US" dirty="0" err="1" smtClean="0"/>
              <a:t>Obstet</a:t>
            </a:r>
            <a:r>
              <a:rPr lang="en-US" dirty="0" smtClean="0"/>
              <a:t> </a:t>
            </a:r>
            <a:r>
              <a:rPr lang="en-US" dirty="0" err="1" smtClean="0"/>
              <a:t>Gynecol</a:t>
            </a:r>
            <a:r>
              <a:rPr lang="en-US" dirty="0" smtClean="0"/>
              <a:t> 2007;110(2 </a:t>
            </a:r>
            <a:r>
              <a:rPr lang="en-US" dirty="0" err="1" smtClean="0"/>
              <a:t>Pt</a:t>
            </a:r>
            <a:r>
              <a:rPr lang="en-US" dirty="0" smtClean="0"/>
              <a:t> 1):330-9.</a:t>
            </a:r>
          </a:p>
          <a:p>
            <a:pPr marL="0" indent="0">
              <a:buNone/>
            </a:pPr>
            <a:r>
              <a:rPr lang="en-US" dirty="0" smtClean="0"/>
              <a:t>11. </a:t>
            </a:r>
            <a:r>
              <a:rPr lang="en-US" dirty="0" err="1" smtClean="0"/>
              <a:t>Picklesimer</a:t>
            </a:r>
            <a:r>
              <a:rPr lang="en-US" dirty="0" smtClean="0"/>
              <a:t> AH, Billings D, Hale N, </a:t>
            </a:r>
            <a:r>
              <a:rPr lang="en-US" dirty="0" err="1" smtClean="0"/>
              <a:t>Blackhurst</a:t>
            </a:r>
            <a:r>
              <a:rPr lang="en-US" dirty="0" smtClean="0"/>
              <a:t> D, Covington-Kolb S. The effect of </a:t>
            </a:r>
            <a:r>
              <a:rPr lang="en-US" dirty="0" err="1" smtClean="0"/>
              <a:t>CenteringPregnancy</a:t>
            </a:r>
            <a:r>
              <a:rPr lang="en-US" dirty="0" smtClean="0"/>
              <a:t> group prenatal care on preterm birth in a low-income population. Am J </a:t>
            </a:r>
            <a:r>
              <a:rPr lang="en-US" dirty="0" err="1" smtClean="0"/>
              <a:t>Obstet</a:t>
            </a:r>
            <a:r>
              <a:rPr lang="en-US" dirty="0" smtClean="0"/>
              <a:t> </a:t>
            </a:r>
            <a:r>
              <a:rPr lang="en-US" dirty="0" err="1" smtClean="0"/>
              <a:t>Gynecol</a:t>
            </a:r>
            <a:r>
              <a:rPr lang="en-US" dirty="0" smtClean="0"/>
              <a:t> 2012;206:415.e1-7.</a:t>
            </a:r>
          </a:p>
          <a:p>
            <a:pPr marL="0" indent="0">
              <a:buNone/>
            </a:pPr>
            <a:r>
              <a:rPr lang="en-US" dirty="0" smtClean="0"/>
              <a:t>12. Tanner-Smith EE, </a:t>
            </a:r>
            <a:r>
              <a:rPr lang="en-US" dirty="0" err="1" smtClean="0"/>
              <a:t>Steinka-FryKT</a:t>
            </a:r>
            <a:r>
              <a:rPr lang="en-US" dirty="0" smtClean="0"/>
              <a:t>, </a:t>
            </a:r>
            <a:r>
              <a:rPr lang="en-US" dirty="0" err="1" smtClean="0"/>
              <a:t>LipseyMW</a:t>
            </a:r>
            <a:r>
              <a:rPr lang="en-US" dirty="0" smtClean="0"/>
              <a:t>. The effects of </a:t>
            </a:r>
            <a:r>
              <a:rPr lang="en-US" dirty="0" err="1" smtClean="0"/>
              <a:t>CenteringPregnancy</a:t>
            </a:r>
            <a:r>
              <a:rPr lang="en-US" dirty="0" smtClean="0"/>
              <a:t> group prenatal care on gestational age, birth weight, and fetal demise. </a:t>
            </a:r>
            <a:r>
              <a:rPr lang="en-US" dirty="0" err="1" smtClean="0"/>
              <a:t>Matern</a:t>
            </a:r>
            <a:r>
              <a:rPr lang="en-US" dirty="0" smtClean="0"/>
              <a:t> Child Health J 2013. [</a:t>
            </a:r>
            <a:r>
              <a:rPr lang="en-US" dirty="0" err="1" smtClean="0"/>
              <a:t>Epub</a:t>
            </a:r>
            <a:r>
              <a:rPr lang="en-US" dirty="0" smtClean="0"/>
              <a:t> ahead of print].</a:t>
            </a:r>
          </a:p>
          <a:p>
            <a:pPr marL="0" indent="0">
              <a:buNone/>
            </a:pPr>
            <a:r>
              <a:rPr lang="nl-NL" dirty="0" smtClean="0"/>
              <a:t>13. Klima C, Norr K, Vonderheid S, Handler A. </a:t>
            </a:r>
            <a:r>
              <a:rPr lang="en-US" dirty="0" smtClean="0"/>
              <a:t>Introduction of </a:t>
            </a:r>
            <a:r>
              <a:rPr lang="en-US" dirty="0" err="1" smtClean="0"/>
              <a:t>CenteringPregnancy</a:t>
            </a:r>
            <a:r>
              <a:rPr lang="en-US" dirty="0" smtClean="0"/>
              <a:t> in a public health clinic. J Midwifery </a:t>
            </a:r>
            <a:r>
              <a:rPr lang="en-US" dirty="0" err="1" smtClean="0"/>
              <a:t>Womens</a:t>
            </a:r>
            <a:r>
              <a:rPr lang="en-US" dirty="0" smtClean="0"/>
              <a:t> Health 2009;54:27-34.</a:t>
            </a:r>
          </a:p>
          <a:p>
            <a:pPr marL="0" lvl="0" indent="0">
              <a:buNone/>
            </a:pPr>
            <a:r>
              <a:rPr lang="en-US" dirty="0" smtClean="0"/>
              <a:t>14. Grady MA, Bloom K. Pregnancy outcomes of adolescents enrolled in a </a:t>
            </a:r>
            <a:r>
              <a:rPr lang="en-US" dirty="0" err="1" smtClean="0"/>
              <a:t>CenteringPregnancy</a:t>
            </a:r>
            <a:r>
              <a:rPr lang="en-US" dirty="0" smtClean="0"/>
              <a:t> program. J Midwifery </a:t>
            </a:r>
            <a:r>
              <a:rPr lang="en-US" dirty="0" err="1" smtClean="0"/>
              <a:t>Womens</a:t>
            </a:r>
            <a:r>
              <a:rPr lang="en-US" dirty="0" smtClean="0"/>
              <a:t> Health 2004;49: 412-20.</a:t>
            </a:r>
          </a:p>
          <a:p>
            <a:pPr marL="0" lvl="0" indent="0">
              <a:buNone/>
            </a:pPr>
            <a:r>
              <a:rPr lang="en-US" dirty="0" smtClean="0"/>
              <a:t>15. Robertson B, </a:t>
            </a:r>
            <a:r>
              <a:rPr lang="en-US" dirty="0" err="1" smtClean="0"/>
              <a:t>Aycock</a:t>
            </a:r>
            <a:r>
              <a:rPr lang="en-US" dirty="0" smtClean="0"/>
              <a:t> DM, Darnell LA. Comparison of centering pregnancy to traditional care in Hispanic mothers. </a:t>
            </a:r>
            <a:r>
              <a:rPr lang="en-US" dirty="0" err="1" smtClean="0"/>
              <a:t>Matern</a:t>
            </a:r>
            <a:r>
              <a:rPr lang="en-US" dirty="0" smtClean="0"/>
              <a:t> Child Health J 2009;13:407-14.</a:t>
            </a:r>
          </a:p>
          <a:p>
            <a:pPr marL="0" lvl="0" indent="0">
              <a:buNone/>
            </a:pPr>
            <a:r>
              <a:rPr lang="en-US" dirty="0" smtClean="0"/>
              <a:t>16. Baldwin A. Comparison of selected outcomes of </a:t>
            </a:r>
            <a:r>
              <a:rPr lang="en-US" dirty="0" err="1" smtClean="0"/>
              <a:t>CenteringPregnancy</a:t>
            </a:r>
            <a:r>
              <a:rPr lang="en-US" dirty="0" smtClean="0"/>
              <a:t> versus traditional. prenatal care. J Midwifery </a:t>
            </a:r>
            <a:r>
              <a:rPr lang="en-US" dirty="0" err="1" smtClean="0"/>
              <a:t>Womens</a:t>
            </a:r>
            <a:r>
              <a:rPr lang="en-US" dirty="0" smtClean="0"/>
              <a:t> Health 2006;51:266-72.</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40</a:t>
            </a:fld>
            <a:endParaRPr lang="en-US"/>
          </a:p>
        </p:txBody>
      </p:sp>
    </p:spTree>
    <p:extLst>
      <p:ext uri="{BB962C8B-B14F-4D97-AF65-F5344CB8AC3E}">
        <p14:creationId xmlns:p14="http://schemas.microsoft.com/office/powerpoint/2010/main" val="792770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Carol</a:t>
            </a:r>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41</a:t>
            </a:fld>
            <a:endParaRPr lang="en-US"/>
          </a:p>
        </p:txBody>
      </p:sp>
    </p:spTree>
    <p:extLst>
      <p:ext uri="{BB962C8B-B14F-4D97-AF65-F5344CB8AC3E}">
        <p14:creationId xmlns:p14="http://schemas.microsoft.com/office/powerpoint/2010/main" val="599546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co-funded by the Office of Research on Women’s Health (ORWH) and the Eunice Kennedy Shriver</a:t>
            </a:r>
          </a:p>
          <a:p>
            <a:pPr rtl="0"/>
            <a:r>
              <a:rPr lang="en-US" sz="1200" kern="1200" dirty="0" smtClean="0">
                <a:solidFill>
                  <a:schemeClr val="tx1"/>
                </a:solidFill>
                <a:effectLst/>
                <a:latin typeface="+mn-lt"/>
                <a:ea typeface="+mn-ea"/>
                <a:cs typeface="+mn-cs"/>
              </a:rPr>
              <a:t>National Institute of Child Health and Human Development</a:t>
            </a:r>
          </a:p>
          <a:p>
            <a:pPr rtl="0"/>
            <a:r>
              <a:rPr lang="en-US" sz="1200" kern="1200" dirty="0" smtClean="0">
                <a:solidFill>
                  <a:schemeClr val="tx1"/>
                </a:solidFill>
                <a:effectLst/>
                <a:latin typeface="+mn-lt"/>
                <a:ea typeface="+mn-ea"/>
                <a:cs typeface="+mn-cs"/>
              </a:rPr>
              <a:t>(NICHD</a:t>
            </a:r>
          </a:p>
          <a:p>
            <a:pPr marL="0" indent="0">
              <a:buNone/>
            </a:pPr>
            <a:r>
              <a:rPr lang="en-US" dirty="0" smtClean="0">
                <a:hlinkClick r:id="rId3" tooltip="Pediatrics."/>
              </a:rPr>
              <a:t>Pediatrics.</a:t>
            </a:r>
            <a:r>
              <a:rPr lang="en-US" dirty="0" smtClean="0"/>
              <a:t> 2013 Nov;132 </a:t>
            </a:r>
            <a:r>
              <a:rPr lang="en-US" dirty="0" err="1" smtClean="0"/>
              <a:t>Suppl</a:t>
            </a:r>
            <a:r>
              <a:rPr lang="en-US" dirty="0" smtClean="0"/>
              <a:t> 2:S118-25. </a:t>
            </a:r>
            <a:r>
              <a:rPr lang="en-US" dirty="0" err="1" smtClean="0"/>
              <a:t>doi</a:t>
            </a:r>
            <a:r>
              <a:rPr lang="en-US" dirty="0" smtClean="0"/>
              <a:t>: 10.1542/peds.2013-1021J.</a:t>
            </a:r>
          </a:p>
          <a:p>
            <a:pPr marL="0" indent="0">
              <a:buNone/>
            </a:pPr>
            <a:r>
              <a:rPr lang="en-US" b="1" dirty="0" smtClean="0"/>
              <a:t>Dosage effect of prenatal home visiting on pregnancy outcomes in at-risk, first-time mothers.</a:t>
            </a:r>
          </a:p>
          <a:p>
            <a:pPr marL="0" indent="0">
              <a:buNone/>
            </a:pPr>
            <a:r>
              <a:rPr lang="en-US" dirty="0" err="1" smtClean="0">
                <a:hlinkClick r:id="rId4"/>
              </a:rPr>
              <a:t>Goyal</a:t>
            </a:r>
            <a:r>
              <a:rPr lang="en-US" dirty="0" smtClean="0">
                <a:hlinkClick r:id="rId4"/>
              </a:rPr>
              <a:t> NK</a:t>
            </a:r>
            <a:r>
              <a:rPr lang="en-US" baseline="30000" dirty="0" smtClean="0"/>
              <a:t>1</a:t>
            </a:r>
            <a:r>
              <a:rPr lang="en-US" dirty="0" smtClean="0"/>
              <a:t>, </a:t>
            </a:r>
            <a:r>
              <a:rPr lang="en-US" dirty="0" smtClean="0">
                <a:hlinkClick r:id="rId5"/>
              </a:rPr>
              <a:t>Hall ES</a:t>
            </a:r>
            <a:r>
              <a:rPr lang="en-US" dirty="0" smtClean="0"/>
              <a:t>, </a:t>
            </a:r>
            <a:r>
              <a:rPr lang="en-US" dirty="0" err="1" smtClean="0">
                <a:hlinkClick r:id="rId6"/>
              </a:rPr>
              <a:t>Meinzen-Derr</a:t>
            </a:r>
            <a:r>
              <a:rPr lang="en-US" dirty="0" smtClean="0">
                <a:hlinkClick r:id="rId6"/>
              </a:rPr>
              <a:t> JK</a:t>
            </a:r>
            <a:r>
              <a:rPr lang="en-US" dirty="0" smtClean="0"/>
              <a:t>, </a:t>
            </a:r>
            <a:r>
              <a:rPr lang="en-US" dirty="0" smtClean="0">
                <a:hlinkClick r:id="rId7"/>
              </a:rPr>
              <a:t>Kahn RS</a:t>
            </a:r>
            <a:r>
              <a:rPr lang="en-US" dirty="0" smtClean="0"/>
              <a:t>, </a:t>
            </a:r>
            <a:r>
              <a:rPr lang="en-US" dirty="0" smtClean="0">
                <a:hlinkClick r:id="rId8"/>
              </a:rPr>
              <a:t>Short JA</a:t>
            </a:r>
            <a:r>
              <a:rPr lang="en-US" dirty="0" smtClean="0"/>
              <a:t>, </a:t>
            </a:r>
            <a:r>
              <a:rPr lang="en-US" dirty="0" smtClean="0">
                <a:hlinkClick r:id="rId9"/>
              </a:rPr>
              <a:t>Van </a:t>
            </a:r>
            <a:r>
              <a:rPr lang="en-US" dirty="0" err="1" smtClean="0">
                <a:hlinkClick r:id="rId9"/>
              </a:rPr>
              <a:t>Ginkel</a:t>
            </a:r>
            <a:r>
              <a:rPr lang="en-US" dirty="0" smtClean="0">
                <a:hlinkClick r:id="rId9"/>
              </a:rPr>
              <a:t> JB</a:t>
            </a:r>
            <a:r>
              <a:rPr lang="en-US" dirty="0" smtClean="0"/>
              <a:t>, </a:t>
            </a:r>
            <a:r>
              <a:rPr lang="en-US" dirty="0" err="1" smtClean="0">
                <a:hlinkClick r:id="rId10"/>
              </a:rPr>
              <a:t>Ammerman</a:t>
            </a:r>
            <a:r>
              <a:rPr lang="en-US" dirty="0" smtClean="0">
                <a:hlinkClick r:id="rId10"/>
              </a:rPr>
              <a:t> RT</a:t>
            </a:r>
            <a:r>
              <a:rPr lang="en-US" dirty="0" smtClean="0"/>
              <a:t>.</a:t>
            </a:r>
          </a:p>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43</a:t>
            </a:fld>
            <a:endParaRPr lang="en-US"/>
          </a:p>
        </p:txBody>
      </p:sp>
    </p:spTree>
    <p:extLst>
      <p:ext uri="{BB962C8B-B14F-4D97-AF65-F5344CB8AC3E}">
        <p14:creationId xmlns:p14="http://schemas.microsoft.com/office/powerpoint/2010/main" val="3168357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difference between the fetal-infant mortality rates of the reference group and among non-</a:t>
            </a:r>
            <a:r>
              <a:rPr lang="en-US" dirty="0" err="1" smtClean="0"/>
              <a:t>hispanic</a:t>
            </a:r>
            <a:r>
              <a:rPr lang="en-US" dirty="0" smtClean="0"/>
              <a:t> blacks in these 3 counties are summarized here.  The excess mortality is that what we believe to be PREVENTABLE!</a:t>
            </a:r>
            <a:endParaRPr lang="en-US" dirty="0"/>
          </a:p>
        </p:txBody>
      </p:sp>
      <p:sp>
        <p:nvSpPr>
          <p:cNvPr id="4" name="Slide Number Placeholder 3"/>
          <p:cNvSpPr>
            <a:spLocks noGrp="1"/>
          </p:cNvSpPr>
          <p:nvPr>
            <p:ph type="sldNum" sz="quarter" idx="10"/>
          </p:nvPr>
        </p:nvSpPr>
        <p:spPr/>
        <p:txBody>
          <a:bodyPr/>
          <a:lstStyle/>
          <a:p>
            <a:fld id="{F13C1D0D-00F8-4386-B4BC-7001BE6671D7}" type="slidenum">
              <a:rPr lang="en-US" smtClean="0"/>
              <a:pPr/>
              <a:t>44</a:t>
            </a:fld>
            <a:endParaRPr lang="en-US"/>
          </a:p>
        </p:txBody>
      </p:sp>
    </p:spTree>
    <p:extLst>
      <p:ext uri="{BB962C8B-B14F-4D97-AF65-F5344CB8AC3E}">
        <p14:creationId xmlns:p14="http://schemas.microsoft.com/office/powerpoint/2010/main" val="2567882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B5E21-426B-4168-808C-0D342360A492}" type="slidenum">
              <a:rPr lang="en-US" smtClean="0"/>
              <a:pPr/>
              <a:t>45</a:t>
            </a:fld>
            <a:endParaRPr lang="en-US"/>
          </a:p>
        </p:txBody>
      </p:sp>
    </p:spTree>
    <p:extLst>
      <p:ext uri="{BB962C8B-B14F-4D97-AF65-F5344CB8AC3E}">
        <p14:creationId xmlns:p14="http://schemas.microsoft.com/office/powerpoint/2010/main" val="324628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AE61EA-4876-4F8F-BE98-06E02A35A0C5}" type="datetime1">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E9FB2-1839-4EEC-AE55-CFB479BDC661}"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8FB7F7-7FED-4407-A49E-1D35178F7910}" type="datetime1">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0C4A8C-BFE3-4661-BC00-05B3D76B3E1F}" type="datetime1">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E9FB2-1839-4EEC-AE55-CFB479BDC661}"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688D74-DDE7-4BC2-9E46-4972BD938F86}" type="datetime1">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1F55284-8CCB-4405-B24E-6B02938391C3}" type="datetime1">
              <a:rPr lang="en-US" smtClean="0"/>
              <a:pPr/>
              <a:t>4/15/2014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3E9FB2-1839-4EEC-AE55-CFB479BDC661}"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0696AD-A976-406A-9345-46D041F48BEA}" type="datetime1">
              <a:rPr lang="en-US" smtClean="0"/>
              <a:pPr/>
              <a:t>4/15/2014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ABFDF-69D5-41B4-A316-F3A2856EDEDF}" type="datetime1">
              <a:rPr lang="en-US" smtClean="0"/>
              <a:pPr/>
              <a:t>4/15/2014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409826-CC7E-4C84-B8C2-77795698B9ED}" type="datetime1">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E9FB2-1839-4EEC-AE55-CFB479BDC661}"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94978A-C331-48EB-8FC7-6966E1C3C0BB}" type="datetime1">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0AAE6C-08AC-422F-94D0-EE4CC1794DDC}" type="datetime1">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17EDF1-587D-43F7-9355-B218B2F004BB}" type="datetime1">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E9FB2-1839-4EEC-AE55-CFB479BDC66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511420D5-51A0-4B74-B44A-16C42D98AA01}" type="datetime1">
              <a:rPr lang="en-US" altLang="en-US" smtClean="0"/>
              <a:pPr>
                <a:defRPr/>
              </a:pPr>
              <a:t>4/15/2014</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A8AABC7-69F1-4037-A012-46CAD53D5352}"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6D3F075-6812-4F11-A006-1A3098841FBE}" type="datetime1">
              <a:rPr lang="en-US" smtClean="0"/>
              <a:pPr/>
              <a:t>4/15/2014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33E9FB2-1839-4EEC-AE55-CFB479BDC6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homvee.acf.hhs.gov/programs.aspx"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homvee.acf.hhs.gov/EvidenceOverview.asp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ncbi.nlm.nih.gov/pubmed/2418711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ncbi.nlm.nih.gov/pubmed?term=Goyal%20NK%5bAuthor%5d&amp;cauthor=true&amp;cauthor_uid=24187113"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848600" cy="2613025"/>
          </a:xfrm>
        </p:spPr>
        <p:txBody>
          <a:bodyPr/>
          <a:lstStyle/>
          <a:p>
            <a:r>
              <a:rPr lang="en-US" sz="3600" b="1" dirty="0" smtClean="0"/>
              <a:t>WHAT YOU DO </a:t>
            </a:r>
            <a:br>
              <a:rPr lang="en-US" sz="3600" b="1" dirty="0" smtClean="0"/>
            </a:br>
            <a:r>
              <a:rPr lang="en-US" sz="3600" b="1" dirty="0" smtClean="0"/>
              <a:t>TO PREVENT PRETERM BIRTH</a:t>
            </a:r>
            <a:br>
              <a:rPr lang="en-US" sz="3600" b="1" dirty="0" smtClean="0"/>
            </a:br>
            <a:r>
              <a:rPr lang="en-US" sz="3600" b="1" dirty="0" smtClean="0"/>
              <a:t>IN CLEVELAND </a:t>
            </a:r>
            <a:br>
              <a:rPr lang="en-US" sz="3600" b="1" dirty="0" smtClean="0"/>
            </a:br>
            <a:r>
              <a:rPr lang="en-US" sz="3600" b="1" dirty="0" smtClean="0"/>
              <a:t>AND CUYAHOGA COUNTY</a:t>
            </a:r>
            <a:endParaRPr lang="en-US" sz="3600" b="1" dirty="0"/>
          </a:p>
        </p:txBody>
      </p:sp>
      <p:sp>
        <p:nvSpPr>
          <p:cNvPr id="3" name="Subtitle 2"/>
          <p:cNvSpPr>
            <a:spLocks noGrp="1"/>
          </p:cNvSpPr>
          <p:nvPr>
            <p:ph type="subTitle" idx="1"/>
          </p:nvPr>
        </p:nvSpPr>
        <p:spPr>
          <a:xfrm>
            <a:off x="685800" y="3505200"/>
            <a:ext cx="7467600" cy="1752600"/>
          </a:xfrm>
        </p:spPr>
        <p:txBody>
          <a:bodyPr>
            <a:normAutofit/>
          </a:bodyPr>
          <a:lstStyle/>
          <a:p>
            <a:r>
              <a:rPr lang="en-US" b="1" dirty="0" smtClean="0"/>
              <a:t>Carol Gilbert, MS</a:t>
            </a:r>
          </a:p>
          <a:p>
            <a:r>
              <a:rPr lang="en-US" dirty="0" smtClean="0"/>
              <a:t>	Health Data Analyst, CityMatCH</a:t>
            </a:r>
          </a:p>
        </p:txBody>
      </p:sp>
      <p:sp>
        <p:nvSpPr>
          <p:cNvPr id="4" name="Slide Number Placeholder 3"/>
          <p:cNvSpPr>
            <a:spLocks noGrp="1"/>
          </p:cNvSpPr>
          <p:nvPr>
            <p:ph type="sldNum" sz="quarter" idx="12"/>
          </p:nvPr>
        </p:nvSpPr>
        <p:spPr/>
        <p:txBody>
          <a:bodyPr/>
          <a:lstStyle/>
          <a:p>
            <a:fld id="{F33E9FB2-1839-4EEC-AE55-CFB479BDC661}" type="slidenum">
              <a:rPr lang="en-US" smtClean="0"/>
              <a:pPr/>
              <a:t>1</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1900" y="5105400"/>
            <a:ext cx="1855900" cy="1676400"/>
          </a:xfrm>
          <a:prstGeom prst="rect">
            <a:avLst/>
          </a:prstGeom>
        </p:spPr>
      </p:pic>
    </p:spTree>
    <p:extLst>
      <p:ext uri="{BB962C8B-B14F-4D97-AF65-F5344CB8AC3E}">
        <p14:creationId xmlns:p14="http://schemas.microsoft.com/office/powerpoint/2010/main" val="2562761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685800"/>
            <a:ext cx="3931920" cy="639762"/>
          </a:xfrm>
        </p:spPr>
        <p:txBody>
          <a:bodyPr>
            <a:normAutofit/>
          </a:bodyPr>
          <a:lstStyle/>
          <a:p>
            <a:r>
              <a:rPr lang="en-US" sz="2800" dirty="0" smtClean="0"/>
              <a:t>Your Programs	</a:t>
            </a:r>
            <a:endParaRPr lang="en-US" sz="2800" dirty="0"/>
          </a:p>
        </p:txBody>
      </p:sp>
      <p:sp>
        <p:nvSpPr>
          <p:cNvPr id="4" name="Content Placeholder 3"/>
          <p:cNvSpPr>
            <a:spLocks noGrp="1"/>
          </p:cNvSpPr>
          <p:nvPr>
            <p:ph sz="half" idx="2"/>
          </p:nvPr>
        </p:nvSpPr>
        <p:spPr>
          <a:xfrm>
            <a:off x="457200" y="1524000"/>
            <a:ext cx="4572000" cy="4865688"/>
          </a:xfrm>
        </p:spPr>
        <p:txBody>
          <a:bodyPr/>
          <a:lstStyle/>
          <a:p>
            <a:r>
              <a:rPr lang="en-US" b="1" dirty="0" err="1"/>
              <a:t>MomsFirst</a:t>
            </a:r>
            <a:r>
              <a:rPr lang="en-US" b="1" dirty="0"/>
              <a:t>, </a:t>
            </a:r>
          </a:p>
          <a:p>
            <a:r>
              <a:rPr lang="en-US" b="1" dirty="0"/>
              <a:t>Help Me Grow, </a:t>
            </a:r>
          </a:p>
          <a:p>
            <a:r>
              <a:rPr lang="en-US" b="1" dirty="0"/>
              <a:t>Lead Safe, </a:t>
            </a:r>
          </a:p>
          <a:p>
            <a:r>
              <a:rPr lang="en-US" b="1" dirty="0"/>
              <a:t>Creating Healthy Communities, </a:t>
            </a:r>
          </a:p>
          <a:p>
            <a:r>
              <a:rPr lang="en-US" b="1" dirty="0"/>
              <a:t>Produce Perks, </a:t>
            </a:r>
          </a:p>
          <a:p>
            <a:r>
              <a:rPr lang="en-US" b="1" dirty="0"/>
              <a:t>Breast for Success, </a:t>
            </a:r>
          </a:p>
          <a:p>
            <a:r>
              <a:rPr lang="en-US" b="1" dirty="0"/>
              <a:t>Place Matters, </a:t>
            </a:r>
          </a:p>
          <a:p>
            <a:r>
              <a:rPr lang="en-US" b="1" dirty="0"/>
              <a:t>Baby Basics, and </a:t>
            </a:r>
          </a:p>
          <a:p>
            <a:r>
              <a:rPr lang="en-US" b="1" dirty="0"/>
              <a:t>CFHS</a:t>
            </a:r>
            <a:endParaRPr lang="en-US" dirty="0"/>
          </a:p>
          <a:p>
            <a:endParaRPr lang="en-US" dirty="0"/>
          </a:p>
        </p:txBody>
      </p:sp>
      <p:sp>
        <p:nvSpPr>
          <p:cNvPr id="5" name="Text Placeholder 4"/>
          <p:cNvSpPr>
            <a:spLocks noGrp="1"/>
          </p:cNvSpPr>
          <p:nvPr>
            <p:ph type="body" sz="quarter" idx="3"/>
          </p:nvPr>
        </p:nvSpPr>
        <p:spPr>
          <a:xfrm>
            <a:off x="4953000" y="685800"/>
            <a:ext cx="3931920" cy="639762"/>
          </a:xfrm>
        </p:spPr>
        <p:txBody>
          <a:bodyPr>
            <a:normAutofit/>
          </a:bodyPr>
          <a:lstStyle/>
          <a:p>
            <a:r>
              <a:rPr lang="en-US" sz="2800" dirty="0" smtClean="0"/>
              <a:t>Your Expertise</a:t>
            </a:r>
            <a:endParaRPr lang="en-US" sz="2800" dirty="0"/>
          </a:p>
        </p:txBody>
      </p:sp>
      <p:sp>
        <p:nvSpPr>
          <p:cNvPr id="6" name="Content Placeholder 5"/>
          <p:cNvSpPr>
            <a:spLocks noGrp="1"/>
          </p:cNvSpPr>
          <p:nvPr>
            <p:ph sz="quarter" idx="4"/>
          </p:nvPr>
        </p:nvSpPr>
        <p:spPr>
          <a:xfrm>
            <a:off x="4754880" y="1524000"/>
            <a:ext cx="3931920" cy="4865688"/>
          </a:xfrm>
        </p:spPr>
        <p:txBody>
          <a:bodyPr/>
          <a:lstStyle/>
          <a:p>
            <a:r>
              <a:rPr lang="en-US" b="1" dirty="0" smtClean="0"/>
              <a:t>Nursing</a:t>
            </a:r>
          </a:p>
          <a:p>
            <a:r>
              <a:rPr lang="en-US" b="1" dirty="0" smtClean="0"/>
              <a:t>Perinatal health</a:t>
            </a:r>
          </a:p>
          <a:p>
            <a:r>
              <a:rPr lang="en-US" b="1" dirty="0" smtClean="0"/>
              <a:t>Counseling</a:t>
            </a:r>
          </a:p>
          <a:p>
            <a:r>
              <a:rPr lang="en-US" b="1" dirty="0" smtClean="0"/>
              <a:t>Health Systems</a:t>
            </a:r>
          </a:p>
          <a:p>
            <a:r>
              <a:rPr lang="en-US" b="1" dirty="0" smtClean="0"/>
              <a:t>Education Systems</a:t>
            </a:r>
          </a:p>
          <a:p>
            <a:r>
              <a:rPr lang="en-US" b="1" dirty="0" smtClean="0"/>
              <a:t>Housing Systems</a:t>
            </a:r>
          </a:p>
          <a:p>
            <a:r>
              <a:rPr lang="en-US" b="1" dirty="0" smtClean="0"/>
              <a:t>Law enforcement</a:t>
            </a:r>
          </a:p>
          <a:p>
            <a:r>
              <a:rPr lang="en-US" b="1" dirty="0" smtClean="0"/>
              <a:t>Justice system</a:t>
            </a:r>
          </a:p>
          <a:p>
            <a:r>
              <a:rPr lang="en-US" b="1" dirty="0" smtClean="0"/>
              <a:t>Knowledge of your clients</a:t>
            </a:r>
          </a:p>
          <a:p>
            <a:endParaRPr lang="en-US" dirty="0"/>
          </a:p>
        </p:txBody>
      </p:sp>
      <p:sp>
        <p:nvSpPr>
          <p:cNvPr id="7" name="Slide Number Placeholder 6"/>
          <p:cNvSpPr>
            <a:spLocks noGrp="1"/>
          </p:cNvSpPr>
          <p:nvPr>
            <p:ph type="sldNum" sz="quarter" idx="12"/>
          </p:nvPr>
        </p:nvSpPr>
        <p:spPr/>
        <p:txBody>
          <a:bodyPr/>
          <a:lstStyle/>
          <a:p>
            <a:fld id="{F33E9FB2-1839-4EEC-AE55-CFB479BDC661}" type="slidenum">
              <a:rPr lang="en-US" smtClean="0"/>
              <a:pPr/>
              <a:t>2</a:t>
            </a:fld>
            <a:endParaRPr lang="en-US"/>
          </a:p>
        </p:txBody>
      </p:sp>
    </p:spTree>
    <p:extLst>
      <p:ext uri="{BB962C8B-B14F-4D97-AF65-F5344CB8AC3E}">
        <p14:creationId xmlns:p14="http://schemas.microsoft.com/office/powerpoint/2010/main" val="3939392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….And you know Cleveland and Cuyahoga county</a:t>
            </a:r>
            <a:endParaRPr lang="en-US" dirty="0"/>
          </a:p>
        </p:txBody>
      </p:sp>
      <p:sp>
        <p:nvSpPr>
          <p:cNvPr id="3" name="Subtitle 2"/>
          <p:cNvSpPr>
            <a:spLocks noGrp="1"/>
          </p:cNvSpPr>
          <p:nvPr>
            <p:ph type="subTitle" idx="1"/>
          </p:nvPr>
        </p:nvSpPr>
        <p:spPr>
          <a:xfrm>
            <a:off x="2362200" y="3505200"/>
            <a:ext cx="4724400" cy="1752600"/>
          </a:xfrm>
        </p:spPr>
        <p:txBody>
          <a:bodyPr>
            <a:normAutofit lnSpcReduction="10000"/>
          </a:bodyPr>
          <a:lstStyle/>
          <a:p>
            <a:r>
              <a:rPr lang="en-US" dirty="0" smtClean="0"/>
              <a:t>Neighborhoods</a:t>
            </a:r>
          </a:p>
          <a:p>
            <a:r>
              <a:rPr lang="en-US" dirty="0" smtClean="0"/>
              <a:t>History</a:t>
            </a:r>
          </a:p>
          <a:p>
            <a:r>
              <a:rPr lang="en-US" dirty="0" smtClean="0"/>
              <a:t>Values</a:t>
            </a:r>
          </a:p>
          <a:p>
            <a:r>
              <a:rPr lang="en-US" dirty="0" smtClean="0"/>
              <a:t>Traditions</a:t>
            </a: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457200"/>
          </a:xfrm>
        </p:spPr>
        <p:txBody>
          <a:bodyPr>
            <a:noAutofit/>
          </a:bodyPr>
          <a:lstStyle/>
          <a:p>
            <a:pPr algn="ctr"/>
            <a:r>
              <a:rPr lang="en-US" sz="2400" b="1" dirty="0" smtClean="0"/>
              <a:t>Services you provide</a:t>
            </a:r>
            <a:endParaRPr lang="en-US" sz="2400" b="1" dirty="0"/>
          </a:p>
        </p:txBody>
      </p:sp>
      <p:sp>
        <p:nvSpPr>
          <p:cNvPr id="3" name="Content Placeholder 2"/>
          <p:cNvSpPr>
            <a:spLocks noGrp="1"/>
          </p:cNvSpPr>
          <p:nvPr>
            <p:ph idx="1"/>
          </p:nvPr>
        </p:nvSpPr>
        <p:spPr>
          <a:xfrm>
            <a:off x="457200" y="914400"/>
            <a:ext cx="8229600" cy="5715000"/>
          </a:xfrm>
        </p:spPr>
        <p:txBody>
          <a:bodyPr numCol="3">
            <a:noAutofit/>
          </a:bodyPr>
          <a:lstStyle/>
          <a:p>
            <a:pPr marL="0" indent="0">
              <a:buNone/>
            </a:pPr>
            <a:r>
              <a:rPr lang="en-US" sz="2000" b="1" dirty="0" smtClean="0"/>
              <a:t>Health education</a:t>
            </a:r>
          </a:p>
          <a:p>
            <a:pPr lvl="1"/>
            <a:r>
              <a:rPr lang="en-US" dirty="0" smtClean="0"/>
              <a:t>Health literacy</a:t>
            </a:r>
          </a:p>
          <a:p>
            <a:pPr lvl="1"/>
            <a:r>
              <a:rPr lang="en-US" dirty="0" smtClean="0"/>
              <a:t>Prenatal care</a:t>
            </a:r>
          </a:p>
          <a:p>
            <a:pPr lvl="1"/>
            <a:r>
              <a:rPr lang="en-US" dirty="0" smtClean="0"/>
              <a:t>Breastfeeding</a:t>
            </a:r>
          </a:p>
          <a:p>
            <a:pPr lvl="1"/>
            <a:r>
              <a:rPr lang="en-US" dirty="0" smtClean="0"/>
              <a:t>Family planning</a:t>
            </a:r>
          </a:p>
          <a:p>
            <a:pPr lvl="1"/>
            <a:r>
              <a:rPr lang="en-US" dirty="0" smtClean="0"/>
              <a:t>Interconception care</a:t>
            </a:r>
          </a:p>
          <a:p>
            <a:pPr lvl="1"/>
            <a:r>
              <a:rPr lang="en-US" dirty="0" smtClean="0"/>
              <a:t>Parenting</a:t>
            </a:r>
          </a:p>
          <a:p>
            <a:pPr lvl="1"/>
            <a:r>
              <a:rPr lang="en-US" dirty="0" smtClean="0"/>
              <a:t>Smoking Cessation</a:t>
            </a:r>
          </a:p>
          <a:p>
            <a:pPr lvl="1"/>
            <a:r>
              <a:rPr lang="en-US" dirty="0" smtClean="0"/>
              <a:t>Child Health and Development</a:t>
            </a:r>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sz="2000" b="1" dirty="0" smtClean="0"/>
              <a:t>Case management</a:t>
            </a:r>
          </a:p>
          <a:p>
            <a:pPr lvl="1"/>
            <a:r>
              <a:rPr lang="en-US" dirty="0" smtClean="0"/>
              <a:t>Obtaining medical insurance</a:t>
            </a:r>
          </a:p>
          <a:p>
            <a:pPr lvl="1"/>
            <a:r>
              <a:rPr lang="en-US" dirty="0" smtClean="0"/>
              <a:t>Obtaining transportation to medical appointments</a:t>
            </a:r>
          </a:p>
          <a:p>
            <a:pPr lvl="1"/>
            <a:r>
              <a:rPr lang="en-US" dirty="0" smtClean="0"/>
              <a:t>Screening and referral for perinatal depression</a:t>
            </a:r>
          </a:p>
          <a:p>
            <a:pPr lvl="1"/>
            <a:r>
              <a:rPr lang="en-US" dirty="0" smtClean="0"/>
              <a:t>Connect parents to social supports, medical home</a:t>
            </a:r>
          </a:p>
          <a:p>
            <a:pPr marL="274320" lvl="1" indent="0">
              <a:buNone/>
            </a:pPr>
            <a:endParaRPr lang="en-US" sz="2400" b="1" dirty="0" smtClean="0"/>
          </a:p>
          <a:p>
            <a:pPr marL="274320" lvl="1" indent="0">
              <a:buNone/>
            </a:pPr>
            <a:endParaRPr lang="en-US" sz="2400" b="1" dirty="0"/>
          </a:p>
          <a:p>
            <a:pPr marL="274320" lvl="1" indent="0">
              <a:buNone/>
            </a:pPr>
            <a:endParaRPr lang="en-US" sz="2400" b="1" dirty="0" smtClean="0"/>
          </a:p>
          <a:p>
            <a:pPr marL="274320" lvl="1" indent="0">
              <a:buNone/>
            </a:pPr>
            <a:endParaRPr lang="en-US" sz="2400" b="1" dirty="0"/>
          </a:p>
          <a:p>
            <a:pPr marL="274320" lvl="1" indent="0">
              <a:buNone/>
            </a:pPr>
            <a:endParaRPr lang="en-US" b="1" dirty="0" smtClean="0"/>
          </a:p>
          <a:p>
            <a:pPr marL="274320" lvl="1" indent="0">
              <a:buNone/>
            </a:pPr>
            <a:r>
              <a:rPr lang="en-US" b="1" dirty="0" smtClean="0"/>
              <a:t>Health promotion</a:t>
            </a:r>
          </a:p>
          <a:p>
            <a:pPr lvl="1"/>
            <a:r>
              <a:rPr lang="en-US" dirty="0" smtClean="0"/>
              <a:t>Assess and improve environmental, systems and policies to promote health</a:t>
            </a:r>
          </a:p>
          <a:p>
            <a:pPr lvl="1"/>
            <a:r>
              <a:rPr lang="en-US" dirty="0"/>
              <a:t>Lead abatement grants</a:t>
            </a:r>
          </a:p>
          <a:p>
            <a:pPr lvl="1"/>
            <a:r>
              <a:rPr lang="en-US" dirty="0" smtClean="0"/>
              <a:t>Extra value for food stamp cards when used at farmers markets</a:t>
            </a:r>
          </a:p>
          <a:p>
            <a:pPr lvl="1"/>
            <a:r>
              <a:rPr lang="en-US" dirty="0" smtClean="0"/>
              <a:t>Breastfeeding support</a:t>
            </a:r>
          </a:p>
          <a:p>
            <a:pPr lvl="1"/>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4</a:t>
            </a:fld>
            <a:endParaRPr lang="en-US"/>
          </a:p>
        </p:txBody>
      </p:sp>
    </p:spTree>
    <p:extLst>
      <p:ext uri="{BB962C8B-B14F-4D97-AF65-F5344CB8AC3E}">
        <p14:creationId xmlns:p14="http://schemas.microsoft.com/office/powerpoint/2010/main" val="4270533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Black birth outcomes </a:t>
            </a:r>
            <a:br>
              <a:rPr lang="en-US" dirty="0" smtClean="0"/>
            </a:br>
            <a:r>
              <a:rPr lang="en-US" dirty="0" smtClean="0"/>
              <a:t>(2010-2012 birth records)</a:t>
            </a:r>
            <a:endParaRPr lang="en-US" dirty="0"/>
          </a:p>
        </p:txBody>
      </p:sp>
      <p:sp>
        <p:nvSpPr>
          <p:cNvPr id="3" name="Content Placeholder 2"/>
          <p:cNvSpPr>
            <a:spLocks noGrp="1"/>
          </p:cNvSpPr>
          <p:nvPr>
            <p:ph idx="1"/>
          </p:nvPr>
        </p:nvSpPr>
        <p:spPr>
          <a:xfrm>
            <a:off x="381000" y="2209800"/>
            <a:ext cx="8305800" cy="4267200"/>
          </a:xfrm>
        </p:spPr>
        <p:txBody>
          <a:bodyPr/>
          <a:lstStyle/>
          <a:p>
            <a:r>
              <a:rPr lang="en-US" dirty="0" smtClean="0"/>
              <a:t>Teen pregnancy 17%</a:t>
            </a:r>
          </a:p>
          <a:p>
            <a:r>
              <a:rPr lang="en-US" dirty="0" smtClean="0"/>
              <a:t>Short birth spacing 36% (similar to reference group)</a:t>
            </a:r>
          </a:p>
          <a:p>
            <a:r>
              <a:rPr lang="en-US" dirty="0" smtClean="0"/>
              <a:t>Late or no prenatal care 14% (none in the reference group)</a:t>
            </a:r>
          </a:p>
          <a:p>
            <a:r>
              <a:rPr lang="en-US" dirty="0" smtClean="0"/>
              <a:t>Very preterm birth 5% (</a:t>
            </a:r>
            <a:r>
              <a:rPr lang="en-US" dirty="0" err="1" smtClean="0"/>
              <a:t>vs</a:t>
            </a:r>
            <a:r>
              <a:rPr lang="en-US" dirty="0" smtClean="0"/>
              <a:t> 1% for reference group)</a:t>
            </a:r>
          </a:p>
          <a:p>
            <a:r>
              <a:rPr lang="en-US" dirty="0" smtClean="0"/>
              <a:t>Infant mortality rate</a:t>
            </a: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5</a:t>
            </a:fld>
            <a:endParaRPr lang="en-US"/>
          </a:p>
        </p:txBody>
      </p:sp>
    </p:spTree>
    <p:extLst>
      <p:ext uri="{BB962C8B-B14F-4D97-AF65-F5344CB8AC3E}">
        <p14:creationId xmlns:p14="http://schemas.microsoft.com/office/powerpoint/2010/main" val="3918962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600200"/>
          </a:xfrm>
        </p:spPr>
        <p:txBody>
          <a:bodyPr>
            <a:noAutofit/>
          </a:bodyPr>
          <a:lstStyle/>
          <a:p>
            <a:r>
              <a:rPr lang="en-US" sz="2800" dirty="0" smtClean="0">
                <a:solidFill>
                  <a:schemeClr val="accent1">
                    <a:lumMod val="75000"/>
                  </a:schemeClr>
                </a:solidFill>
              </a:rPr>
              <a:t> In Cuyahoga County, the Black infant mortality rate is 2.5 times the White rate </a:t>
            </a:r>
            <a:r>
              <a:rPr lang="en-US" sz="2800" b="1" dirty="0" smtClean="0">
                <a:solidFill>
                  <a:schemeClr val="accent1">
                    <a:lumMod val="75000"/>
                  </a:schemeClr>
                </a:solidFill>
                <a:latin typeface="Century Gothic" panose="020B0502020202020204" pitchFamily="34" charset="0"/>
              </a:rPr>
              <a:t>(2006-2010)</a:t>
            </a:r>
            <a:endParaRPr lang="en-US" sz="2800" b="1" dirty="0">
              <a:solidFill>
                <a:schemeClr val="accent1">
                  <a:lumMod val="75000"/>
                </a:schemeClr>
              </a:solidFill>
              <a:latin typeface="Century Gothic" panose="020B0502020202020204" pitchFamily="34" charset="0"/>
            </a:endParaRPr>
          </a:p>
        </p:txBody>
      </p:sp>
      <p:sp>
        <p:nvSpPr>
          <p:cNvPr id="3" name="Content Placeholder 2"/>
          <p:cNvSpPr>
            <a:spLocks noGrp="1"/>
          </p:cNvSpPr>
          <p:nvPr>
            <p:ph idx="1"/>
          </p:nvPr>
        </p:nvSpPr>
        <p:spPr>
          <a:xfrm>
            <a:off x="381000" y="2286000"/>
            <a:ext cx="8305800" cy="4191000"/>
          </a:xfrm>
        </p:spPr>
        <p:txBody>
          <a:bodyPr>
            <a:normAutofit/>
          </a:bodyPr>
          <a:lstStyle/>
          <a:p>
            <a:endParaRPr lang="en-US" dirty="0">
              <a:solidFill>
                <a:schemeClr val="accent1">
                  <a:lumMod val="75000"/>
                </a:schemeClr>
              </a:solidFill>
            </a:endParaRPr>
          </a:p>
          <a:p>
            <a:endParaRPr lang="en-US" dirty="0" smtClean="0">
              <a:solidFill>
                <a:schemeClr val="accent1">
                  <a:lumMod val="75000"/>
                </a:schemeClr>
              </a:solidFill>
            </a:endParaRPr>
          </a:p>
          <a:p>
            <a:endParaRPr lang="en-US" dirty="0">
              <a:solidFill>
                <a:schemeClr val="accent1">
                  <a:lumMod val="75000"/>
                </a:schemeClr>
              </a:solidFill>
            </a:endParaRPr>
          </a:p>
          <a:p>
            <a:endParaRPr lang="en-US" dirty="0" smtClean="0">
              <a:solidFill>
                <a:schemeClr val="accent1">
                  <a:lumMod val="75000"/>
                </a:schemeClr>
              </a:solidFill>
            </a:endParaRPr>
          </a:p>
          <a:p>
            <a:endParaRPr lang="en-US" dirty="0">
              <a:solidFill>
                <a:schemeClr val="accent1">
                  <a:lumMod val="75000"/>
                </a:schemeClr>
              </a:solidFill>
            </a:endParaRPr>
          </a:p>
          <a:p>
            <a:endParaRPr lang="en-US" dirty="0" smtClean="0">
              <a:solidFill>
                <a:schemeClr val="accent1">
                  <a:lumMod val="75000"/>
                </a:schemeClr>
              </a:solidFill>
            </a:endParaRPr>
          </a:p>
          <a:p>
            <a:endParaRPr lang="en-US" dirty="0">
              <a:solidFill>
                <a:schemeClr val="accent1">
                  <a:lumMod val="75000"/>
                </a:schemeClr>
              </a:solidFill>
            </a:endParaRPr>
          </a:p>
          <a:p>
            <a:pPr marL="0" indent="0">
              <a:buNone/>
            </a:pPr>
            <a:endParaRPr lang="en-US" dirty="0" smtClean="0">
              <a:solidFill>
                <a:schemeClr val="accent1">
                  <a:lumMod val="75000"/>
                </a:schemeClr>
              </a:solidFill>
            </a:endParaRPr>
          </a:p>
          <a:p>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6</a:t>
            </a:fld>
            <a:endParaRPr lang="en-US"/>
          </a:p>
        </p:txBody>
      </p:sp>
      <p:graphicFrame>
        <p:nvGraphicFramePr>
          <p:cNvPr id="6" name="Chart 5"/>
          <p:cNvGraphicFramePr/>
          <p:nvPr>
            <p:extLst>
              <p:ext uri="{D42A27DB-BD31-4B8C-83A1-F6EECF244321}">
                <p14:modId xmlns:p14="http://schemas.microsoft.com/office/powerpoint/2010/main" val="97739496"/>
              </p:ext>
            </p:extLst>
          </p:nvPr>
        </p:nvGraphicFramePr>
        <p:xfrm>
          <a:off x="609600" y="2514600"/>
          <a:ext cx="7467600" cy="2971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18962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001000" cy="609600"/>
          </a:xfrm>
        </p:spPr>
        <p:txBody>
          <a:bodyPr>
            <a:normAutofit fontScale="90000"/>
          </a:bodyPr>
          <a:lstStyle/>
          <a:p>
            <a:r>
              <a:rPr lang="en-US" sz="4000" b="1" dirty="0" smtClean="0"/>
              <a:t>Infant mortality is complex</a:t>
            </a:r>
            <a:endParaRPr lang="en-US" sz="4000" b="1" dirty="0"/>
          </a:p>
        </p:txBody>
      </p:sp>
      <p:sp>
        <p:nvSpPr>
          <p:cNvPr id="3" name="Content Placeholder 2"/>
          <p:cNvSpPr>
            <a:spLocks noGrp="1"/>
          </p:cNvSpPr>
          <p:nvPr>
            <p:ph idx="1"/>
          </p:nvPr>
        </p:nvSpPr>
        <p:spPr>
          <a:xfrm>
            <a:off x="4267200" y="3810000"/>
            <a:ext cx="3810000" cy="1104900"/>
          </a:xfrm>
        </p:spPr>
        <p:txBody>
          <a:bodyPr/>
          <a:lstStyle/>
          <a:p>
            <a:r>
              <a:rPr lang="en-US" sz="2800" b="1" dirty="0" smtClean="0">
                <a:latin typeface="Arial Narrow" pitchFamily="34" charset="0"/>
              </a:rPr>
              <a:t>Health care system</a:t>
            </a:r>
          </a:p>
          <a:p>
            <a:r>
              <a:rPr lang="en-US" sz="2800" b="1" dirty="0" smtClean="0">
                <a:latin typeface="Arial Narrow" pitchFamily="34" charset="0"/>
              </a:rPr>
              <a:t>Built Environment</a:t>
            </a:r>
          </a:p>
        </p:txBody>
      </p:sp>
      <p:sp>
        <p:nvSpPr>
          <p:cNvPr id="4" name="Slide Number Placeholder 3"/>
          <p:cNvSpPr>
            <a:spLocks noGrp="1"/>
          </p:cNvSpPr>
          <p:nvPr>
            <p:ph type="sldNum" sz="quarter" idx="10"/>
          </p:nvPr>
        </p:nvSpPr>
        <p:spPr/>
        <p:txBody>
          <a:bodyPr/>
          <a:lstStyle/>
          <a:p>
            <a:pPr>
              <a:defRPr/>
            </a:pPr>
            <a:fld id="{3A211F73-707B-4B99-BD70-DB24AB92B6D6}" type="slidenum">
              <a:rPr lang="en-US" smtClean="0"/>
              <a:pPr>
                <a:defRPr/>
              </a:pPr>
              <a:t>7</a:t>
            </a:fld>
            <a:endParaRPr lang="en-US" dirty="0"/>
          </a:p>
        </p:txBody>
      </p:sp>
      <p:sp>
        <p:nvSpPr>
          <p:cNvPr id="5" name="Content Placeholder 2"/>
          <p:cNvSpPr txBox="1">
            <a:spLocks/>
          </p:cNvSpPr>
          <p:nvPr/>
        </p:nvSpPr>
        <p:spPr bwMode="auto">
          <a:xfrm>
            <a:off x="354106" y="1600200"/>
            <a:ext cx="42672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lang="en-US" sz="2800" b="1" dirty="0" smtClean="0">
                <a:latin typeface="Arial Narrow" pitchFamily="34" charset="0"/>
              </a:rPr>
              <a:t>Important time periods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Preconception health</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rgbClr val="003300"/>
                </a:solidFill>
                <a:effectLst/>
                <a:uLnTx/>
                <a:uFillTx/>
                <a:latin typeface="Arial Narrow" pitchFamily="34" charset="0"/>
              </a:rPr>
              <a:t>Prenatal</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Neonatal</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rgbClr val="003300"/>
                </a:solidFill>
                <a:effectLst/>
                <a:uLnTx/>
                <a:uFillTx/>
                <a:latin typeface="Arial Narrow" pitchFamily="34" charset="0"/>
              </a:rPr>
              <a:t>Post-neonatal</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800" b="0" i="0" u="none" strike="noStrike" kern="1200" cap="none" spc="0" normalizeH="0" baseline="0" noProof="0" dirty="0">
              <a:ln>
                <a:noFill/>
              </a:ln>
              <a:solidFill>
                <a:schemeClr val="tx2"/>
              </a:solidFill>
              <a:effectLst/>
              <a:uLnTx/>
              <a:uFillTx/>
              <a:latin typeface="+mn-lt"/>
              <a:ea typeface="+mn-ea"/>
              <a:cs typeface="+mn-cs"/>
            </a:endParaRPr>
          </a:p>
        </p:txBody>
      </p:sp>
      <p:sp>
        <p:nvSpPr>
          <p:cNvPr id="8" name="Content Placeholder 2"/>
          <p:cNvSpPr txBox="1">
            <a:spLocks/>
          </p:cNvSpPr>
          <p:nvPr/>
        </p:nvSpPr>
        <p:spPr bwMode="auto">
          <a:xfrm>
            <a:off x="4648200" y="1600200"/>
            <a:ext cx="4114800" cy="205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lang="en-US" sz="2800" b="1" dirty="0" smtClean="0">
                <a:latin typeface="Arial Narrow" pitchFamily="34" charset="0"/>
              </a:rPr>
              <a:t>Goes beyond obstetrics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Chronic disease</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Mental Health</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Social determinants</a:t>
            </a:r>
            <a:endParaRPr kumimoji="0" lang="en-US" sz="2800" b="0" i="0" u="none" strike="noStrike" kern="1200" cap="none" spc="0" normalizeH="0" baseline="0" noProof="0" dirty="0" smtClean="0">
              <a:ln>
                <a:noFill/>
              </a:ln>
              <a:solidFill>
                <a:srgbClr val="003300"/>
              </a:solidFill>
              <a:effectLst/>
              <a:uLnTx/>
              <a:uFillTx/>
              <a:latin typeface="Arial Narrow"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800" b="0" i="0" u="none" strike="noStrike" kern="1200" cap="none" spc="0" normalizeH="0" baseline="0" noProof="0" dirty="0">
              <a:ln>
                <a:noFill/>
              </a:ln>
              <a:solidFill>
                <a:schemeClr val="tx2"/>
              </a:solidFill>
              <a:effectLst/>
              <a:uLnTx/>
              <a:uFillTx/>
              <a:latin typeface="+mn-lt"/>
              <a:ea typeface="+mn-ea"/>
              <a:cs typeface="+mn-cs"/>
            </a:endParaRPr>
          </a:p>
        </p:txBody>
      </p:sp>
      <p:sp>
        <p:nvSpPr>
          <p:cNvPr id="9" name="Content Placeholder 2"/>
          <p:cNvSpPr txBox="1">
            <a:spLocks/>
          </p:cNvSpPr>
          <p:nvPr/>
        </p:nvSpPr>
        <p:spPr bwMode="auto">
          <a:xfrm>
            <a:off x="1001806" y="4267200"/>
            <a:ext cx="29718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smtClean="0">
                <a:solidFill>
                  <a:srgbClr val="003300"/>
                </a:solidFill>
                <a:latin typeface="Arial Narrow" pitchFamily="34" charset="0"/>
              </a:rPr>
              <a:t>Life course</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rgbClr val="003300"/>
                </a:solidFill>
                <a:effectLst/>
                <a:uLnTx/>
                <a:uFillTx/>
                <a:latin typeface="Arial Narrow" pitchFamily="34" charset="0"/>
              </a:rPr>
              <a:t>Inter-generational</a:t>
            </a:r>
            <a:endParaRPr kumimoji="0" lang="en-US" sz="2800" b="0" i="0" u="none" strike="noStrike" kern="1200" cap="none" spc="0" normalizeH="0" baseline="0" noProof="0" dirty="0">
              <a:ln>
                <a:noFill/>
              </a:ln>
              <a:solidFill>
                <a:srgbClr val="003300"/>
              </a:solidFill>
              <a:effectLst/>
              <a:uLnTx/>
              <a:uFillTx/>
              <a:latin typeface="+mn-lt"/>
              <a:ea typeface="+mn-ea"/>
              <a:cs typeface="+mn-cs"/>
            </a:endParaRPr>
          </a:p>
        </p:txBody>
      </p:sp>
      <p:sp>
        <p:nvSpPr>
          <p:cNvPr id="10" name="Title 1"/>
          <p:cNvSpPr txBox="1">
            <a:spLocks/>
          </p:cNvSpPr>
          <p:nvPr/>
        </p:nvSpPr>
        <p:spPr>
          <a:xfrm>
            <a:off x="647700" y="5867400"/>
            <a:ext cx="8001000" cy="609600"/>
          </a:xfrm>
          <a:prstGeom prst="rect">
            <a:avLst/>
          </a:prstGeom>
        </p:spPr>
        <p:txBody>
          <a:bodyPr vert="horz" lIns="91440" tIns="45720" rIns="91440" bIns="45720" rtlCol="0" anchor="ctr">
            <a:normAutofit fontScale="67500" lnSpcReduction="200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b="1" dirty="0" smtClean="0"/>
              <a:t>…and is an important indicator of population health</a:t>
            </a:r>
            <a:endParaRPr lang="en-US" b="1" dirty="0"/>
          </a:p>
        </p:txBody>
      </p:sp>
    </p:spTree>
    <p:extLst>
      <p:ext uri="{BB962C8B-B14F-4D97-AF65-F5344CB8AC3E}">
        <p14:creationId xmlns:p14="http://schemas.microsoft.com/office/powerpoint/2010/main" val="3729703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t>What is the Perinatal Periods of Risk approach, or PPOR?</a:t>
            </a:r>
            <a:endParaRPr lang="en-US" sz="3200" b="1" dirty="0"/>
          </a:p>
        </p:txBody>
      </p:sp>
      <p:sp>
        <p:nvSpPr>
          <p:cNvPr id="4" name="Content Placeholder 3"/>
          <p:cNvSpPr>
            <a:spLocks noGrp="1"/>
          </p:cNvSpPr>
          <p:nvPr>
            <p:ph sz="quarter" idx="1"/>
          </p:nvPr>
        </p:nvSpPr>
        <p:spPr/>
        <p:txBody>
          <a:bodyPr>
            <a:normAutofit/>
          </a:bodyPr>
          <a:lstStyle/>
          <a:p>
            <a:pPr>
              <a:buFont typeface="Wingdings" panose="05000000000000000000" pitchFamily="2" charset="2"/>
              <a:buChar char="q"/>
            </a:pPr>
            <a:r>
              <a:rPr lang="en-US" sz="3200" dirty="0" smtClean="0"/>
              <a:t>An approach for helping cities and large communities to use </a:t>
            </a:r>
            <a:r>
              <a:rPr lang="en-US" sz="3200" i="1" dirty="0" smtClean="0"/>
              <a:t>their own </a:t>
            </a:r>
            <a:r>
              <a:rPr lang="en-US" sz="3200" dirty="0" smtClean="0"/>
              <a:t>data to investigate the reasons for </a:t>
            </a:r>
            <a:r>
              <a:rPr lang="en-US" sz="3200" i="1" dirty="0" smtClean="0"/>
              <a:t>their</a:t>
            </a:r>
            <a:r>
              <a:rPr lang="en-US" sz="3200" dirty="0" smtClean="0"/>
              <a:t> high infant mortality rates and disparities</a:t>
            </a:r>
          </a:p>
          <a:p>
            <a:pPr lvl="1">
              <a:buFont typeface="Wingdings" panose="05000000000000000000" pitchFamily="2" charset="2"/>
              <a:buChar char="q"/>
            </a:pPr>
            <a:endParaRPr lang="en-US" sz="2800" dirty="0" smtClean="0"/>
          </a:p>
          <a:p>
            <a:pPr>
              <a:buFont typeface="Wingdings" panose="05000000000000000000" pitchFamily="2" charset="2"/>
              <a:buChar char="q"/>
            </a:pPr>
            <a:r>
              <a:rPr lang="en-US" sz="3200" dirty="0" smtClean="0"/>
              <a:t>Uses Vital Records </a:t>
            </a:r>
            <a:r>
              <a:rPr lang="en-US" sz="3200" dirty="0"/>
              <a:t>Data (birth and death </a:t>
            </a:r>
            <a:r>
              <a:rPr lang="en-US" sz="3200" dirty="0" smtClean="0"/>
              <a:t>records)</a:t>
            </a:r>
          </a:p>
          <a:p>
            <a:pPr lvl="1">
              <a:buFont typeface="Wingdings" panose="05000000000000000000" pitchFamily="2" charset="2"/>
              <a:buChar char="§"/>
            </a:pPr>
            <a:r>
              <a:rPr lang="en-US" sz="2800" dirty="0" smtClean="0">
                <a:solidFill>
                  <a:srgbClr val="FF0000"/>
                </a:solidFill>
              </a:rPr>
              <a:t>Everyone is included</a:t>
            </a:r>
          </a:p>
          <a:p>
            <a:pPr lvl="1">
              <a:buFont typeface="Wingdings" panose="05000000000000000000" pitchFamily="2" charset="2"/>
              <a:buChar char="§"/>
            </a:pPr>
            <a:r>
              <a:rPr lang="en-US" sz="2800" dirty="0" smtClean="0">
                <a:solidFill>
                  <a:srgbClr val="FF0000"/>
                </a:solidFill>
              </a:rPr>
              <a:t>Available at local level</a:t>
            </a:r>
          </a:p>
        </p:txBody>
      </p:sp>
      <p:sp>
        <p:nvSpPr>
          <p:cNvPr id="3" name="Slide Number Placeholder 2"/>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298313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sz="3200" b="1" dirty="0" smtClean="0">
                <a:cs typeface="Arial" panose="020B0604020202020204" pitchFamily="34" charset="0"/>
              </a:rPr>
              <a:t>What’s different about the PPOR analytic approach?</a:t>
            </a:r>
            <a:endParaRPr lang="en-US" sz="3200" b="1" dirty="0"/>
          </a:p>
        </p:txBody>
      </p:sp>
      <p:sp>
        <p:nvSpPr>
          <p:cNvPr id="8" name="Content Placeholder 7"/>
          <p:cNvSpPr>
            <a:spLocks noGrp="1"/>
          </p:cNvSpPr>
          <p:nvPr>
            <p:ph sz="quarter" idx="1"/>
          </p:nvPr>
        </p:nvSpPr>
        <p:spPr/>
        <p:txBody>
          <a:bodyPr>
            <a:normAutofit/>
          </a:bodyPr>
          <a:lstStyle/>
          <a:p>
            <a:pPr marL="514350" indent="-514350">
              <a:buFont typeface="+mj-lt"/>
              <a:buAutoNum type="arabicPeriod"/>
            </a:pPr>
            <a:r>
              <a:rPr lang="en-US" sz="3600" dirty="0" smtClean="0"/>
              <a:t>Four periods of risk</a:t>
            </a:r>
          </a:p>
          <a:p>
            <a:pPr marL="514350" indent="-514350">
              <a:buFont typeface="+mj-lt"/>
              <a:buAutoNum type="arabicPeriod"/>
            </a:pPr>
            <a:r>
              <a:rPr lang="en-US" sz="3600" dirty="0" smtClean="0"/>
              <a:t>Uses fetal death data</a:t>
            </a:r>
          </a:p>
          <a:p>
            <a:pPr marL="514350" indent="-514350">
              <a:buFont typeface="+mj-lt"/>
              <a:buAutoNum type="arabicPeriod"/>
            </a:pPr>
            <a:r>
              <a:rPr lang="en-US" sz="3600" dirty="0" smtClean="0"/>
              <a:t>Uses a reference group</a:t>
            </a:r>
          </a:p>
          <a:p>
            <a:pPr marL="514350" indent="-514350">
              <a:buFont typeface="+mj-lt"/>
              <a:buAutoNum type="arabicPeriod"/>
            </a:pPr>
            <a:r>
              <a:rPr lang="en-US" sz="3600" dirty="0" smtClean="0"/>
              <a:t>Tailored to every community</a:t>
            </a:r>
            <a:endParaRPr lang="en-US" sz="3600" dirty="0"/>
          </a:p>
        </p:txBody>
      </p:sp>
      <p:sp>
        <p:nvSpPr>
          <p:cNvPr id="2" name="Slide Number Placeholder 1"/>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90235289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050"/>
          <p:cNvSpPr>
            <a:spLocks noGrp="1" noChangeArrowheads="1"/>
          </p:cNvSpPr>
          <p:nvPr>
            <p:ph type="title"/>
          </p:nvPr>
        </p:nvSpPr>
        <p:spPr>
          <a:xfrm>
            <a:off x="228600" y="528181"/>
            <a:ext cx="8534400" cy="1143000"/>
          </a:xfrm>
        </p:spPr>
        <p:txBody>
          <a:bodyPr>
            <a:normAutofit fontScale="90000"/>
          </a:bodyPr>
          <a:lstStyle/>
          <a:p>
            <a:pPr lvl="0" algn="ctr"/>
            <a:r>
              <a:rPr lang="en-US" sz="3200" b="1" dirty="0" smtClean="0"/>
              <a:t>The PPOR “map” of fetal and infant mortality. Perinatal Periods of Risk are named to suggest the preventive areas</a:t>
            </a:r>
          </a:p>
        </p:txBody>
      </p:sp>
      <p:sp>
        <p:nvSpPr>
          <p:cNvPr id="26627" name="Text Box 2065"/>
          <p:cNvSpPr txBox="1">
            <a:spLocks noChangeArrowheads="1"/>
          </p:cNvSpPr>
          <p:nvPr/>
        </p:nvSpPr>
        <p:spPr bwMode="auto">
          <a:xfrm>
            <a:off x="1143000" y="4186535"/>
            <a:ext cx="1828800" cy="400110"/>
          </a:xfrm>
          <a:prstGeom prst="rect">
            <a:avLst/>
          </a:prstGeom>
          <a:noFill/>
          <a:ln w="9525">
            <a:noFill/>
            <a:miter lim="800000"/>
            <a:headEnd/>
            <a:tailEnd/>
          </a:ln>
        </p:spPr>
        <p:txBody>
          <a:bodyPr wrap="square">
            <a:spAutoFit/>
          </a:bodyPr>
          <a:lstStyle/>
          <a:p>
            <a:pPr algn="r">
              <a:spcBef>
                <a:spcPct val="50000"/>
              </a:spcBef>
            </a:pPr>
            <a:r>
              <a:rPr lang="en-US" sz="2000" b="1" dirty="0" smtClean="0">
                <a:latin typeface="+mn-lt"/>
              </a:rPr>
              <a:t>500-1499 g</a:t>
            </a:r>
            <a:endParaRPr lang="en-US" sz="2000" dirty="0">
              <a:latin typeface="+mn-lt"/>
            </a:endParaRPr>
          </a:p>
        </p:txBody>
      </p:sp>
      <p:sp>
        <p:nvSpPr>
          <p:cNvPr id="26629" name="Text Box 2067"/>
          <p:cNvSpPr txBox="1">
            <a:spLocks noChangeArrowheads="1"/>
          </p:cNvSpPr>
          <p:nvPr/>
        </p:nvSpPr>
        <p:spPr bwMode="auto">
          <a:xfrm>
            <a:off x="838200" y="5634335"/>
            <a:ext cx="2133600" cy="400110"/>
          </a:xfrm>
          <a:prstGeom prst="rect">
            <a:avLst/>
          </a:prstGeom>
          <a:noFill/>
          <a:ln w="9525">
            <a:noFill/>
            <a:miter lim="800000"/>
            <a:headEnd/>
            <a:tailEnd/>
          </a:ln>
        </p:spPr>
        <p:txBody>
          <a:bodyPr wrap="square">
            <a:spAutoFit/>
          </a:bodyPr>
          <a:lstStyle/>
          <a:p>
            <a:pPr algn="r">
              <a:spcBef>
                <a:spcPct val="50000"/>
              </a:spcBef>
            </a:pPr>
            <a:r>
              <a:rPr lang="en-US" sz="2000" b="1" dirty="0" smtClean="0">
                <a:latin typeface="+mn-lt"/>
              </a:rPr>
              <a:t>1500+ </a:t>
            </a:r>
            <a:r>
              <a:rPr lang="en-US" sz="2000" b="1" dirty="0">
                <a:latin typeface="+mn-lt"/>
              </a:rPr>
              <a:t>g</a:t>
            </a:r>
            <a:endParaRPr lang="en-US" sz="2000" dirty="0">
              <a:latin typeface="+mn-lt"/>
            </a:endParaRPr>
          </a:p>
        </p:txBody>
      </p:sp>
      <p:grpSp>
        <p:nvGrpSpPr>
          <p:cNvPr id="35" name="Group 34"/>
          <p:cNvGrpSpPr/>
          <p:nvPr/>
        </p:nvGrpSpPr>
        <p:grpSpPr>
          <a:xfrm>
            <a:off x="3048000" y="2547372"/>
            <a:ext cx="5257800" cy="3964264"/>
            <a:chOff x="3048000" y="2547372"/>
            <a:chExt cx="5257800" cy="3964264"/>
          </a:xfrm>
        </p:grpSpPr>
        <p:sp>
          <p:nvSpPr>
            <p:cNvPr id="26631" name="Text Box 2071"/>
            <p:cNvSpPr txBox="1">
              <a:spLocks noChangeArrowheads="1"/>
            </p:cNvSpPr>
            <p:nvPr/>
          </p:nvSpPr>
          <p:spPr bwMode="auto">
            <a:xfrm>
              <a:off x="3048000" y="2796570"/>
              <a:ext cx="1752600" cy="784830"/>
            </a:xfrm>
            <a:prstGeom prst="rect">
              <a:avLst/>
            </a:prstGeom>
            <a:noFill/>
            <a:ln w="9525">
              <a:noFill/>
              <a:miter lim="800000"/>
              <a:headEnd/>
              <a:tailEnd/>
            </a:ln>
          </p:spPr>
          <p:txBody>
            <a:bodyPr wrap="square">
              <a:spAutoFit/>
            </a:bodyPr>
            <a:lstStyle/>
            <a:p>
              <a:pPr algn="ctr">
                <a:spcBef>
                  <a:spcPct val="50000"/>
                </a:spcBef>
              </a:pPr>
              <a:r>
                <a:rPr lang="en-US" b="1" dirty="0" smtClean="0">
                  <a:latin typeface="+mn-lt"/>
                </a:rPr>
                <a:t>Fetal Deaths</a:t>
              </a:r>
            </a:p>
            <a:p>
              <a:pPr algn="ctr">
                <a:spcBef>
                  <a:spcPct val="50000"/>
                </a:spcBef>
              </a:pPr>
              <a:r>
                <a:rPr lang="en-US" b="1" dirty="0" smtClean="0">
                  <a:latin typeface="+mn-lt"/>
                </a:rPr>
                <a:t>(&gt;=24 wks)</a:t>
              </a:r>
              <a:endParaRPr lang="en-US" b="1" dirty="0">
                <a:latin typeface="+mn-lt"/>
              </a:endParaRPr>
            </a:p>
          </p:txBody>
        </p:sp>
        <p:sp>
          <p:nvSpPr>
            <p:cNvPr id="26651" name="Text Box 2083"/>
            <p:cNvSpPr txBox="1">
              <a:spLocks noChangeArrowheads="1"/>
            </p:cNvSpPr>
            <p:nvPr/>
          </p:nvSpPr>
          <p:spPr bwMode="auto">
            <a:xfrm>
              <a:off x="3429000" y="4571999"/>
              <a:ext cx="685800" cy="638417"/>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9</a:t>
              </a:r>
              <a:endParaRPr lang="en-US" sz="2400" b="1">
                <a:latin typeface="+mn-lt"/>
              </a:endParaRPr>
            </a:p>
          </p:txBody>
        </p:sp>
        <p:sp>
          <p:nvSpPr>
            <p:cNvPr id="26652" name="Text Box 2084"/>
            <p:cNvSpPr txBox="1">
              <a:spLocks noChangeArrowheads="1"/>
            </p:cNvSpPr>
            <p:nvPr/>
          </p:nvSpPr>
          <p:spPr bwMode="auto">
            <a:xfrm>
              <a:off x="4267200" y="4571999"/>
              <a:ext cx="838200" cy="47881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10</a:t>
              </a:r>
            </a:p>
          </p:txBody>
        </p:sp>
        <p:sp>
          <p:nvSpPr>
            <p:cNvPr id="26653" name="Text Box 2085"/>
            <p:cNvSpPr txBox="1">
              <a:spLocks noChangeArrowheads="1"/>
            </p:cNvSpPr>
            <p:nvPr/>
          </p:nvSpPr>
          <p:spPr bwMode="auto">
            <a:xfrm>
              <a:off x="5257800" y="4571999"/>
              <a:ext cx="838200" cy="47881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11</a:t>
              </a:r>
            </a:p>
          </p:txBody>
        </p:sp>
        <p:sp>
          <p:nvSpPr>
            <p:cNvPr id="26654" name="Text Box 2086"/>
            <p:cNvSpPr txBox="1">
              <a:spLocks noChangeArrowheads="1"/>
            </p:cNvSpPr>
            <p:nvPr/>
          </p:nvSpPr>
          <p:spPr bwMode="auto">
            <a:xfrm>
              <a:off x="6248400" y="4571999"/>
              <a:ext cx="838200" cy="47881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12</a:t>
              </a:r>
              <a:endParaRPr lang="en-US" sz="2400" b="1">
                <a:latin typeface="+mn-lt"/>
              </a:endParaRPr>
            </a:p>
          </p:txBody>
        </p:sp>
        <p:sp>
          <p:nvSpPr>
            <p:cNvPr id="26655" name="Text Box 2087"/>
            <p:cNvSpPr txBox="1">
              <a:spLocks noChangeArrowheads="1"/>
            </p:cNvSpPr>
            <p:nvPr/>
          </p:nvSpPr>
          <p:spPr bwMode="auto">
            <a:xfrm>
              <a:off x="3276600" y="5562600"/>
              <a:ext cx="838200" cy="457200"/>
            </a:xfrm>
            <a:prstGeom prst="rect">
              <a:avLst/>
            </a:prstGeom>
            <a:noFill/>
            <a:ln w="9525">
              <a:noFill/>
              <a:miter lim="800000"/>
              <a:headEnd/>
              <a:tailEnd/>
            </a:ln>
          </p:spPr>
          <p:txBody>
            <a:bodyPr/>
            <a:lstStyle/>
            <a:p>
              <a:pPr algn="ctr">
                <a:spcBef>
                  <a:spcPct val="50000"/>
                </a:spcBef>
              </a:pPr>
              <a:r>
                <a:rPr lang="en-US" sz="2400" b="1" dirty="0">
                  <a:solidFill>
                    <a:schemeClr val="bg1"/>
                  </a:solidFill>
                  <a:latin typeface="+mn-lt"/>
                </a:rPr>
                <a:t>13</a:t>
              </a:r>
              <a:endParaRPr lang="en-US" sz="2400" b="1" dirty="0">
                <a:latin typeface="+mn-lt"/>
              </a:endParaRPr>
            </a:p>
          </p:txBody>
        </p:sp>
        <p:sp>
          <p:nvSpPr>
            <p:cNvPr id="26656" name="Text Box 2088"/>
            <p:cNvSpPr txBox="1">
              <a:spLocks noChangeArrowheads="1"/>
            </p:cNvSpPr>
            <p:nvPr/>
          </p:nvSpPr>
          <p:spPr bwMode="auto">
            <a:xfrm>
              <a:off x="4267200" y="5562600"/>
              <a:ext cx="838200" cy="37407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14</a:t>
              </a:r>
            </a:p>
          </p:txBody>
        </p:sp>
        <p:sp>
          <p:nvSpPr>
            <p:cNvPr id="26657" name="Text Box 2089"/>
            <p:cNvSpPr txBox="1">
              <a:spLocks noChangeArrowheads="1"/>
            </p:cNvSpPr>
            <p:nvPr/>
          </p:nvSpPr>
          <p:spPr bwMode="auto">
            <a:xfrm>
              <a:off x="5257800" y="5562600"/>
              <a:ext cx="838200" cy="37407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15</a:t>
              </a:r>
              <a:endParaRPr lang="en-US" sz="2400" b="1">
                <a:latin typeface="+mn-lt"/>
              </a:endParaRPr>
            </a:p>
          </p:txBody>
        </p:sp>
        <p:sp>
          <p:nvSpPr>
            <p:cNvPr id="26658" name="Text Box 2090"/>
            <p:cNvSpPr txBox="1">
              <a:spLocks noChangeArrowheads="1"/>
            </p:cNvSpPr>
            <p:nvPr/>
          </p:nvSpPr>
          <p:spPr bwMode="auto">
            <a:xfrm>
              <a:off x="6248400" y="5562600"/>
              <a:ext cx="838200" cy="374073"/>
            </a:xfrm>
            <a:prstGeom prst="rect">
              <a:avLst/>
            </a:prstGeom>
            <a:noFill/>
            <a:ln w="9525">
              <a:noFill/>
              <a:miter lim="800000"/>
              <a:headEnd/>
              <a:tailEnd/>
            </a:ln>
          </p:spPr>
          <p:txBody>
            <a:bodyPr/>
            <a:lstStyle/>
            <a:p>
              <a:pPr algn="ctr">
                <a:spcBef>
                  <a:spcPct val="50000"/>
                </a:spcBef>
              </a:pPr>
              <a:r>
                <a:rPr lang="en-US" sz="2400" b="1">
                  <a:solidFill>
                    <a:schemeClr val="bg1"/>
                  </a:solidFill>
                  <a:latin typeface="+mn-lt"/>
                </a:rPr>
                <a:t>16</a:t>
              </a:r>
              <a:endParaRPr lang="en-US" sz="2400" b="1">
                <a:latin typeface="+mn-lt"/>
              </a:endParaRPr>
            </a:p>
          </p:txBody>
        </p:sp>
        <p:sp>
          <p:nvSpPr>
            <p:cNvPr id="54" name="Rectangle 53"/>
            <p:cNvSpPr/>
            <p:nvPr/>
          </p:nvSpPr>
          <p:spPr>
            <a:xfrm>
              <a:off x="3048000" y="3886200"/>
              <a:ext cx="5181600" cy="1223665"/>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Maternal Health / Prematurity</a:t>
              </a:r>
              <a:endParaRPr lang="en-US" sz="2400" b="1" dirty="0">
                <a:solidFill>
                  <a:schemeClr val="tx1"/>
                </a:solidFill>
              </a:endParaRPr>
            </a:p>
          </p:txBody>
        </p:sp>
        <p:sp>
          <p:nvSpPr>
            <p:cNvPr id="55" name="Rectangle 54"/>
            <p:cNvSpPr/>
            <p:nvPr/>
          </p:nvSpPr>
          <p:spPr>
            <a:xfrm>
              <a:off x="3048000" y="5181600"/>
              <a:ext cx="1752600" cy="1330036"/>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Maternal Care</a:t>
              </a:r>
              <a:endParaRPr lang="en-US" sz="2400" b="1" dirty="0">
                <a:solidFill>
                  <a:schemeClr val="tx1"/>
                </a:solidFill>
              </a:endParaRPr>
            </a:p>
          </p:txBody>
        </p:sp>
        <p:sp>
          <p:nvSpPr>
            <p:cNvPr id="56" name="Rectangle 55"/>
            <p:cNvSpPr/>
            <p:nvPr/>
          </p:nvSpPr>
          <p:spPr>
            <a:xfrm>
              <a:off x="4876800" y="5181600"/>
              <a:ext cx="1676400" cy="1330036"/>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Newborn </a:t>
              </a:r>
            </a:p>
            <a:p>
              <a:pPr algn="ctr"/>
              <a:r>
                <a:rPr lang="en-US" sz="2400" b="1" dirty="0" smtClean="0">
                  <a:solidFill>
                    <a:schemeClr val="tx1"/>
                  </a:solidFill>
                </a:rPr>
                <a:t>Care</a:t>
              </a:r>
              <a:endParaRPr lang="en-US" sz="2400" b="1" dirty="0">
                <a:solidFill>
                  <a:schemeClr val="tx1"/>
                </a:solidFill>
              </a:endParaRPr>
            </a:p>
          </p:txBody>
        </p:sp>
        <p:sp>
          <p:nvSpPr>
            <p:cNvPr id="58" name="Rectangle 57"/>
            <p:cNvSpPr/>
            <p:nvPr/>
          </p:nvSpPr>
          <p:spPr>
            <a:xfrm>
              <a:off x="6629400" y="5181600"/>
              <a:ext cx="1600200" cy="1330036"/>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Infant Health</a:t>
              </a:r>
              <a:endParaRPr lang="en-US" sz="2400" b="1" dirty="0">
                <a:solidFill>
                  <a:schemeClr val="tx1"/>
                </a:solidFill>
              </a:endParaRPr>
            </a:p>
          </p:txBody>
        </p:sp>
        <p:sp>
          <p:nvSpPr>
            <p:cNvPr id="31" name="Text Box 2071"/>
            <p:cNvSpPr txBox="1">
              <a:spLocks noChangeArrowheads="1"/>
            </p:cNvSpPr>
            <p:nvPr/>
          </p:nvSpPr>
          <p:spPr bwMode="auto">
            <a:xfrm>
              <a:off x="4800600" y="2547372"/>
              <a:ext cx="1752600" cy="1338828"/>
            </a:xfrm>
            <a:prstGeom prst="rect">
              <a:avLst/>
            </a:prstGeom>
            <a:noFill/>
            <a:ln w="9525">
              <a:noFill/>
              <a:miter lim="800000"/>
              <a:headEnd/>
              <a:tailEnd/>
            </a:ln>
          </p:spPr>
          <p:txBody>
            <a:bodyPr wrap="square">
              <a:spAutoFit/>
            </a:bodyPr>
            <a:lstStyle/>
            <a:p>
              <a:pPr algn="ctr">
                <a:spcBef>
                  <a:spcPct val="50000"/>
                </a:spcBef>
              </a:pPr>
              <a:r>
                <a:rPr lang="en-US" b="1" dirty="0" smtClean="0">
                  <a:latin typeface="+mn-lt"/>
                </a:rPr>
                <a:t>Neonatal Deaths</a:t>
              </a:r>
            </a:p>
            <a:p>
              <a:pPr algn="ctr">
                <a:spcBef>
                  <a:spcPct val="50000"/>
                </a:spcBef>
              </a:pPr>
              <a:r>
                <a:rPr lang="en-US" b="1" dirty="0" smtClean="0">
                  <a:latin typeface="+mn-lt"/>
                </a:rPr>
                <a:t>(Birth – 27 days)</a:t>
              </a:r>
              <a:endParaRPr lang="en-US" b="1" dirty="0">
                <a:latin typeface="+mn-lt"/>
              </a:endParaRPr>
            </a:p>
          </p:txBody>
        </p:sp>
        <p:sp>
          <p:nvSpPr>
            <p:cNvPr id="32" name="Text Box 2071"/>
            <p:cNvSpPr txBox="1">
              <a:spLocks noChangeArrowheads="1"/>
            </p:cNvSpPr>
            <p:nvPr/>
          </p:nvSpPr>
          <p:spPr bwMode="auto">
            <a:xfrm>
              <a:off x="6553200" y="2547372"/>
              <a:ext cx="1752600" cy="1338828"/>
            </a:xfrm>
            <a:prstGeom prst="rect">
              <a:avLst/>
            </a:prstGeom>
            <a:noFill/>
            <a:ln w="9525">
              <a:noFill/>
              <a:miter lim="800000"/>
              <a:headEnd/>
              <a:tailEnd/>
            </a:ln>
          </p:spPr>
          <p:txBody>
            <a:bodyPr wrap="square">
              <a:spAutoFit/>
            </a:bodyPr>
            <a:lstStyle/>
            <a:p>
              <a:pPr algn="ctr">
                <a:spcBef>
                  <a:spcPct val="50000"/>
                </a:spcBef>
              </a:pPr>
              <a:r>
                <a:rPr lang="en-US" b="1" dirty="0" err="1" smtClean="0">
                  <a:latin typeface="+mn-lt"/>
                </a:rPr>
                <a:t>Postneonatal</a:t>
              </a:r>
              <a:r>
                <a:rPr lang="en-US" b="1" dirty="0" smtClean="0">
                  <a:latin typeface="+mn-lt"/>
                </a:rPr>
                <a:t> Deaths</a:t>
              </a:r>
            </a:p>
            <a:p>
              <a:pPr algn="ctr">
                <a:spcBef>
                  <a:spcPct val="50000"/>
                </a:spcBef>
              </a:pPr>
              <a:r>
                <a:rPr lang="en-US" b="1" dirty="0" smtClean="0">
                  <a:latin typeface="+mn-lt"/>
                </a:rPr>
                <a:t>(28 – 364 days)</a:t>
              </a:r>
              <a:endParaRPr lang="en-US" b="1" dirty="0">
                <a:latin typeface="+mn-lt"/>
              </a:endParaRPr>
            </a:p>
          </p:txBody>
        </p:sp>
      </p:grpSp>
      <p:sp>
        <p:nvSpPr>
          <p:cNvPr id="38" name="Right Arrow 37"/>
          <p:cNvSpPr/>
          <p:nvPr/>
        </p:nvSpPr>
        <p:spPr>
          <a:xfrm>
            <a:off x="3048000" y="1676400"/>
            <a:ext cx="55626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age</a:t>
            </a:r>
            <a:endParaRPr lang="en-US" b="1" dirty="0">
              <a:solidFill>
                <a:schemeClr val="bg1"/>
              </a:solidFill>
            </a:endParaRPr>
          </a:p>
        </p:txBody>
      </p:sp>
      <p:sp>
        <p:nvSpPr>
          <p:cNvPr id="40" name="Down Arrow 39"/>
          <p:cNvSpPr/>
          <p:nvPr/>
        </p:nvSpPr>
        <p:spPr>
          <a:xfrm>
            <a:off x="76200" y="3886200"/>
            <a:ext cx="1676400" cy="2590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weight</a:t>
            </a:r>
            <a:endParaRPr lang="en-US" sz="1400" b="1" dirty="0"/>
          </a:p>
        </p:txBody>
      </p:sp>
    </p:spTree>
    <p:extLst>
      <p:ext uri="{BB962C8B-B14F-4D97-AF65-F5344CB8AC3E}">
        <p14:creationId xmlns:p14="http://schemas.microsoft.com/office/powerpoint/2010/main" val="208092090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grpSp>
        <p:nvGrpSpPr>
          <p:cNvPr id="2" name="Group 1"/>
          <p:cNvGrpSpPr/>
          <p:nvPr/>
        </p:nvGrpSpPr>
        <p:grpSpPr>
          <a:xfrm>
            <a:off x="1066800" y="2514600"/>
            <a:ext cx="2743200" cy="2721114"/>
            <a:chOff x="2324806" y="2404765"/>
            <a:chExt cx="4742744" cy="3810000"/>
          </a:xfrm>
        </p:grpSpPr>
        <p:sp>
          <p:nvSpPr>
            <p:cNvPr id="5" name="Rectangle 4"/>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4.1</a:t>
              </a:r>
              <a:endParaRPr lang="en-US" sz="3600" dirty="0">
                <a:solidFill>
                  <a:schemeClr val="tx1"/>
                </a:solidFill>
                <a:latin typeface="Arial" pitchFamily="34" charset="0"/>
                <a:cs typeface="Arial" pitchFamily="34" charset="0"/>
              </a:endParaRPr>
            </a:p>
          </p:txBody>
        </p:sp>
        <p:sp>
          <p:nvSpPr>
            <p:cNvPr id="6" name="Rectangle 5"/>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1.8</a:t>
              </a:r>
              <a:endParaRPr lang="en-US" sz="3600" dirty="0">
                <a:solidFill>
                  <a:schemeClr val="tx1"/>
                </a:solidFill>
                <a:latin typeface="Arial" pitchFamily="34" charset="0"/>
                <a:cs typeface="Arial" pitchFamily="34" charset="0"/>
              </a:endParaRPr>
            </a:p>
          </p:txBody>
        </p:sp>
        <p:sp>
          <p:nvSpPr>
            <p:cNvPr id="7" name="Rectangle 6"/>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1.2</a:t>
              </a:r>
              <a:endParaRPr lang="en-US" sz="3600" dirty="0">
                <a:solidFill>
                  <a:schemeClr val="tx1"/>
                </a:solidFill>
                <a:latin typeface="Arial" pitchFamily="34" charset="0"/>
                <a:cs typeface="Arial" pitchFamily="34" charset="0"/>
              </a:endParaRPr>
            </a:p>
          </p:txBody>
        </p:sp>
        <p:sp>
          <p:nvSpPr>
            <p:cNvPr id="8" name="Rectangle 7"/>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2.0</a:t>
              </a:r>
              <a:endParaRPr lang="en-US" sz="3600" dirty="0">
                <a:solidFill>
                  <a:schemeClr val="tx1"/>
                </a:solidFill>
                <a:latin typeface="Arial" pitchFamily="34" charset="0"/>
                <a:cs typeface="Arial" pitchFamily="34" charset="0"/>
              </a:endParaRPr>
            </a:p>
          </p:txBody>
        </p:sp>
      </p:grpSp>
      <p:sp>
        <p:nvSpPr>
          <p:cNvPr id="9" name="Rectangle 8"/>
          <p:cNvSpPr/>
          <p:nvPr/>
        </p:nvSpPr>
        <p:spPr>
          <a:xfrm>
            <a:off x="228600" y="628471"/>
            <a:ext cx="8534400" cy="646331"/>
          </a:xfrm>
          <a:prstGeom prst="rect">
            <a:avLst/>
          </a:prstGeom>
        </p:spPr>
        <p:txBody>
          <a:bodyPr wrap="square">
            <a:spAutoFit/>
          </a:bodyPr>
          <a:lstStyle/>
          <a:p>
            <a:pPr algn="ctr">
              <a:defRPr/>
            </a:pPr>
            <a:r>
              <a:rPr lang="en-US" sz="3600" b="1" dirty="0" smtClean="0">
                <a:solidFill>
                  <a:schemeClr val="tx2"/>
                </a:solidFill>
                <a:latin typeface="Century Gothic" pitchFamily="34" charset="0"/>
                <a:cs typeface="Arial" pitchFamily="34" charset="0"/>
              </a:rPr>
              <a:t>PPOR “maps” for Cuyahoga County</a:t>
            </a:r>
            <a:r>
              <a:rPr lang="en-US" sz="3600" b="1" dirty="0" smtClean="0">
                <a:solidFill>
                  <a:schemeClr val="tx1">
                    <a:lumMod val="75000"/>
                    <a:lumOff val="25000"/>
                  </a:schemeClr>
                </a:solidFill>
                <a:latin typeface="Century Gothic" pitchFamily="34" charset="0"/>
                <a:cs typeface="Arial" pitchFamily="34" charset="0"/>
              </a:rPr>
              <a:t>*</a:t>
            </a:r>
          </a:p>
        </p:txBody>
      </p:sp>
      <p:sp>
        <p:nvSpPr>
          <p:cNvPr id="3" name="Slide Number Placeholder 2"/>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11</a:t>
            </a:fld>
            <a:endParaRPr lang="en-US" dirty="0">
              <a:solidFill>
                <a:schemeClr val="bg1"/>
              </a:solidFill>
            </a:endParaRPr>
          </a:p>
        </p:txBody>
      </p:sp>
      <p:sp>
        <p:nvSpPr>
          <p:cNvPr id="10" name="TextBox 9"/>
          <p:cNvSpPr txBox="1"/>
          <p:nvPr/>
        </p:nvSpPr>
        <p:spPr>
          <a:xfrm>
            <a:off x="609600" y="1981200"/>
            <a:ext cx="3733800" cy="461665"/>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All </a:t>
            </a:r>
            <a:r>
              <a:rPr lang="en-US" sz="2400" b="1" dirty="0" smtClean="0">
                <a:solidFill>
                  <a:schemeClr val="bg1"/>
                </a:solidFill>
                <a:latin typeface="Century Gothic" pitchFamily="34" charset="0"/>
                <a:cs typeface="Arial" pitchFamily="34" charset="0"/>
              </a:rPr>
              <a:t>2006-2010</a:t>
            </a:r>
            <a:endParaRPr lang="en-US" sz="2200" b="1" dirty="0">
              <a:solidFill>
                <a:schemeClr val="bg1"/>
              </a:solidFill>
            </a:endParaRPr>
          </a:p>
        </p:txBody>
      </p:sp>
      <p:sp>
        <p:nvSpPr>
          <p:cNvPr id="11" name="TextBox 10"/>
          <p:cNvSpPr txBox="1"/>
          <p:nvPr/>
        </p:nvSpPr>
        <p:spPr>
          <a:xfrm>
            <a:off x="457200" y="6336268"/>
            <a:ext cx="7848600" cy="369332"/>
          </a:xfrm>
          <a:prstGeom prst="rect">
            <a:avLst/>
          </a:prstGeom>
          <a:noFill/>
        </p:spPr>
        <p:txBody>
          <a:bodyPr wrap="square" rtlCol="0">
            <a:spAutoFit/>
          </a:bodyPr>
          <a:lstStyle/>
          <a:p>
            <a:r>
              <a:rPr lang="en-US" dirty="0" smtClean="0"/>
              <a:t>* PPOR Fetal and infant deaths per </a:t>
            </a:r>
            <a:r>
              <a:rPr lang="en-US" dirty="0"/>
              <a:t>1000 live births and fetal </a:t>
            </a:r>
            <a:r>
              <a:rPr lang="en-US" dirty="0" smtClean="0"/>
              <a:t>deaths</a:t>
            </a:r>
            <a:endParaRPr lang="en-US" dirty="0"/>
          </a:p>
        </p:txBody>
      </p:sp>
      <p:grpSp>
        <p:nvGrpSpPr>
          <p:cNvPr id="13" name="Group 12"/>
          <p:cNvGrpSpPr/>
          <p:nvPr/>
        </p:nvGrpSpPr>
        <p:grpSpPr>
          <a:xfrm>
            <a:off x="5105400" y="2514600"/>
            <a:ext cx="2743200" cy="2721114"/>
            <a:chOff x="2324806" y="2404765"/>
            <a:chExt cx="4742744" cy="3810000"/>
          </a:xfrm>
        </p:grpSpPr>
        <p:sp>
          <p:nvSpPr>
            <p:cNvPr id="14" name="Rectangle 13"/>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7.3</a:t>
              </a:r>
              <a:endParaRPr lang="en-US" sz="3600" dirty="0">
                <a:solidFill>
                  <a:schemeClr val="tx1"/>
                </a:solidFill>
                <a:latin typeface="Arial" pitchFamily="34" charset="0"/>
                <a:cs typeface="Arial" pitchFamily="34" charset="0"/>
              </a:endParaRPr>
            </a:p>
          </p:txBody>
        </p:sp>
        <p:sp>
          <p:nvSpPr>
            <p:cNvPr id="15" name="Rectangle 14"/>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2.7</a:t>
              </a:r>
              <a:endParaRPr lang="en-US" sz="3600" dirty="0">
                <a:solidFill>
                  <a:schemeClr val="tx1"/>
                </a:solidFill>
                <a:latin typeface="Arial" pitchFamily="34" charset="0"/>
                <a:cs typeface="Arial" pitchFamily="34" charset="0"/>
              </a:endParaRPr>
            </a:p>
          </p:txBody>
        </p:sp>
        <p:sp>
          <p:nvSpPr>
            <p:cNvPr id="16" name="Rectangle 15"/>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1.3</a:t>
              </a:r>
              <a:endParaRPr lang="en-US" sz="3600" dirty="0">
                <a:solidFill>
                  <a:schemeClr val="tx1"/>
                </a:solidFill>
                <a:latin typeface="Arial" pitchFamily="34" charset="0"/>
                <a:cs typeface="Arial" pitchFamily="34" charset="0"/>
              </a:endParaRPr>
            </a:p>
          </p:txBody>
        </p:sp>
        <p:sp>
          <p:nvSpPr>
            <p:cNvPr id="17" name="Rectangle 16"/>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2.9</a:t>
              </a:r>
              <a:endParaRPr lang="en-US" sz="3600" dirty="0">
                <a:solidFill>
                  <a:schemeClr val="tx1"/>
                </a:solidFill>
                <a:latin typeface="Arial" pitchFamily="34" charset="0"/>
                <a:cs typeface="Arial" pitchFamily="34" charset="0"/>
              </a:endParaRPr>
            </a:p>
          </p:txBody>
        </p:sp>
      </p:grpSp>
      <p:sp>
        <p:nvSpPr>
          <p:cNvPr id="18" name="TextBox 17"/>
          <p:cNvSpPr txBox="1"/>
          <p:nvPr/>
        </p:nvSpPr>
        <p:spPr>
          <a:xfrm>
            <a:off x="4572000" y="1981200"/>
            <a:ext cx="3733800" cy="430887"/>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NH Black 2006-2010</a:t>
            </a:r>
            <a:endParaRPr lang="en-US" sz="2200" b="1" dirty="0">
              <a:solidFill>
                <a:schemeClr val="bg1"/>
              </a:solidFill>
            </a:endParaRPr>
          </a:p>
        </p:txBody>
      </p:sp>
      <p:sp>
        <p:nvSpPr>
          <p:cNvPr id="25" name="TextBox 24"/>
          <p:cNvSpPr txBox="1"/>
          <p:nvPr/>
        </p:nvSpPr>
        <p:spPr>
          <a:xfrm>
            <a:off x="1066800" y="5311914"/>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9.1</a:t>
            </a:r>
            <a:endParaRPr lang="en-US" sz="3600" b="1" dirty="0">
              <a:solidFill>
                <a:schemeClr val="bg1"/>
              </a:solidFill>
            </a:endParaRPr>
          </a:p>
        </p:txBody>
      </p:sp>
      <p:sp>
        <p:nvSpPr>
          <p:cNvPr id="26" name="TextBox 25"/>
          <p:cNvSpPr txBox="1"/>
          <p:nvPr/>
        </p:nvSpPr>
        <p:spPr>
          <a:xfrm>
            <a:off x="5105400" y="5311914"/>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14.3</a:t>
            </a:r>
            <a:endParaRPr lang="en-US" sz="3600" b="1" dirty="0">
              <a:solidFill>
                <a:schemeClr val="bg1"/>
              </a:solidFill>
            </a:endParaRPr>
          </a:p>
        </p:txBody>
      </p:sp>
    </p:spTree>
    <p:extLst>
      <p:ext uri="{BB962C8B-B14F-4D97-AF65-F5344CB8AC3E}">
        <p14:creationId xmlns:p14="http://schemas.microsoft.com/office/powerpoint/2010/main" val="3956411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457200" y="274638"/>
            <a:ext cx="8153400" cy="1554162"/>
          </a:xfrm>
        </p:spPr>
        <p:txBody>
          <a:bodyPr>
            <a:noAutofit/>
          </a:bodyPr>
          <a:lstStyle/>
          <a:p>
            <a:pPr eaLnBrk="1" hangingPunct="1"/>
            <a:r>
              <a:rPr lang="en-US" sz="3600" b="1" dirty="0" smtClean="0">
                <a:cs typeface="Arial" charset="0"/>
              </a:rPr>
              <a:t>But . . . What rates can we </a:t>
            </a:r>
            <a:r>
              <a:rPr lang="en-US" sz="3600" b="1" i="1" dirty="0" smtClean="0">
                <a:cs typeface="Arial" charset="0"/>
              </a:rPr>
              <a:t>expect </a:t>
            </a:r>
            <a:r>
              <a:rPr lang="en-US" sz="3600" b="1" dirty="0" smtClean="0">
                <a:cs typeface="Arial" charset="0"/>
              </a:rPr>
              <a:t>to see in each Period of Risk?”</a:t>
            </a:r>
          </a:p>
        </p:txBody>
      </p:sp>
      <p:sp>
        <p:nvSpPr>
          <p:cNvPr id="5" name="TextBox 4"/>
          <p:cNvSpPr txBox="1"/>
          <p:nvPr/>
        </p:nvSpPr>
        <p:spPr>
          <a:xfrm>
            <a:off x="533400" y="2181761"/>
            <a:ext cx="7848600" cy="2246769"/>
          </a:xfrm>
          <a:prstGeom prst="rect">
            <a:avLst/>
          </a:prstGeom>
          <a:noFill/>
        </p:spPr>
        <p:txBody>
          <a:bodyPr wrap="square" rtlCol="0">
            <a:spAutoFit/>
          </a:bodyPr>
          <a:lstStyle/>
          <a:p>
            <a:r>
              <a:rPr lang="en-US" sz="2800" dirty="0" smtClean="0">
                <a:latin typeface="+mn-lt"/>
                <a:cs typeface="Arial" charset="0"/>
              </a:rPr>
              <a:t>PPOR  answers this question using a </a:t>
            </a:r>
            <a:r>
              <a:rPr lang="en-US" sz="2800" i="1" dirty="0" smtClean="0">
                <a:latin typeface="+mn-lt"/>
                <a:cs typeface="Arial" charset="0"/>
              </a:rPr>
              <a:t>reference group</a:t>
            </a:r>
            <a:r>
              <a:rPr lang="en-US" sz="2800" dirty="0" smtClean="0">
                <a:latin typeface="+mn-lt"/>
                <a:cs typeface="Arial" charset="0"/>
              </a:rPr>
              <a:t>, </a:t>
            </a:r>
            <a:r>
              <a:rPr lang="en-US" sz="2800" i="1" dirty="0" smtClean="0">
                <a:latin typeface="+mn-lt"/>
                <a:cs typeface="Arial" charset="0"/>
              </a:rPr>
              <a:t>a real population </a:t>
            </a:r>
            <a:r>
              <a:rPr lang="en-US" sz="2800" dirty="0" smtClean="0">
                <a:latin typeface="+mn-lt"/>
                <a:cs typeface="Arial" charset="0"/>
              </a:rPr>
              <a:t>of mothers that experience best outcomes: </a:t>
            </a:r>
          </a:p>
          <a:p>
            <a:endParaRPr lang="en-US" sz="2800" i="1" dirty="0" smtClean="0">
              <a:latin typeface="+mn-lt"/>
              <a:cs typeface="Arial" charset="0"/>
            </a:endParaRPr>
          </a:p>
          <a:p>
            <a:r>
              <a:rPr lang="en-US" sz="2800" i="1" dirty="0" smtClean="0">
                <a:latin typeface="+mn-lt"/>
                <a:cs typeface="Arial" charset="0"/>
              </a:rPr>
              <a:t>low fetal and infant mortality rates</a:t>
            </a:r>
            <a:endParaRPr lang="en-US" sz="2800" b="1" dirty="0" smtClean="0">
              <a:latin typeface="+mn-lt"/>
              <a:cs typeface="Arial" charset="0"/>
            </a:endParaRPr>
          </a:p>
        </p:txBody>
      </p:sp>
      <p:sp>
        <p:nvSpPr>
          <p:cNvPr id="152583" name="AutoShape 7" descr="data:image/jpg;base64,/9j/4AAQSkZJRgABAQAAAQABAAD/2wCEAAkGBhQSERUUExQWFRUVFx0YGRgYGBofHRsgHR4eHyIfICAaHiYfGyAjHRodHy8gIycpLC0tHR4xNTAqNSYrLCkBCQoKDAwODw0MDSkYFBgpKSkpKSkpKSkpKSkpKSkpKSkpKSkpKSkpKSkpKSkpKSkpKSkpKSkpKSkpKSkpKSkpKf/AABEIAPEA0QMBIgACEQEDEQH/xAAcAAACAwEBAQEAAAAAAAAAAAAGBwAFCAQBAwL/xABNEAACAQIEAwYDBAcEBwQLAAABAgMEEQAFEiEGBzETIkFRYXEygZEIFEKhI1JicoKisRUzksEkQ4OTssLRU2Oz4RYlNURUc8PT4/Dx/8QAFQEBAQAAAAAAAAAAAAAAAAAAAAH/xAAVEQEBAAAAAAAAAAAAAAAAAAAAAf/aAAwDAQACEQMRAD8Ad/TCe4l5zz02c/dQiGmjkWN9jrOoLdgb7WLbC29vXZxEYyVzDnkkzKpqLEA1Eio1tj2TBLg+JAC39wfHAa2GFLz74wqqNKaOmdoRKXZ5E2Pd0gKD4fESbb7DBpwLxO1XlsVVKjKxQ69h3ilwWUDwYgkC3phT8btX5zQy11kgoYLvDEd3ls2lna3QgavpYA/EQPOSnFc9bQsaks7xPpEhHxqRcEm1iQbrf0F98BPHvMCsTiCOCCZliikij7MHuOX0ltY6N8enfpbaxxY/Z1zmd454GRewisyyBQDqY/CSPj2F7ncWAvYgBQ8V1UozKpkdj2q1Mh1eTK5tb2sLfLAbFGFHzE44qqXPKKCObRAeyLrtZg8jK2okdAo28uvXDA4KzWWpoKaecKJJYg7aTcG/Q+lxY28CSPDGdec9Y75xUBySI9CID4LoVrD0uxPzwGpEYEXBuD44EuaXFpy/L5JY2AmYiOK4B7zeNjsdKhm322GOXkrIxyan1dVMqj2Eri3y6YWH2iq5nr4o+9oigB6G2p2a5+iqMA3uV+aT1GV081S2qVwxLEAEjWwUmwA+G3QeWCk4Q/JnNqqmSB3cyUdVP91CliWhlAuhUE/CwuDbyv4C7zq5tMbt00qTv6C+AUXAcdX/AOklf28hGlGJTUSrKzL2QANu6qtsbbdPHDjxjh66petjkneRpnaJ9TPZiG0sveJso0kEeA26Wxq+n4pgkqRTwsJW0F3aMhkjANgGYGwZidl62BPQYBK80uPKqmz0CKaRI6cRdwMQjAgO2pejX1W3HQDyxoFWuLjpjG3E7SSV9Rq1NIZ5Ad7knWRb18hjWHBdaZsvpJCbl6eIk+Z0C/53wE4zmmSgqWp7iZYXKaRc3AvsD1Plha8iOO553loqlpJWRTKskjEsoBVSjau8d2uL9Nx5YIOeefS0uWjsZGjeWZY9SEg6bMxsRuL6QNsKTkk0ozaB1JCOXjk3+K8TvY+e6avcDAabqHIViNyASL+dsZg5dcVVT53FLqLyVMumUEmxV/i9tIFx5aRjRvFdc8NFUyxhi6Quy6QCdQU2IB2Njv8ALxxlHhrNapa5KmC8k6Fpj+0FUs9/Qpqvbe3TAbEGBzmJXTQ5ZVSU9xKkRKkdV3F2HqFuflizyDOUq6aKoj+CVA48xfqD6g3B9RhP/aSqz/ocYY2tKzKCbdYwCR9QL+uAuOQnGctVDPBUSPK8JDKzksxRtrFjubMPH9b0w1zjOfITtIq9Ht+iqVmhHq0SpIfoCPqcPLjarkiy6rkiIDpBIwJ6Cyk+Hja9vW2AWXJrP56jNcx7SRmV9T2LEgESaVsOgsvd28AMOYnGeuQVDJHWrMdo545olv4tH2Tn5b/k3ljQwGA80e/1OJj9YmA4s6r+wp5pSbdlE7/4VJ/yxnXmHXLT5bQ0DDVVD/SpnPVDNqYp6k6t/wB1fPZ9cTcL/fQqSTSJAN3iSwEhBBAdraivW6i19r9MJ7nHww1VntLCh0mqiRdVrgWZwTbxsoBwDK5PsDk1JbbuP/4j/wCeFdzNzioy2BspRVWCV3lSQHcwu5YR2/CVfUCfEAW6nF1yaz6aiqpcnrAUZSWhB8G+JlB8VYd9fD4v1sWH2iMtV6OnkCXlFQI1I6kOrGw87sq7efvgL7kpkYp8phb8U5MzH97Zfoir+eE/zFAFFAzKGkq6yrqRJ+wXCADwIbSrfIeeGvyNzr7zlQifdqdmhN/FfiX6BtP8OOHnllVPFlCIsYBSVEgAvdSb3A8SCoO3t5DAWHJCZ3yWMFiNLSqjEXsNRt72JP0tjO+a5o9RVPNO5lZnuzEAFgLDouw7oGwxoLkJmPa5SI+hhlkQ/Mhwf5z9MJas4FdYK+YMSaGpELLp6gsy6732307b7E77YK0Xy2RRQjQQV7epIt4D7xLYfS2AnnVRqzTsw+DL7g/tfeodP/MPnhicGwxiigaJQFkjWX3aQBmY+ZJJJwr+eeXT1FdRU0Lb1KlCoB/C4Opj4qt9XppJ8sEDnIipaatSnd/0MBeqSMjrJpEV7+iuTbzHvhq8R8JiKkndq2u7BI5JGiEyd7YlhrMZks3TTqsL7WwCcr+EBS8QVUccjNHSRldRAuxcJsbbDcsf4cN3i2h7ahqov14JF+qG354DL3LtEnzelWoVZEeTSVcXUjSQoseoGwA9BjUrJBRU7siJFFEjOQiqqgKLnYADwxnWk4eFPl+VZmgswqyJCPECW6E+3ZsPmMaMzvJIquLspgWjLKxUGwbQwYA+akgXHjgMk0daYcyjmnF2SpWSRfUOGYH1vcY01wFTfdRNQE3+7SFot7kwykvH9DrT+D1xm/j/ACx48zru41kqHYmxsA7Flv5XBFvPGqqTLIzKtVp/StCsd/2b67W9zgE19pHNCZaWnB2VHlI9WOkH+VvqcV/KShtTJUjbsMyhuf2ZE7Ej6zKfrgg5y8HpPmmXMWf/AEpxTuAR3VVlN122NnbrfoMecmeFlkpMxpZy9hUrG6g2sYiDcG1wSw3PoLW64Ax5xZ5LS5VK0KkmS0TNb4FcEFv+UHwLDGdeCs6FNUOzAkSQTQ7Ak3kjYLa3iX0j5nGquLMjFZRz05JHaoVBBtv1Hy1AX9L4y1l2S9nT01YGIP30wv8AslRG6keN938fwjAag4Iyc0uX00DCzRwqGHkxF2/mJwo+ccYkjqqwkEGeKih/diDPKR7ygr/AfPD3GEvztyYWy2gpl0iWaTStyQCzLvuSbXkY+m+ACuUWesK2jpiNhVNKh8tcLo49iAh/hPnh/wDH0gGWVt//AIaX80Iwq+B+BIYOI54lDNHRxrJHdt9TLHYm1r/G58umCDnpmzdhT0EbKr1kgDMzBVCKR8ROwGoqfZTgBTlLm/aRU4YW+41q2bw0VaSR6f8Ae6d/XD+GE/yp4Ph/9bUkg7SD7wke5+IJqYG438VNwcNqkp+zRU1M2lQupjdjYWuSepPicB9sTExMB8qlSUYKSDY2ItcH01XF/cWxnnK+GqmuzSlGYT1AE8U0sdpP0kQVnHZ6iNiNO4AGx8OmNF4W3Mmtlpswy6s7O8EDMkri5IE3cNwB0AGr3t54Cw4f5OUFJOk6LK8sZupkkJsfOwABPvji5p07vV5Qq/AazceBIClb+wDYYVPULIiuhDKwDKR0IO4IwD80smrJvus1GCz0sva9mNPfN1UfER0UufIi/pgOPkJR6MsLn4pZ5GY+NxZd/mpxU/aOqQtLSgNaTtyyi+9lQ3I9iV+oxcck5XFHLBMHWaGofUsiFTZ+8D5bnV0J/pec8aDtct7sWt+1RQ2jUUDMLm/4L6VGr1t44C05TcPfdMrgUraSVe2k8yX3F/ULpX5YqOF8lEtRntLKvclnF/aWMkfQEEYYVDTdnGqambSoXUxuTba5IAuflgWyCcnOMxVVOgR02prGxcK21+h7jL9BgOTkzXO2WiGXaSklenYHqNBuB8gwHyx5xXE39u5Sw6FapT/u748yataDPa2J00R1axvC1jpd441D+moqwJ/d88WfEtI8mYZaYwR2bzO76CVCdnpKk2sCxYAXPrvbAVPLqMHMM4kA61Spf9xTcfIn88G+ZRFoZFHVkYD3IIwPcuKcfdXnAKmqqJ6ggix78jBf5FXBRK9gT5C+3pgFlwxkH3zhdKfSCzwPoH7Ydyh/xAYL+As3NTl1NK3xNEA/7ydxv5lOOXlkjf2ZAWUpq7RlUixVGkdkB/hIxOCoZYZKynlRgq1LzQvpsjRzEvYHpdWLAj1GAE63htKrOczpJQQlVRwyah1BQqoYX8mF/W2L3lVmMwhloak3noJOxJ/WjIvG3sVBA9APHHzmqmPEadlGXVaMxTuOiFmMqAnxPd6ftY5+I454s+o3pSP9JiZalLXBSK7Bm2OknUVVvMAdLjAdvHkd8wygkXAqX+vZ3H5i/wAscfBiGnzvNKcrpE3Z1UfkQbhj/ja3uDiy4/rNMuWqqNJKa1GVVBNkCssjGw2CrJc3/wAscXF9c1Lm1FVdkewEbU883gBKboD6K8dyeg1b2uLgfHGfYuHWbJs4g03akrmkTzGiwY/7sNjQV8AnCtCZa3OfjSKWVYwCtu8ItLutxY3JHpsPPAEvCOZGooaaZt2kgjZvcqL/AJ3wIVkH3riWO4ulBS6/9pKTb+Ugj93FryvqHWh+7SqVkopGpmJBAbRurLfqCjLj5cuqr7xNmNTosJKvQjm92SJFRdiOnUj944DmyynK8S1RA2ahjY++tVF/kh+mCLiXgmjzDT96hEhS+k3ZSL9d1IPh0x8Mrp2/tWtkZCF7CmRGKkA2MzMATsbFhe3TbBDLIFBJNgBcnyAwCa4R4PNLnkv3XWtLFN2RTW+16cSaib2YagEs364tuAQ6MBPLOrkmFbUMto6ireSFt7sgAjB3HS0Qt74NsBMTExMBMeHHuF1ze5jCgpzDA6/e5LALuSiNqu/lfawF/EHwwDAgqUe+hlaxKnSQbEdQbdCPLH0wl/s3ROI6xr9wtGAL/iAe59NiMVGWceVNFxBMlVUloHneOTUxMarc6CovZNPdG3QagcBoDH5YY+NBXxzRrLE6vG4urKbgj0woPtC8Q2jp6eKaz9ozuiNYiwAXVY7bk2B9/DAOYHEOKfhKo10NM3adq3YxhnvfUwUXJPne9774XHP3jHs4Foo2GqUhpNLd5VG4VltsHNj1/Cdt8A38e4AOSGYyTZTH2hv2bvGpJJJUG4vfyuVHoBg5rKpY42kc2VFLMfIAXJ+gwH1x7jPnLbmnUy5xapmYw1OtQjNZI+rJpB2W1tHrq3vjQYOAmPMBHObNJafKZnhcxsWRdSmzAMwBseoJG23gTgQ+zvxHPMtTBLI0iRaHTUSSuosCATvY2Bt5388A58eMQNzj3AbzdzNoMoqmXZnURfKRgp+eknAE+XZpDULrgljlS5GqN1YXHUXUkXx0yOACSbAC5J8BhB/Z34hSOeemkkCmYI0anoWXVqA9dJG3jb0wec9cyMWUSAEgyyJHt4gnUR8wh+WAPaeoVxqRlYeakEfUY/buFBJIAAuSegA/phLfZuqpezqoz/chkcbfja4Nj5aUG3p74t/tAcS9jQLTo9nqHFwDv2a7n1sW0j13wDQicMAwIKkXBBuCD43HXH7wHcoFtk1INevuHe97Xdjp9NN7W8LY7OYHGUWXUjSSMQ7hkiAFyz6SR7AG1yemAs8s4jpqiSWKGZJJITaRVNyp3+u4I2vuLYs8Zo5EZh2ebKpa3axSIbn4jswHqbpf640nPMqKWYhVUXJJAAA6kk7AAYDxKhSxUMpZeq3FxfpcdRj64zBwRxukGfPVzPpinkmDtuQFckr03IDBfDpjTcE6uquhDKwDKQbggi4I9CMB9MTExMBMZf5zQs2Z1Ep+HtBCv+ziiJ/48agxl/nHVD+0Z4RfuztIfK8kVOP/AKZwWDj7PjGLtYmKkTxLUJbw0u8Tg+RBC7eo88LXmkjLm9YGOo9qSPYqCB8gQPlg/wDs4QKXq3JJdFjRR4BXLE292QX9hhXcX5p94rqmYHaSZyvtqIX+UDAaM5QI0eXGnf46WeaA/J9X/PjO3GbGSsnqL3SeeZkPmokIv7eHyw++Dc/D5PWVoUprepn38wPA+Pw2v54z3xFRGGYQk/3ccYO9xdkDtb01O2CHv9nmrDZZIl946htvRlQj874V3NdGfMamVj3GqHhU+RiSK4PpZx+eHJyPy+NMpidF0tMWaQ3PeZWKA79O6g2HqfHC5+0Dlghq42RhpnDSsnk4CIX/AIlVR7qx8cFgy+zzTMtBMzMbNUHSt9hpVQT6XJ/LBXzNmK5XVKt9UqdigABLNKwQKAfMtbCk+zzmSrXTRtfU8Hd327jAkH5G49jg951cQ/dqWPSHMiyrMpCMVGi4Vma2kWkZDYm52wRm7MKFoppIr6jG7qSu4OgkEj02vfyxsmkrlWlSV2AQRB2YnYDSCST5W3xlTltAkuaU8coukpeNvXtI3T697DP4+zyaPIkpEjlLxhaapfQQEEIW9yd7ONDBhcFWO+AX/NHmC+ZzjSbUyE9lHffrbW4/Wby8BYeZJ1yf4WroaL75TMEkkc3gnH6OeMBdLAjvRtcvZtwdvDqv+U+W0k+ZRx1ttBB0KxsryXGlW9Dvt4mw8bHV8cYAAAAAFgB0AwArBzGp0iY1gajmjHfhlHePh+jI2mBPQpfwuBgK57Z6J6OKCAh9QFVJbfTEo0qxI2sXcAeow2a6iWVCrojjwDqGW/gSD64TXGuXS0uRTyzoEqquZEktp7sauezjUKSEQIi90E9TcnALjgSgZZPv/SKhmp3k9mlAP0Fzhq/aJqWNBTaN4nmuzBtj3CV2/EDub+FvXAbyIqNdXPRyAPBUwMJEPQlbWP0Zh8/QY4eadbUQyR5fIxaKiGmEm12Vt0drdWEemMfusdr4C65I5nNSTRq4vT10jxDf4ZYlDA29Q+k/n8OPftH5eFrKaYdZISp/gbr9H/LE5Iq1VPTxle5QPNOW2/1yIir531K7/LHn2j8yDVtPCP8AVQlj7yN0+iA/PAGH2d7rl8yMLMKgtY+TxRlT7Eb4q+fCidmW9hRU6yn1aeaOMD5IjH5j1x7yBrVu6hrtLAuoeTQOU/8ACli+hxz83o5BS1srxtH2tfDECfxxxQEqR5gyFj+XgcAHcqKBfv1JO5/97EQHqYpGH1bSB7HD15qVSplFYWNtUWge7kKPzIxnTl3UlcypASdJqYiR6g2B+Wo7+pw7+e7k5YIhe8ko8PCNHkP/AAAYDPOS5P8AeKyOnVge0lEYbwNza/8AnjVvL2tEuWUbj/sEU+6KEP5qcZY4JYjMaMjr95ht/vFxrLhjJWpKZYWk7TSzkNp07M7MBa56BrX8bYC2xMTEwEwl8g4fizbP66plRJKanYRgEAq7gBBfwawVm+aYYHMbPZKahfsATUTsIIAOpkk2FvUC7fLH34D4UXLqGKnFi4GqRh+J23Y+v6ov4AYAJ5A5UiU9Y2kCT7y0RPjpRVsvtdj+eA2LlHFNnNXRLK8UUUYlQ2DGzaLKbkbDWd+u2GbygoSlNUuf9dXVDj2DBP6oceLlpi4k7X8NTQt/ijeMH+XSfngKjkvTkU1dltSuo08zI6ndCsgIIHoSjH2YYCueeUpDmCMqgLJR2Hj3kLLck7k6Qoud8MngDLTFmucm9w00R3/aRpP+e2BX7QOQvNUUBjFzKzU4/eZlK/1b6YA/5WUZiyijU9TCG/xkv/RsL3mxkgr89oqTUV1w94gAlRqkYn6IeuHNQ0oijSNeiKFHsoAH5DABHlxbilpCLqlACD5an0fX4vzwAhwdwoMq4kjpy7OrwMY3IA1XUk3t5FHG3kMG3PD/ANjTjrdogPftFO3yBx8+ZWXla7KatdjHVrCx/ZlIH02I/ix9+Z1Iah8tpR0lrVZx5pErO35f5YAHl4IioM1yOyBe0QCQ796VBct7lnX6DDS5hQB8qrQdh93kP0UkfmMU3NmgY00NSgu9HUxT+ukNZh7bgn0XBTxFlv3ikqIBsZYnjB9WUgfmcAgeH+VbVWTR1tOxSqSSSRd7a1Q2AB/CwKEqfMkHwIc/LTid6/LoaiVbSG6sfBih0lh5Xte3gb4p+TVpMkijOxUzRMPEHW302YY/fJWnMWWmBj3oKiaJh5FW3H53+eAPsBfODJ/vGUVIsS0SiZbE9Yzc9Ovd1YNMc2Y0wlikj/XRlP8AECP88Aifs8ZIHqp6gjaKNUXc9X6n12Q/X2wYc/8AKEbLDMFAeOWM6gBcjvJYnqQO0vj5fZ+yuSKjqGkBUtUFRfr+jUKfo1x8jgk5u5cZsnq1HVUEn+7YOfyU4AM5W5UlJnlfAg0oYUkjW/RWKNbfc6ddvlizTJI6viapaVFkSmpY10soK6nG1wdvhZsfFKRo83yepHw1NGYHI8SsRcX873B/hwQcvKNjPmdS3+urXRfVYLxg/XUPlgKLk9kyUlVmVKVGunn7jEd7s5RcfIiNCfli551ZaJcnnNrmIpKPTSwB/lZsfZ6MwZ+so+CspGQ//MhZT/4bfkcEXEeUrVUk8DHSssbIW8rjr8jv8sAj/s8ZQklXUSuAxijULcA2LtfUL9COztf1OH9PTq40uoYHqGAI326H0JGE59nHK2EdXOfhZkiX1KAsT/OuHOcBl7gfLgufwQ22irJlG36lyPppxqEYRuR8OOvFsoPwo0tUDbqJEsPo0lvkcPLATExMTACebcOT1GaUs5ZFpaRXYKCdbyOCu4tYAC29/Pz2KpL2Ntz4DFRwfmDTUUDubuYwHubkOuzK37SsCreoOLJa+MyGISIZFGooGGoA9CVvcD1wFDy6ymamy6GKoAWZdZcBg1i8jv1GxNm8L++PrnWVSyV9DMgXs4e37UlrGzxhVAH4rsAT+6MXzMALnYDFLwvXmZZptWqN537Jt7FFCoCt9tJKkgjY3vve5Cuy3h2WlzKpnQo1NVqry6mIaORLgFRYhlYHfcW9gAabmNBNPNQy0t3+61AkZLqobdd7ufABl6H4umCfO6y7aL2A/M48pIgoB8SNV/FV6C37ROAsKXM2ZQWhkW43Gxt9OvyxU5fQSnNaioZbRGmihjbULsVZ3a6/ELF7b2+fhbpUBQSbbXuevTrv1O5t6nyxz/2+L/Bt774Cr5jUE0tPF2KgmOphmZiyqESNtbPduttPQXO/THtdlk1RmdJOvdpqeKRtVx+laZdOnT1AVQGuQOu2OjjWoLZZVNHv+gcnz0gd8e+jUMWM+fU8UQleaJIyAQzOoFiLjqfEYDm4yyySooKmGL+8khdU3tckbC/hfpjrySrMtPGx66QG3Bsy7MLjYkMCLjbbH5pM4Qw9o7oAAWJuLaRc369LC+Krl05agjc7dq0swHiFlleRb+uhxgB7gPhuuy6rniZBNSVEhmEutFMbEte6dW1AL0FunqBY8IcOVVFWVQP6WmqpGn1lxqjcs+2nq2pdG4ta2LDiPmBS0U0MUzG81913CgWF2t0Fz+R8sXa5ipkK3W2m+rUPPpgOo4484klSnlMCdpMEbs1uBdrbXLEAC9r+mOpplBsWAJ8CRjySdV6sBbzOAEOVfDNTQ0bxVRBkeZpdnLfGqXuSLX1hr2uN+pxfcU00klFURwqGleF0QEgAllIFydvHxwO8WcxvuVYkXZrLD2faTFJF7WMXtq7O92UAhj42JPhi1quPKSNO1eZOyIUo6m+oHyt1tfcdfS+2Ap8z4QmSgoBTqDVUBhZAWADWAWVNR2sylt9ug6YtuAMqmp6ILUDTM0ksrrqDBTJIzWBG3Qg7eJOL2KtRraXU6gCtiNwdwR5gjfFZxjm7U1FPKhUSLGdGoi2o7L167kbYDk4myGWWqoamG2qmmIcFrDspFKubeLDukD3wRutwRa+3TA/wzDVRHs6qdZ3ZTIWVdIG9rKPIf5X2ucECyA3sQbdfTACXK/h6WjojHNGsTtNJJ2asGCBjsLgkbAeZ2tgvxU5/nkMCFXqI4JHUhCzC9zsCAb3AO5NiNjfH44azxp1ZJlEdTDZZowbgEi4dT4o43U+4O6nAUicOzR581WqFoJaTs3cuvddWBACk6gCFHQWuScGmJiYCYmJiYAI4hoJ6GpNfShpIG3rKZerWFu2jHTtAB3htqA898J6h4xii4lNZ2+unklN5AGA7ORLAEEX7l1BFuqe2NLnGSOO6WN85qY4FCqagoFXpe4U28rvc2wDwWofP3GjtIsrjbvE3Vqth+EDqIgevmduo7q45sZ5WVjyRx08kNFQsyXUHsyUbRqLCybbBUF7XPmcO/iRJ6fLpEoItUqRiOFF0jT0UEaiB3R3remM/8xuH8xpqWmNW4WFiUSnRywjKi+p7d1pHJZi25uTvvYBc8NZLDUVMMct51my5JZdUrMRJrABuGuhA2AFrA++D+fNqjLlDSq1VSBEtKo/TRCMi4kUbSKB+MWPn6hn2fcjEkdXL+MFEX2OpmHzIX6YasMpjOlwQL39QfMee2xHiMAteafGnaQwChqtmLsxjcg7FWTV0IB1MLHxxeUfG0C0UNRUyLEZIwSp+IsNmso7x7wPQYXfMzKYocxdYFVUZFcKmwUsDq0jfSCRfQRbfbDR5bcAwQU8NTPGj1DqHDOoJQNuoUEkA2tuBe5OA6cq4mnlp3eDL5pYT17UrEXUizdmrXZ9vAhQbbG+FjxTUWpfuLsFkoqnuXsGeJtWlvUKCoINiAR1scaKXCL+0ZlmmWmnW47RWja3QlCGW/rZm+mA6hmaVlPFldGNemLVVVIBARI9tKE9SzKBfpbzuSDXhbOkFbXwtKuiLsBGgtZR2ViBbxDggjqLDA19naC9JUyNuWnC3PUhUBtfyGv8APHfxVy+rzXy1OW1EVOtTGqzFr6tQ21KAjWJUL3gQb6t974BZc2J0euIWxaOMI4K20teQ2JYWPUD0O2GLyv43gqhHBOqxzRwqlmItIyWBZdraiLEjrv4jCe5h8LPltaYWmaUmNZO0NwTqve+5I7wbqT4YPeW3KyCvyvtzJLFUNK+mVGO2kgC63sbEE+B364Br6BqkEjqrFj8SXJHgQb9LeWKbOeINMv3emT73VNCAii2lOo7SQnZFH1OwHXFLTZFxHATCtVTTxspUTS/FHts3w6i3lfWL9cXGZcpIpnMwqamCocDtXglKh2t3jpN7XO9gQMApOHpZKPNy2YNplTWZNZ1doxQra/VgwNxcEeR3wxOUdFDLl8X3hI5O85j1qCCRI42v/wDvTCBzepm7aRJZXdlYoS0hb4SR1vuPyxqXlTRGPJ6NW69lr/xszj8mGAEU4qjy2iqaadNdRTSaYl6NIshLREG2wUd242GkeeOXMuNosypYSraTJVU0EoJHcGrU9j4higIPiL+ox9PtC8PH7ulZGSCpEMovsyMbrf8AdcfzemFZywSWavp6eM2VqiKZ/aDU300ltvEkYB9cacXJQxifSwSwjUAAFtRJ6n4BsdziyyjjWlbLzWLdIlVmcEd5SvUHfc3Fgb73FuuAjnTzApBFPl0kUjzFFYMAoRGNmU3J1bC3QeJHicUPKf7zmUUNIyouX0bh5fi1TNcuiG7G41d4gACw9sAyeHeGVq2/tCvgU1EtjFG4v2EQ+Bd/xm5dmte7W2tbHvG3+iT0+ZLssbCCqt+KGQ2DHz7KQhh6M2DMY5czy9J4ZIZBdJUKMPRhY/1wCL485yVlPmzpAwEFOwQxlVIktYsSSLi5uAQRYAHzw+aWcOiuvRlDD2IuOmMXzwM8zquuXTq3sSSsYO/jYBFv6AemNhcMzo9HTtH/AHZhjK9OmgW6bYCzxMTEwFFxxxB9yoKipHxRodF/12sq/wAxGM2cqcs+95xT9oSbOZmJ3JKAvv7sB9cO7nrSSSZRJ2YuFdHf0Rbkn5G2M/cD5w9FmNNNuumRQwt1R9mFvVGNvlgNh4zt9oLi0zVa0a/3dNZm9ZGF/wCVSB7lsaIxm/mTwNPUcQPBHpBqwJYy5spATvXIBIsyMOnl54Bg/Z6pVXK2YDvPO5J87BQPp/1wy56ZXHeAOEtyAzGSCoq8umurIe0CHwZSEcD3uh+V8O44DKvOSdTm9QqjaMIg3Pgik/mTjSPCaRtR08iKO/BGwPXqgxmrmvQOM3rbg2DCQ/usEAPruwGNHcvoSmV0StsRTx3/AMIP9MAQYTH2j8xAjpINrs7ynzAUBR9dZ+mHPhBc9ssmnzaliRQTLEscQv1Yu17+W7DfyGAuvs7Z7qgqKUgDsmEqnxIfY39ig+uHDbCM+z7ljpWVhI2jQRPv+PXsB6DQ2+Ho2Ax7xvnj1dfUTOdzIwUeSqdKj5KB87nDo+zpmuuhngP+pm1D2kXp9Ub64TtHwbPUQ11QpFqMgyA3u12a9vDugFjfwxoDkfIDk0FrXDSA2FukjdfM2tv7YA8IwsOefHUlFTJBASstTqBcdUQWBt5FibA+ADeNjhoYTn2jqQGGkewv2rpfx7ygj8x0wCS4dyr71VwU5bQJpVj1WvbUQL2uL9emNkUFMI4kjHREVfL4QB/ljPXNvgiPLJaOppl0IbK2knaSOzagSdiw8vFScaHWa6al71xqAv1uLjf1wCK+0DxwsrJQQtcRtrmI/WAIVP4QST6lfEHFz9n7gvsoGr5B35gUiHkgO592ZfovrhG5r2sk87yAl+0ZpT1AYsb3I2+I2xpbkfX9pk0AvcxtJGfSzkgf4WGAR3N6qMubVUgHc7TsgfAmJVRvoR+eG19nSmC5bK/i9Q30VEH/AFwpuYjApTtpZWZ6pnuLXY1Dm/r3So/ht4YMfs2VxFRVxX2aNHt6q2m/0f8ApgH7j8ydDj9YF+YfGqZZRtK1jI3diT9Z7f8ACvU+m3UjAKD7PbwmuqVk0l3hIQMOo1d8fS1x5A4aHA6PQzy5Y9zGt5qRz+KIt3kv4tG7AedmB6WwnOQ+TSTZqsy7JTqzuf31ZAPmST7KcaC4kyl5kjaFgk0UqvG5ANt9LggkXBjZwRcX23BtgLi+Jir7Gr/7WD/cyf8A3sTAU/NabTk9Yf8AuiP8RC/54DeZHDsK8OxyhFWWGOlbXpGskBIwGIFzZXI36WGDTmmoOUVlzb9CfyIt+eOTmUkcuRVNmXR2CurX2NirLb3sLe+ALcvlLRRserIpPuQDgE4zsufZO212+8IfbQLfmxweUQHZpbppW30GBLmBlwM+W1BsOwrEUn0l7v8AxhB88APcYUi0XEGX1inSKsmCXyJsFBJ9Q6j+AYaowD84Mg+8ZbI6/wB7SkVEZ8im7fyX+YGC7Kq4TQRSruskauPZgD/ngEPz/g014ZRbtKQB/XTL1/p9MPyiiCxoq7BVAHsABhP8/snLy0jj8SyRH31Rso/NvphyqLDAe4WvFKrLxHlieKQyy3+T2H1W+GR19sBE1GH4kRz1hy6492mZf6E/XAVXAkYps+zWm8JdFSvzNz+c1vlhmO1hc9BvgKiy4JxG8o/1mXb+6zKP6AYMa0Xjcean+hwCq5JZas9DXu3wVdRIpH7On/8AIcdPIqqMUNVl8u01JO1x5htrjz7yt8iuLvkzlyxZPTaSCZA0jEebMf6AAfLHIMpFJxGsymy5hTyAr/3kWgk/NAD76sAwsKvnZF2k+VQkXWSrAI894x/RjhqYBuYFEHrcoJNtNYf+AsPzQfXAWPMXhMZhQSw/jA7SI/tre313U+jYruTnEZq8sQP/AHtOewe/jpA0n5oV+YODjABwpQrQ5xXU4+CqRKuJfLvMsg+TG9vK2AFOFeFI5c2zykkH6OVT0/D2j6wR6qSCPVRiz5Fu9Ma3LptpaabWB5hhYkfs3VW/jHniy4Gj/wDXuct4XgH1U/8ATHLzKibL66lzeIdxSIKoDxjY7MbdbdN/ER4Dn+0Fw8HoEmjTeGbU2lfCQWZjb1VLk4FOUEKU2dhY2DRVNIWjIN+oVyPdGR0Pqpw/wVdfBlYe4IP9QRhHf+isWW8U0ixOEim1SKh/AXWRdA9CwsvuB4bg9MIPiqgkzfM8wdzenyyGQKgvuyq1l28WkUknyUDyw8c4zRKaCSeQgJEhc39Be3z6fPAhyk4daGgMsw/TVrtUSgjwf4VP8JvbzY4Cu5AZTHHlfaowZ55GMluq6DpVD7Dvfx4ZmFdyvoWoMyzLL9+yBWohH7LbbfIop9Uw0cBMTExMBRcX8NmuhWAyaIzKjSjTftEQ6inXu3YLvv06b4+vEHDiVVFJSNsjx6AfK1tJ+RAOLjFHxbxhT5dCJqhiFLBVVRdmPXYXHQAkm/8AlgOjhikmipII6goZY41Ryl9JKi1xcA7gDw63xwcd5FNV06RwFAwnikbWSAVRwxGwJvcDFrkudRVcCTwOHjkF1P5EEHcEEEEHoRjorK1IkaSV1jRRdmYgKB5knYYDi4kyj71STU97dqhS++1/bHBwNk89JSrTTaGWElYnVyS0epiuoFRpIUhbAkbYuaDMYp0EkMiSIejIwZT8wbY6cAC8zODarMOwWB4kWLW93LA9pYBOinYbk/LbBtGDYAkE23I8T428sVtTxTSpUileeNZ2GoIWANj067XN9he56gYtRgJgZoeE3GaS18kinVEII0VT3UBB3JO51A9B44J8cOdZ1FSQvPO4SNBdmNz1NgABuSSQABgKmmyOf+1patynY/dlgjUE6j39bFhaw3uNibi2LfOqV5KeaONgsjxuqMegZlIBNvAE3x8OHeJqeuhE1NIJEuVJsQQR1BB3B3B38CD44tMBV8L5N90o4Ke4PYxqhIFgSBubepufniu4w4bkqHpJoGRZqWcSAtfvIe7Ilxe2pfTwxx8xuY0eUxxFozK8rEKgYLsttRJsf1gLW8cEHDueJWU0VRHcJKuoBuo8CDbxBBGAsRgO4t4Vnq6/L5VZBT0shldSSGLbabC1ja3mOpwY4quKM/WipJqlwWWJb6QbEkkAC/hckC+AtBgTzbh2pfN6WsjMfYwwyRyKWIdteogAabWvoNyfA4peVHM+TNGnjnSNJI7Oui9ihJFiGJN1Nt/HUNh4sfACXB+RVENTXVFQsSmqkR1Ebs+kIpWzEovvceZ6WwQ5xlaVMEkMqhkkUqwPr/QjqD4EY4OKeMqXLkV6qTQHbSoALM3nYDewBuT7eYxYZbmMc8SSxMHjkUMrDoQfzHsenTACfCdHmtJSiCZaWoMShY2E0iEgbAPeE3sPxDfYbeOKSl5c1VXmbVeax0skZj0Ikckn6MqQVI7q3/Fck/iO3TDSwD8cc2aXLJVhdZJZGXUVj090dBq1Ebk329MB+uYXCdVmYSlWRIKTUHle5aRyOihLBQAd7lutttrEkyPKTS0sUAcymKMIHfq1hte3QeHjt5494fz+Ktp46iBrpILjzB8VI8GB2IxT8ecdLlkcbmF5jIzKAhAtpXUSb+gP0OAq6LhXMGzda+aWmWMRGExRhySm5tqZVuddmuenTB7gE4A5sQZnI8IjaGVRqCswYMo6kEAbi4uCPHa9jY7wExMTEwHznmCKWYgKoJJPQAbk/TGXuPeOZc7qoo44wqK5SFLm7FyAC3hc2HTp69cObnfm8kGUydkD+lZYmYfhVr3+ttH8WEXyry6SbNqTs11dnKJH8lRTdifLy9yB44K0pwHkX3PL6aC1mSMF/wB5u838zHCn+0HxmknZUUMobSxecI17EbKrW2uDqJHgQMPSRwqknoBc/LGL83pZFZZJBbtwZlPmrMwv9VOCGHyOirZalUp5pI6aOTtagbaDsAq+ZZ9Nj02F/DDC5iZ7mFHVK5nMOXsADJDTpI8bWtZ9fQE7hh52tcb9PIiO2TxnQi6pJDderd62pvXbT7KuGBNArKVYBlYEMCLgg9QR4gjwwGSMxi+85k/+mRv2kmoVUx0La1wzXHcIFl0gbEWHhh1cCcc1ctUtGphroIlAesiEiaQBtr1gq7mw2Xre99jhGxZRGcxFMZAsRquy7QMLBe006r9Ph3v0xrfKcohpoligjWONeiqLD3PmT4k7nAdmM889M0rA/YyynsDJqVLKASFB7tlDFVWRRdju1z7aHxnL7QkEv9oRlt0EAKkCw+Mg333Nyov7bYAZ5aZo6VaxBpdMl7Ro9lZwCVuupQ52sB1JIAB2GNW0kytGrIdSsoKm97gjY3PXbGROX+X9tmNKpuFaZQSPDx/yxr5mABJIAG5PgPXAZ8+0NnMctZDEjhmp0IcAHYvZrXtY90DofHDF5IZ/FPlccSE66buSAjxJZgQfEEf0OERx1A8kxrj/AHdbNO8X7qPpH5W+mGB9nidop5Y3FlqoRLGf1uydka3r3jt5DBT4wBc6s2hiyqaOVhrmAWNfFmDK1wB4La5PTp5gG/44zx6OilnjALLpAJBKrqdVLsBuQoYsfbCI5jZZAIO2lzRa+ueQAaGBRY97gBSQnUG1wOth1OCPeQb2zYd8JeCQaT+P4TpHqLavZTjSmMtcqctcZnQSupEck0iox6M0cZJt7Fl38/OxxpHibP0oqWWok3Ea3CjqzHZVHqzED54LSI+0ZVlswhTeyQAjYjdma9j4jYdOm+Dn7P2dCTLjAzqWhkfSmsFghsbleoGpiL9MJ3mNkNbDLHUVxvLVqZSL7pvbQfLSCuw2F7eGLblEklNUQV2/YmpFHJ/tkNifQNpP0wRpzpjLvOxwc4nKtq7qA7g2IUAjbpa3Q740lxDnK0lLNUP8MUZe3nYbD5mw+eMncR5FNEIJpetXF949e8zb+e+zfxYBnfZz4hCvUUbE3e0yeXd7rj3sVPsD5YL+euSNPlpkTrTOJT6oQUb6Br+wOE3yik0ZtSMrC7SNGU3vpMZufK2/5Ya/2hKqVaCJU2jecCQgneysVU+YJBPuowAN9n+IHNHJUHTTuQf1btGL/QkfPGjMIL7OtAxq6mb8KQhCfV3BH5Rn8sP3BImJiYmCkT9oviR+0holNk09s/7RJZVHsNLH3I8sDXI/NYoMzj1lg0oeEbXHeCleguO8hB9x0sTgs+0flCAUtSF75ZombfcAalHlt3vqcVH2dIFNfOWXvrB3Seou6g/XYYK0HJGGBB6EWPzxm7nPwVTZe9KlPrCskhOty3RlsFv06np540mTjMXOzM3qs3kjUMwp1WNQoJ8NTGw/aYi/oMEGP2c+IywqKM9FtNGPIGysProPuTi95uSV5jMazRQ08rrFGkZcz1DPt2e4si362PTrf4SAfZ6icZpIdDaRA6ubGykspAY+Fyp6+WG5xXkMMMk2bSFpJaambsUb4EKqx1AfrEm1/D33wGYs7o1hqJokOpY5GjDfraTpv8yL/PGrOXOdGryylmJuxjCsfNkuhPzK3+eM2U3Lyumo2rli1Q2Zy2tdRC31NpJuQCD6nwBw6+QEkn9mFXRlVZmMbEEBlYA3W/UB9QuMB181uZcmVCERQCQzau+5OhdNtrLuSb36j5+CK4r5kT5hI7zRxAtAIAFDWUCRZNQux711tvtbwxqHibhmCvp2gqE1I24I2ZSOjKfBh/1BuCRjKnGHBUtBKVa5RpZY4idmcRsBfT66hYi4O/lgLnlRmCLWUqle998Q39HSRPyYg/PGgOYtSwoJIo/72ptTRC/VpTpP0Qsx8gpxnHhXKp6XNEWSFy9LIks0a2ZwqMrMQAe8QpvYeGGrzeyKoCpm1HJIGjjAZSDqjRlILqG3Q2azAAEbm+2wAXOCviWWnoIG1RUEPZE+chtr9zst/XVi25aZqgp6acsofLalg4vY/dqnus58xHIxYnwF722wqWckkkkk7knqcdeUNN2yLT6+1c6FCdW193T6hgbEHYg74itd57RLW0M8UbqRPC6K4IK3YEA3HUA+WMiZjl8kErwyqUkjYqynwI/r7+PXGtOCeGhQUUUAN2A1SG5ILm2ojyF+gHhhW/aKymBPu84S1RKxQsDsyIviPEgsoB8tt9rUgb4SzUnL6ZhctluYRyt6QzHvH0GsEHw3GHvxpkJrKKWFDpksHibykQhkP+JQD6E4z3wfwPmjxSSU0P6KpppELF0AdT4DcnVqUAAgeO46401SKwjQP8WldVvOwv8AngjLHNHj2TMqhA8XYinBQId2DEjXc+62A8APXBvyvhjrKWjooQdMU7Vda1iBdG/RR3IsddkNh4IcLbK+C6irWtkj0n7mpeQG9zu2y7G5srHe3TDx+z3mIfK2j2vDM67eIYBgT5/ER8sAwc7yaKqgkgmGqOQWYXI8Qeo3FiAcZAzypBnZY5JJIomaOEyNqIjVjpHlaxvYADfGwc5ommgliVzG0iMgcC5XULXAuLkXv1xkfKOE5qmSpSK16aKSVr33EZAIFge8b7A/XAOn7PWXQfc5ZxGvbdsyF7d4LpQhQeoXcnb53tjl+0bmFoqSG/xO8hH7oCj/AIzji+zZIxNat+7aJrev6QXHyH9Mfj7RVC3b0cm9mR47eFwyn89f5YFd32csxXs6uCw1Bklv4kEFfyKj/Fhz4QXLbLHyviFqORtWuNkDWsHGkSq1rm3wkWv1uMP3BImJiYmClBzvm+91FBlif3ksokLfqg3QflrY/u+uPly2p44eIs0jj2UK1h/tEJHyLWxa0lMlVxTNKCGFFTKu3hI1xb5B39iMfnh3LRHxTXECwamElvMv2V/zB+uAZFdVrDE8shskaM7HyVRc/kMLHknQNUSVmayrZ6qVlT0UG7W9NWlf9mcEHNqqJolpEYLLXTR0yk+AZgWPtpFj74KclymOlp44IhZIkCr8vE+pO59ScAu+TaD73nBt3jWEE+mqX/Mn647uemZFMs7Fb66qaOJQPfUfl3QPnjp5WUKocykG/aZjPv6KQB+ZOPlxZQCszrL4TulKj1cg/iVY/wCdfpfAE1Pw4qZeKJT3RT9he37Gm/z64GuR9XryiJD1hkkiPyct/Rxg+wE8uaIU82ZU46JWmRR5LNGjj/p8sAb4VHHNAKziLLac7rDGZ39AGLAH3Maj54a5wA8E5eZs0zKvfp2n3SL92Gwcj0LKPmGwFXUUQg4sic7CqpWsfNlUgj30xg/PDQZAQQRcHYg4BOYdBauymqH+rqxC3tMLD81t/Fg8GASfPPhKmjWiMEMULPMYzoUKCDvuFsNmN7+pxf8AIrhymXLoqpYlNRJ2gaQ7sLOygC/w923w2v447ub2UdslC36ldCre0h0/10/XHVyZojFk1KD1YO/+J2I/K2ANsKrnNQLNV5TEw1CSeRCPRuyH/nhq4B+NKQSZplAPVZZ3/wAEQb+oX64Dm5GVbPlKI/WGSSP5BtX5aiPlhgYAeU9ap/tCJAdMVfNpa3dIdrgD2sb+488H5wCo5I0gLZpJpHZyVZUeRC6yR7WcfXHw5VU4y7Na/Ln21kSwX/Egv08zoYf4W8sX3JXLjFRTX6tWTn/CQn9UOOXmnljRVWX5nHt92nSOYj/s5GAufQamX+PAMljbfCY5CUYlmzGqsNMj6FHozM5+ViuHK6Agg9Dtha8gsqMOXyk9XqX+iBU/qrYAa5dw/wBkZ9UUMlwlQtom8wCXj+q6l/eFsEPPWJXioU21vVqo9mBB/MqfkMfjm5khSty3ME/1dRFDJ7F9Sn2+MH94Ys+aFKGqcoJ6CvQfWxH5rgKznBljwS0ubQLd6Rwso80Ld35XZkJ/bHlhi5FnMdXTxVERukqBhfqL9QfUG4PqDj65jlyTxPFIupJFKMD4gix//vhgO5TUzU0NTQyNdqSpZVJ8Y3AdG+dycAd4mJiYAKp+DZqfN5K2m7HsalAs6MXDagR310qVJ2vY2uS3nfHPW5BJTZ5FWxrLJHVRmCfSNQiICaG8wh07+AsT42we4lsAD53wjUVWbU88pjNJS9+Nb94ubXLAjexAtv4D1wb2x7iYAA5XZBVULVkEsdqftjJA+pbnX1FgSbABdzbe/wAuvIcgnOc1tbMhRCiQQXYHUosWayk2BZbi9uvvg0xMBMA/DuXzwZ3mBaN+wqY4pVlt3dSAIVv5947eQ9sF+YPIIyYgGcWsp6HcXF7i2198VSz1xKgxxC43b9U7+Gq5HdB/jH6pwFxWT6I3cKzFVLaVFy1hewHiT0AxQcucvlhy2nScFZSGdwRYgyOzkH172998dIq6zs7mFQ+od0FSNPW19XXfTfp3WPiMfOGWtUBSqtf8R03FynXvb2UydBuQu3mHPzDyWaopV+77ywTR1CpcDWYjcLc7C5t4j/IkkEhZVJUqSASptdb+BsSLjpsTihjnrgB3Fba/eCjfs027r/r69/bw3x+5Zq0MbKpAOxAUBu43gXuLPp8fEDpc4Cv5o008lDop43kdp4dk+JQsivqHlYqN/C+PvyzjmTK6ZKiJopI0MZVhY2Riqm3qoBx0STVp6ItwbgHSARpPU6yQ17d0C1wO9a5x96upqrt2cfd203Ck+p/vBvfw6W3vfu4C5wF8VZRNNmmXsqP2KxVSSSIbGPtIwAQ3VWuBY+eL2llq+0GtUCFt7dQP0njq3+GM9Pxnbba0F97j2t/5+OA4chyCGjhWGBdKL5m5JJuSSdyST1x3SvZSQCbC9h1NvAYHIFrLobPp1G6uY9Q3T4ipsRbWdgbE6bfC2PnHDXdwXYAHdjoufhuSNRAt3trkH9km+A+PKylnSgvUo0ckk80pjYEFdchNt9+tz88WPHtEZstq41RpGeBwqqLktbu2Hib2xzxw1trFmB/Cf0Z09b6wT3j002PvbFzkyy9l+m+LU1r2JC37oJGxNsBz8OyytQwGVWWYwJrVhYh9IvcHx1YHeTtDUQ5doqo3jlE0pIcWJ1G9/Ykn88HFsTAAPOTLamqolpqWB5XllUkgqAgQ3uSSLXNh9cfbOeGJ5q/LdQZ6akVpHcuLmVVAQtc6m3F7geLXwcYmAgwE1GT1EefR1EKXgqKZo5z4KYzdT7m6gemry2NsTAfjX7/TEx+8TATExMTATExMTATExMTAQ48x7iYDzExMTATEx7iYDzEx7iYDzHuJiYCY8xMTATHuJiYCYmJiYCYmJiYCYmJiYCYmJiYD/9k="/>
          <p:cNvSpPr>
            <a:spLocks noChangeAspect="1" noChangeArrowheads="1"/>
          </p:cNvSpPr>
          <p:nvPr/>
        </p:nvSpPr>
        <p:spPr bwMode="auto">
          <a:xfrm>
            <a:off x="74613" y="-1096963"/>
            <a:ext cx="1990725" cy="22955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2585" name="Picture 9" descr="http://www.carnivalbookclub.com/reproducibles/images/dollchain.gif"/>
          <p:cNvPicPr>
            <a:picLocks noChangeAspect="1" noChangeArrowheads="1"/>
          </p:cNvPicPr>
          <p:nvPr/>
        </p:nvPicPr>
        <p:blipFill>
          <a:blip r:embed="rId3" cstate="print"/>
          <a:srcRect/>
          <a:stretch>
            <a:fillRect/>
          </a:stretch>
        </p:blipFill>
        <p:spPr bwMode="auto">
          <a:xfrm>
            <a:off x="1069975" y="5031855"/>
            <a:ext cx="5791200" cy="1366290"/>
          </a:xfrm>
          <a:prstGeom prst="rect">
            <a:avLst/>
          </a:prstGeom>
          <a:noFill/>
        </p:spPr>
      </p:pic>
      <p:sp>
        <p:nvSpPr>
          <p:cNvPr id="2" name="Slide Number Placeholder 1"/>
          <p:cNvSpPr>
            <a:spLocks noGrp="1"/>
          </p:cNvSpPr>
          <p:nvPr>
            <p:ph type="sldNum" sz="quarter" idx="11"/>
          </p:nvPr>
        </p:nvSpPr>
        <p:spPr/>
        <p:txBody>
          <a:bodyPr/>
          <a:lstStyle/>
          <a:p>
            <a:fld id="{F658CCAC-BB02-4CDE-A477-1CC43766DFBC}" type="slidenum">
              <a:rPr lang="en-US" smtClean="0">
                <a:solidFill>
                  <a:schemeClr val="bg1"/>
                </a:solidFill>
              </a:rPr>
              <a:pPr/>
              <a:t>12</a:t>
            </a:fld>
            <a:endParaRPr lang="en-US" dirty="0">
              <a:solidFill>
                <a:schemeClr val="bg1"/>
              </a:solidFill>
            </a:endParaRPr>
          </a:p>
        </p:txBody>
      </p:sp>
    </p:spTree>
    <p:extLst>
      <p:ext uri="{BB962C8B-B14F-4D97-AF65-F5344CB8AC3E}">
        <p14:creationId xmlns:p14="http://schemas.microsoft.com/office/powerpoint/2010/main" val="66982391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sp>
        <p:nvSpPr>
          <p:cNvPr id="5" name="Rectangle 2050"/>
          <p:cNvSpPr txBox="1">
            <a:spLocks noChangeArrowheads="1"/>
          </p:cNvSpPr>
          <p:nvPr/>
        </p:nvSpPr>
        <p:spPr>
          <a:xfrm>
            <a:off x="152400" y="685800"/>
            <a:ext cx="85344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600" b="1" dirty="0" smtClean="0">
                <a:solidFill>
                  <a:schemeClr val="tx2"/>
                </a:solidFill>
                <a:latin typeface="Century Gothic" pitchFamily="34" charset="0"/>
                <a:cs typeface="Arial" pitchFamily="34" charset="0"/>
              </a:rPr>
              <a:t>Ohio State Reference Group</a:t>
            </a:r>
          </a:p>
          <a:p>
            <a:pPr>
              <a:defRPr/>
            </a:pPr>
            <a:r>
              <a:rPr lang="en-US" sz="3600" b="1" dirty="0" smtClean="0">
                <a:solidFill>
                  <a:schemeClr val="tx2"/>
                </a:solidFill>
                <a:latin typeface="Century Gothic" pitchFamily="34" charset="0"/>
                <a:cs typeface="Arial" pitchFamily="34" charset="0"/>
              </a:rPr>
              <a:t>PPOR MAP, 2006-2010</a:t>
            </a:r>
            <a:endParaRPr lang="en-US" sz="3600" b="1" dirty="0">
              <a:solidFill>
                <a:schemeClr val="tx2"/>
              </a:solidFill>
              <a:latin typeface="Arial" pitchFamily="34" charset="0"/>
              <a:cs typeface="Arial" pitchFamily="34" charset="0"/>
            </a:endParaRPr>
          </a:p>
        </p:txBody>
      </p:sp>
      <p:grpSp>
        <p:nvGrpSpPr>
          <p:cNvPr id="2" name="Group 1"/>
          <p:cNvGrpSpPr/>
          <p:nvPr/>
        </p:nvGrpSpPr>
        <p:grpSpPr>
          <a:xfrm>
            <a:off x="4601330" y="3200401"/>
            <a:ext cx="3475869" cy="2934328"/>
            <a:chOff x="3429000" y="2133601"/>
            <a:chExt cx="4800600" cy="4001129"/>
          </a:xfrm>
        </p:grpSpPr>
        <p:sp>
          <p:nvSpPr>
            <p:cNvPr id="6" name="Rectangle 5"/>
            <p:cNvSpPr/>
            <p:nvPr/>
          </p:nvSpPr>
          <p:spPr>
            <a:xfrm>
              <a:off x="3429000" y="2133601"/>
              <a:ext cx="4800600" cy="1870257"/>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Arial" pitchFamily="34" charset="0"/>
                  <a:cs typeface="Arial" pitchFamily="34" charset="0"/>
                </a:rPr>
                <a:t>1.8</a:t>
              </a:r>
              <a:endParaRPr lang="en-US" sz="4400" dirty="0">
                <a:solidFill>
                  <a:schemeClr val="tx1"/>
                </a:solidFill>
                <a:latin typeface="Arial" pitchFamily="34" charset="0"/>
                <a:cs typeface="Arial" pitchFamily="34" charset="0"/>
              </a:endParaRPr>
            </a:p>
          </p:txBody>
        </p:sp>
        <p:sp>
          <p:nvSpPr>
            <p:cNvPr id="7" name="Rectangle 6"/>
            <p:cNvSpPr/>
            <p:nvPr/>
          </p:nvSpPr>
          <p:spPr>
            <a:xfrm>
              <a:off x="3429000" y="4003857"/>
              <a:ext cx="1638300" cy="2130243"/>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Arial" pitchFamily="34" charset="0"/>
                  <a:cs typeface="Arial" pitchFamily="34" charset="0"/>
                </a:rPr>
                <a:t>1.2	</a:t>
              </a:r>
              <a:endParaRPr lang="en-US" sz="4400" dirty="0">
                <a:solidFill>
                  <a:schemeClr val="tx1"/>
                </a:solidFill>
                <a:latin typeface="Arial" pitchFamily="34" charset="0"/>
                <a:cs typeface="Arial" pitchFamily="34" charset="0"/>
              </a:endParaRPr>
            </a:p>
          </p:txBody>
        </p:sp>
        <p:sp>
          <p:nvSpPr>
            <p:cNvPr id="8" name="Rectangle 7"/>
            <p:cNvSpPr/>
            <p:nvPr/>
          </p:nvSpPr>
          <p:spPr>
            <a:xfrm>
              <a:off x="5067300" y="4003860"/>
              <a:ext cx="1676401" cy="2130242"/>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Arial" pitchFamily="34" charset="0"/>
                  <a:cs typeface="Arial" pitchFamily="34" charset="0"/>
                </a:rPr>
                <a:t>1.0</a:t>
              </a:r>
              <a:endParaRPr lang="en-US" sz="4400" dirty="0">
                <a:solidFill>
                  <a:schemeClr val="tx1"/>
                </a:solidFill>
                <a:latin typeface="Arial" pitchFamily="34" charset="0"/>
                <a:cs typeface="Arial" pitchFamily="34" charset="0"/>
              </a:endParaRPr>
            </a:p>
          </p:txBody>
        </p:sp>
        <p:sp>
          <p:nvSpPr>
            <p:cNvPr id="9" name="Rectangle 8"/>
            <p:cNvSpPr/>
            <p:nvPr/>
          </p:nvSpPr>
          <p:spPr>
            <a:xfrm>
              <a:off x="6743700" y="4003860"/>
              <a:ext cx="1485900" cy="213087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Arial" pitchFamily="34" charset="0"/>
                  <a:cs typeface="Arial" pitchFamily="34" charset="0"/>
                </a:rPr>
                <a:t>0.7</a:t>
              </a:r>
              <a:endParaRPr lang="en-US" sz="4400" dirty="0">
                <a:solidFill>
                  <a:schemeClr val="tx1"/>
                </a:solidFill>
                <a:latin typeface="Arial" pitchFamily="34" charset="0"/>
                <a:cs typeface="Arial" pitchFamily="34" charset="0"/>
              </a:endParaRPr>
            </a:p>
          </p:txBody>
        </p:sp>
      </p:grpSp>
      <p:sp>
        <p:nvSpPr>
          <p:cNvPr id="13" name="TextBox 12"/>
          <p:cNvSpPr txBox="1"/>
          <p:nvPr/>
        </p:nvSpPr>
        <p:spPr>
          <a:xfrm>
            <a:off x="76200" y="2798569"/>
            <a:ext cx="4724400" cy="3539430"/>
          </a:xfrm>
          <a:prstGeom prst="rect">
            <a:avLst/>
          </a:prstGeom>
          <a:noFill/>
        </p:spPr>
        <p:txBody>
          <a:bodyPr wrap="square" rtlCol="0">
            <a:spAutoFit/>
          </a:bodyPr>
          <a:lstStyle/>
          <a:p>
            <a:pPr algn="ctr"/>
            <a:r>
              <a:rPr lang="en-US" sz="2800" b="1" dirty="0" smtClean="0">
                <a:latin typeface="Century Gothic" pitchFamily="34" charset="0"/>
              </a:rPr>
              <a:t>Reference Group Characteristics:</a:t>
            </a:r>
          </a:p>
          <a:p>
            <a:pPr algn="ctr"/>
            <a:endParaRPr lang="en-US" sz="2800" b="1" dirty="0" smtClean="0">
              <a:latin typeface="Century Gothic" pitchFamily="34" charset="0"/>
            </a:endParaRPr>
          </a:p>
          <a:p>
            <a:pPr marL="285750" indent="-285750">
              <a:buFont typeface="Arial" pitchFamily="34" charset="0"/>
              <a:buChar char="•"/>
            </a:pPr>
            <a:r>
              <a:rPr lang="en-US" sz="2800" b="1" dirty="0" smtClean="0">
                <a:latin typeface="Arial" panose="020B0604020202020204" pitchFamily="34" charset="0"/>
                <a:cs typeface="Arial" panose="020B0604020202020204" pitchFamily="34" charset="0"/>
              </a:rPr>
              <a:t>20+ years of age</a:t>
            </a:r>
          </a:p>
          <a:p>
            <a:pPr marL="285750" indent="-285750">
              <a:buFont typeface="Arial" pitchFamily="34" charset="0"/>
              <a:buChar char="•"/>
            </a:pPr>
            <a:r>
              <a:rPr lang="en-US" sz="2800" b="1" dirty="0" smtClean="0">
                <a:latin typeface="Arial" panose="020B0604020202020204" pitchFamily="34" charset="0"/>
                <a:cs typeface="Arial" panose="020B0604020202020204" pitchFamily="34" charset="0"/>
              </a:rPr>
              <a:t>16+ years of education</a:t>
            </a:r>
          </a:p>
          <a:p>
            <a:pPr marL="285750" indent="-285750">
              <a:buFont typeface="Arial" pitchFamily="34" charset="0"/>
              <a:buChar char="•"/>
            </a:pPr>
            <a:r>
              <a:rPr lang="en-US" sz="2800" b="1" dirty="0" smtClean="0">
                <a:latin typeface="Arial" panose="020B0604020202020204" pitchFamily="34" charset="0"/>
                <a:cs typeface="Arial" panose="020B0604020202020204" pitchFamily="34" charset="0"/>
              </a:rPr>
              <a:t>Non-Hispanic White</a:t>
            </a:r>
          </a:p>
          <a:p>
            <a:pPr marL="285750" indent="-285750">
              <a:buFont typeface="Arial" pitchFamily="34" charset="0"/>
              <a:buChar char="•"/>
            </a:pPr>
            <a:r>
              <a:rPr lang="en-US" sz="2800" b="1" dirty="0" smtClean="0">
                <a:latin typeface="Arial" panose="020B0604020202020204" pitchFamily="34" charset="0"/>
                <a:cs typeface="Arial" panose="020B0604020202020204" pitchFamily="34" charset="0"/>
              </a:rPr>
              <a:t>Resident of Ohio at the time of baby’s birth </a:t>
            </a:r>
            <a:endParaRPr lang="en-US" sz="28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13</a:t>
            </a:fld>
            <a:endParaRPr lang="en-US" dirty="0">
              <a:solidFill>
                <a:schemeClr val="bg1"/>
              </a:solidFill>
            </a:endParaRPr>
          </a:p>
        </p:txBody>
      </p:sp>
      <p:sp>
        <p:nvSpPr>
          <p:cNvPr id="11" name="TextBox 10"/>
          <p:cNvSpPr txBox="1"/>
          <p:nvPr/>
        </p:nvSpPr>
        <p:spPr>
          <a:xfrm>
            <a:off x="4267200" y="1967572"/>
            <a:ext cx="4495800" cy="830997"/>
          </a:xfrm>
          <a:prstGeom prst="rect">
            <a:avLst/>
          </a:prstGeom>
          <a:solidFill>
            <a:schemeClr val="accent1">
              <a:lumMod val="50000"/>
            </a:schemeClr>
          </a:solidFill>
        </p:spPr>
        <p:txBody>
          <a:bodyPr wrap="square" rtlCol="0">
            <a:spAutoFit/>
          </a:bodyPr>
          <a:lstStyle/>
          <a:p>
            <a:r>
              <a:rPr lang="en-US" sz="2400" b="1" dirty="0" smtClean="0">
                <a:solidFill>
                  <a:schemeClr val="bg1"/>
                </a:solidFill>
              </a:rPr>
              <a:t>Ohio State Reference Group Overall Rate = 4.7</a:t>
            </a:r>
            <a:endParaRPr lang="en-US" sz="2400" b="1" dirty="0">
              <a:solidFill>
                <a:schemeClr val="bg1"/>
              </a:solidFill>
            </a:endParaRPr>
          </a:p>
        </p:txBody>
      </p:sp>
      <p:sp>
        <p:nvSpPr>
          <p:cNvPr id="12" name="TextBox 11"/>
          <p:cNvSpPr txBox="1"/>
          <p:nvPr/>
        </p:nvSpPr>
        <p:spPr>
          <a:xfrm>
            <a:off x="381000" y="6336268"/>
            <a:ext cx="4495800" cy="369332"/>
          </a:xfrm>
          <a:prstGeom prst="rect">
            <a:avLst/>
          </a:prstGeom>
          <a:noFill/>
        </p:spPr>
        <p:txBody>
          <a:bodyPr wrap="square" rtlCol="0">
            <a:spAutoFit/>
          </a:bodyPr>
          <a:lstStyle/>
          <a:p>
            <a:r>
              <a:rPr lang="en-US" dirty="0" smtClean="0"/>
              <a:t>* </a:t>
            </a:r>
            <a:r>
              <a:rPr lang="en-US" dirty="0"/>
              <a:t>per 1000 live births and fetal </a:t>
            </a:r>
            <a:r>
              <a:rPr lang="en-US" dirty="0" smtClean="0"/>
              <a:t>deaths</a:t>
            </a:r>
            <a:endParaRPr lang="en-US" dirty="0"/>
          </a:p>
        </p:txBody>
      </p:sp>
    </p:spTree>
    <p:extLst>
      <p:ext uri="{BB962C8B-B14F-4D97-AF65-F5344CB8AC3E}">
        <p14:creationId xmlns:p14="http://schemas.microsoft.com/office/powerpoint/2010/main" val="2353409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By using the reference group, PPOR helps measure “Inequity”</a:t>
            </a:r>
            <a:endParaRPr lang="en-US" sz="3600" dirty="0"/>
          </a:p>
        </p:txBody>
      </p:sp>
      <p:sp>
        <p:nvSpPr>
          <p:cNvPr id="3" name="Content Placeholder 2"/>
          <p:cNvSpPr>
            <a:spLocks noGrp="1"/>
          </p:cNvSpPr>
          <p:nvPr>
            <p:ph sz="quarter" idx="1"/>
          </p:nvPr>
        </p:nvSpPr>
        <p:spPr>
          <a:xfrm>
            <a:off x="609600" y="1600200"/>
            <a:ext cx="8001000" cy="3962400"/>
          </a:xfrm>
        </p:spPr>
        <p:txBody>
          <a:bodyPr>
            <a:noAutofit/>
          </a:bodyPr>
          <a:lstStyle/>
          <a:p>
            <a:pPr marL="0" indent="0">
              <a:buNone/>
            </a:pPr>
            <a:r>
              <a:rPr lang="en-US" sz="3200" i="1" dirty="0" smtClean="0"/>
              <a:t>Remember:</a:t>
            </a:r>
          </a:p>
          <a:p>
            <a:pPr>
              <a:buFont typeface="Wingdings" panose="05000000000000000000" pitchFamily="2" charset="2"/>
              <a:buChar char="q"/>
            </a:pPr>
            <a:r>
              <a:rPr lang="en-US" sz="3200" i="1" dirty="0" smtClean="0"/>
              <a:t> Inequity is a disparity that is </a:t>
            </a:r>
            <a:r>
              <a:rPr lang="en-US" sz="3200" b="1" i="1" dirty="0"/>
              <a:t>u</a:t>
            </a:r>
            <a:r>
              <a:rPr lang="en-US" sz="3200" b="1" i="1" dirty="0" smtClean="0"/>
              <a:t>nnecessary</a:t>
            </a:r>
            <a:r>
              <a:rPr lang="en-US" sz="3200" i="1" dirty="0" smtClean="0"/>
              <a:t> and </a:t>
            </a:r>
            <a:r>
              <a:rPr lang="en-US" sz="3200" b="1" i="1" dirty="0" smtClean="0"/>
              <a:t>unfair</a:t>
            </a:r>
          </a:p>
          <a:p>
            <a:pPr>
              <a:buFont typeface="Wingdings" panose="05000000000000000000" pitchFamily="2" charset="2"/>
              <a:buChar char="q"/>
            </a:pPr>
            <a:r>
              <a:rPr lang="en-US" sz="3200" b="1" i="1" dirty="0" smtClean="0"/>
              <a:t> </a:t>
            </a:r>
            <a:r>
              <a:rPr lang="en-US" sz="3200" dirty="0" smtClean="0"/>
              <a:t>Unnecessary deaths are those that could be prevented</a:t>
            </a:r>
          </a:p>
          <a:p>
            <a:pPr>
              <a:buFont typeface="Wingdings" panose="05000000000000000000" pitchFamily="2" charset="2"/>
              <a:buChar char="q"/>
            </a:pPr>
            <a:r>
              <a:rPr lang="en-US" sz="3200" dirty="0" smtClean="0"/>
              <a:t> In PPOR, </a:t>
            </a:r>
            <a:r>
              <a:rPr lang="en-US" sz="3200" b="1" dirty="0" smtClean="0"/>
              <a:t>preventability</a:t>
            </a:r>
            <a:r>
              <a:rPr lang="en-US" sz="3200" dirty="0" smtClean="0"/>
              <a:t> is estimated on a population basis by comparing the community’s outcomes to the outcomes of a real “</a:t>
            </a:r>
            <a:r>
              <a:rPr lang="en-US" sz="3200" dirty="0" smtClean="0">
                <a:solidFill>
                  <a:schemeClr val="accent1">
                    <a:lumMod val="50000"/>
                  </a:schemeClr>
                </a:solidFill>
              </a:rPr>
              <a:t>reference group</a:t>
            </a:r>
            <a:r>
              <a:rPr lang="en-US" sz="3200" dirty="0" smtClean="0"/>
              <a:t>”</a:t>
            </a:r>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14</a:t>
            </a:fld>
            <a:endParaRPr lang="en-US" dirty="0">
              <a:solidFill>
                <a:schemeClr val="bg1"/>
              </a:solidFill>
            </a:endParaRPr>
          </a:p>
        </p:txBody>
      </p:sp>
    </p:spTree>
    <p:extLst>
      <p:ext uri="{BB962C8B-B14F-4D97-AF65-F5344CB8AC3E}">
        <p14:creationId xmlns:p14="http://schemas.microsoft.com/office/powerpoint/2010/main" val="70839413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grpSp>
        <p:nvGrpSpPr>
          <p:cNvPr id="2" name="Group 1"/>
          <p:cNvGrpSpPr/>
          <p:nvPr/>
        </p:nvGrpSpPr>
        <p:grpSpPr>
          <a:xfrm>
            <a:off x="152400" y="2514600"/>
            <a:ext cx="2743200" cy="2721114"/>
            <a:chOff x="2324806" y="2404765"/>
            <a:chExt cx="4742744" cy="3810000"/>
          </a:xfrm>
        </p:grpSpPr>
        <p:sp>
          <p:nvSpPr>
            <p:cNvPr id="5" name="Rectangle 4"/>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7.3</a:t>
              </a:r>
              <a:endParaRPr lang="en-US" sz="3600" dirty="0">
                <a:solidFill>
                  <a:schemeClr val="tx1"/>
                </a:solidFill>
                <a:latin typeface="Arial" pitchFamily="34" charset="0"/>
                <a:cs typeface="Arial" pitchFamily="34" charset="0"/>
              </a:endParaRPr>
            </a:p>
          </p:txBody>
        </p:sp>
        <p:sp>
          <p:nvSpPr>
            <p:cNvPr id="6" name="Rectangle 5"/>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2.7</a:t>
              </a:r>
              <a:endParaRPr lang="en-US" sz="3600" dirty="0">
                <a:solidFill>
                  <a:schemeClr val="tx1"/>
                </a:solidFill>
                <a:latin typeface="Arial" pitchFamily="34" charset="0"/>
                <a:cs typeface="Arial" pitchFamily="34" charset="0"/>
              </a:endParaRPr>
            </a:p>
          </p:txBody>
        </p:sp>
        <p:sp>
          <p:nvSpPr>
            <p:cNvPr id="7" name="Rectangle 6"/>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1.3</a:t>
              </a:r>
              <a:endParaRPr lang="en-US" sz="3600" dirty="0">
                <a:solidFill>
                  <a:schemeClr val="tx1"/>
                </a:solidFill>
                <a:latin typeface="Arial" pitchFamily="34" charset="0"/>
                <a:cs typeface="Arial" pitchFamily="34" charset="0"/>
              </a:endParaRPr>
            </a:p>
          </p:txBody>
        </p:sp>
        <p:sp>
          <p:nvSpPr>
            <p:cNvPr id="8" name="Rectangle 7"/>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2.9</a:t>
              </a:r>
              <a:endParaRPr lang="en-US" sz="3600" dirty="0">
                <a:solidFill>
                  <a:schemeClr val="tx1"/>
                </a:solidFill>
                <a:latin typeface="Arial" pitchFamily="34" charset="0"/>
                <a:cs typeface="Arial" pitchFamily="34" charset="0"/>
              </a:endParaRPr>
            </a:p>
          </p:txBody>
        </p:sp>
      </p:grpSp>
      <p:sp>
        <p:nvSpPr>
          <p:cNvPr id="9" name="Rectangle 8"/>
          <p:cNvSpPr/>
          <p:nvPr/>
        </p:nvSpPr>
        <p:spPr>
          <a:xfrm>
            <a:off x="228600" y="628471"/>
            <a:ext cx="8534400" cy="646331"/>
          </a:xfrm>
          <a:prstGeom prst="rect">
            <a:avLst/>
          </a:prstGeom>
        </p:spPr>
        <p:txBody>
          <a:bodyPr wrap="square">
            <a:spAutoFit/>
          </a:bodyPr>
          <a:lstStyle/>
          <a:p>
            <a:pPr algn="ctr">
              <a:defRPr/>
            </a:pPr>
            <a:r>
              <a:rPr lang="en-US" sz="3600" b="1" dirty="0">
                <a:solidFill>
                  <a:schemeClr val="tx2"/>
                </a:solidFill>
                <a:latin typeface="Century Gothic" pitchFamily="34" charset="0"/>
                <a:cs typeface="Arial" pitchFamily="34" charset="0"/>
              </a:rPr>
              <a:t>PPOR </a:t>
            </a:r>
            <a:r>
              <a:rPr lang="en-US" sz="3600" b="1" dirty="0" smtClean="0">
                <a:solidFill>
                  <a:schemeClr val="tx2"/>
                </a:solidFill>
                <a:latin typeface="Century Gothic" pitchFamily="34" charset="0"/>
                <a:cs typeface="Arial" pitchFamily="34" charset="0"/>
              </a:rPr>
              <a:t>for </a:t>
            </a:r>
            <a:r>
              <a:rPr lang="en-US" sz="3600" b="1" dirty="0">
                <a:solidFill>
                  <a:schemeClr val="tx2"/>
                </a:solidFill>
                <a:latin typeface="Century Gothic" pitchFamily="34" charset="0"/>
                <a:cs typeface="Arial" pitchFamily="34" charset="0"/>
              </a:rPr>
              <a:t>Cuyahoga County</a:t>
            </a:r>
          </a:p>
        </p:txBody>
      </p:sp>
      <p:sp>
        <p:nvSpPr>
          <p:cNvPr id="3" name="Slide Number Placeholder 2"/>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15</a:t>
            </a:fld>
            <a:endParaRPr lang="en-US" dirty="0">
              <a:solidFill>
                <a:schemeClr val="bg1"/>
              </a:solidFill>
            </a:endParaRPr>
          </a:p>
        </p:txBody>
      </p:sp>
      <p:sp>
        <p:nvSpPr>
          <p:cNvPr id="10" name="TextBox 9"/>
          <p:cNvSpPr txBox="1"/>
          <p:nvPr/>
        </p:nvSpPr>
        <p:spPr>
          <a:xfrm>
            <a:off x="152400" y="1981200"/>
            <a:ext cx="2743200" cy="430887"/>
          </a:xfrm>
          <a:prstGeom prst="rect">
            <a:avLst/>
          </a:prstGeom>
          <a:solidFill>
            <a:schemeClr val="accent1">
              <a:lumMod val="50000"/>
            </a:schemeClr>
          </a:solidFill>
        </p:spPr>
        <p:txBody>
          <a:bodyPr wrap="square" rtlCol="0">
            <a:spAutoFit/>
          </a:bodyPr>
          <a:lstStyle/>
          <a:p>
            <a:pPr algn="ctr"/>
            <a:r>
              <a:rPr lang="en-US" sz="2200" b="1" dirty="0">
                <a:solidFill>
                  <a:schemeClr val="bg1"/>
                </a:solidFill>
              </a:rPr>
              <a:t>Black </a:t>
            </a:r>
            <a:r>
              <a:rPr lang="en-US" sz="2200" b="1" dirty="0" smtClean="0">
                <a:solidFill>
                  <a:schemeClr val="bg1"/>
                </a:solidFill>
              </a:rPr>
              <a:t>2006-2010</a:t>
            </a:r>
            <a:endParaRPr lang="en-US" sz="2200" b="1" dirty="0">
              <a:solidFill>
                <a:schemeClr val="bg1"/>
              </a:solidFill>
            </a:endParaRPr>
          </a:p>
        </p:txBody>
      </p:sp>
      <p:sp>
        <p:nvSpPr>
          <p:cNvPr id="11" name="TextBox 10"/>
          <p:cNvSpPr txBox="1"/>
          <p:nvPr/>
        </p:nvSpPr>
        <p:spPr>
          <a:xfrm>
            <a:off x="457200" y="6336268"/>
            <a:ext cx="4495800" cy="369332"/>
          </a:xfrm>
          <a:prstGeom prst="rect">
            <a:avLst/>
          </a:prstGeom>
          <a:noFill/>
        </p:spPr>
        <p:txBody>
          <a:bodyPr wrap="square" rtlCol="0">
            <a:spAutoFit/>
          </a:bodyPr>
          <a:lstStyle/>
          <a:p>
            <a:r>
              <a:rPr lang="en-US" dirty="0" smtClean="0"/>
              <a:t>* </a:t>
            </a:r>
            <a:r>
              <a:rPr lang="en-US" dirty="0"/>
              <a:t>per 1000 live births and fetal </a:t>
            </a:r>
            <a:r>
              <a:rPr lang="en-US" dirty="0" smtClean="0"/>
              <a:t>deaths</a:t>
            </a:r>
            <a:endParaRPr lang="en-US" dirty="0"/>
          </a:p>
        </p:txBody>
      </p:sp>
      <p:grpSp>
        <p:nvGrpSpPr>
          <p:cNvPr id="13" name="Group 12"/>
          <p:cNvGrpSpPr/>
          <p:nvPr/>
        </p:nvGrpSpPr>
        <p:grpSpPr>
          <a:xfrm>
            <a:off x="3048000" y="2514600"/>
            <a:ext cx="2743200" cy="2721114"/>
            <a:chOff x="2324806" y="2404765"/>
            <a:chExt cx="4742744" cy="3810000"/>
          </a:xfrm>
        </p:grpSpPr>
        <p:sp>
          <p:nvSpPr>
            <p:cNvPr id="14" name="Rectangle 13"/>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1.8</a:t>
              </a:r>
              <a:endParaRPr lang="en-US" sz="3600" dirty="0">
                <a:solidFill>
                  <a:schemeClr val="tx1"/>
                </a:solidFill>
                <a:latin typeface="Arial" pitchFamily="34" charset="0"/>
                <a:cs typeface="Arial" pitchFamily="34" charset="0"/>
              </a:endParaRPr>
            </a:p>
          </p:txBody>
        </p:sp>
        <p:sp>
          <p:nvSpPr>
            <p:cNvPr id="15" name="Rectangle 14"/>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1.2</a:t>
              </a:r>
              <a:endParaRPr lang="en-US" sz="3600" dirty="0">
                <a:solidFill>
                  <a:schemeClr val="tx1"/>
                </a:solidFill>
                <a:latin typeface="Arial" pitchFamily="34" charset="0"/>
                <a:cs typeface="Arial" pitchFamily="34" charset="0"/>
              </a:endParaRPr>
            </a:p>
          </p:txBody>
        </p:sp>
        <p:sp>
          <p:nvSpPr>
            <p:cNvPr id="16" name="Rectangle 15"/>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1.0</a:t>
              </a:r>
              <a:endParaRPr lang="en-US" sz="3600" dirty="0">
                <a:solidFill>
                  <a:schemeClr val="tx1"/>
                </a:solidFill>
                <a:latin typeface="Arial" pitchFamily="34" charset="0"/>
                <a:cs typeface="Arial" pitchFamily="34" charset="0"/>
              </a:endParaRPr>
            </a:p>
          </p:txBody>
        </p:sp>
        <p:sp>
          <p:nvSpPr>
            <p:cNvPr id="17" name="Rectangle 16"/>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0.7</a:t>
              </a:r>
              <a:endParaRPr lang="en-US" sz="3600" dirty="0">
                <a:solidFill>
                  <a:schemeClr val="tx1"/>
                </a:solidFill>
                <a:latin typeface="Arial" pitchFamily="34" charset="0"/>
                <a:cs typeface="Arial" pitchFamily="34" charset="0"/>
              </a:endParaRPr>
            </a:p>
          </p:txBody>
        </p:sp>
      </p:grpSp>
      <p:sp>
        <p:nvSpPr>
          <p:cNvPr id="18" name="TextBox 17"/>
          <p:cNvSpPr txBox="1"/>
          <p:nvPr/>
        </p:nvSpPr>
        <p:spPr>
          <a:xfrm>
            <a:off x="3048000" y="1981200"/>
            <a:ext cx="2743200" cy="430887"/>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Ref2 2006-2010</a:t>
            </a:r>
            <a:endParaRPr lang="en-US" sz="2200" b="1" dirty="0">
              <a:solidFill>
                <a:schemeClr val="bg1"/>
              </a:solidFill>
            </a:endParaRPr>
          </a:p>
        </p:txBody>
      </p:sp>
      <p:grpSp>
        <p:nvGrpSpPr>
          <p:cNvPr id="19" name="Group 18"/>
          <p:cNvGrpSpPr/>
          <p:nvPr/>
        </p:nvGrpSpPr>
        <p:grpSpPr>
          <a:xfrm>
            <a:off x="5943600" y="2514600"/>
            <a:ext cx="2743200" cy="2721114"/>
            <a:chOff x="2324806" y="2404765"/>
            <a:chExt cx="4742744" cy="3810000"/>
          </a:xfrm>
        </p:grpSpPr>
        <p:sp>
          <p:nvSpPr>
            <p:cNvPr id="20" name="Rectangle 19"/>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rial" pitchFamily="34" charset="0"/>
                  <a:cs typeface="Arial" pitchFamily="34" charset="0"/>
                </a:rPr>
                <a:t>5</a:t>
              </a:r>
              <a:r>
                <a:rPr lang="en-US" sz="3600" dirty="0" smtClean="0">
                  <a:solidFill>
                    <a:schemeClr val="tx1"/>
                  </a:solidFill>
                  <a:latin typeface="Arial" pitchFamily="34" charset="0"/>
                  <a:cs typeface="Arial" pitchFamily="34" charset="0"/>
                </a:rPr>
                <a:t>.5</a:t>
              </a:r>
              <a:endParaRPr lang="en-US" sz="3600" dirty="0">
                <a:solidFill>
                  <a:schemeClr val="tx1"/>
                </a:solidFill>
                <a:latin typeface="Arial" pitchFamily="34" charset="0"/>
                <a:cs typeface="Arial" pitchFamily="34" charset="0"/>
              </a:endParaRPr>
            </a:p>
          </p:txBody>
        </p:sp>
        <p:sp>
          <p:nvSpPr>
            <p:cNvPr id="21" name="Rectangle 20"/>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1.6</a:t>
              </a:r>
              <a:endParaRPr lang="en-US" sz="3600" dirty="0">
                <a:solidFill>
                  <a:schemeClr val="tx1"/>
                </a:solidFill>
                <a:latin typeface="Arial" pitchFamily="34" charset="0"/>
                <a:cs typeface="Arial" pitchFamily="34" charset="0"/>
              </a:endParaRPr>
            </a:p>
          </p:txBody>
        </p:sp>
        <p:sp>
          <p:nvSpPr>
            <p:cNvPr id="22" name="Rectangle 21"/>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0.4</a:t>
              </a:r>
              <a:endParaRPr lang="en-US" sz="3600" dirty="0">
                <a:solidFill>
                  <a:schemeClr val="tx1"/>
                </a:solidFill>
                <a:latin typeface="Arial" pitchFamily="34" charset="0"/>
                <a:cs typeface="Arial" pitchFamily="34" charset="0"/>
              </a:endParaRPr>
            </a:p>
          </p:txBody>
        </p:sp>
        <p:sp>
          <p:nvSpPr>
            <p:cNvPr id="23" name="Rectangle 22"/>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2.2</a:t>
              </a:r>
              <a:endParaRPr lang="en-US" sz="3600" dirty="0">
                <a:solidFill>
                  <a:schemeClr val="tx1"/>
                </a:solidFill>
                <a:latin typeface="Arial" pitchFamily="34" charset="0"/>
                <a:cs typeface="Arial" pitchFamily="34" charset="0"/>
              </a:endParaRPr>
            </a:p>
          </p:txBody>
        </p:sp>
      </p:grpSp>
      <p:sp>
        <p:nvSpPr>
          <p:cNvPr id="24" name="TextBox 23"/>
          <p:cNvSpPr txBox="1"/>
          <p:nvPr/>
        </p:nvSpPr>
        <p:spPr>
          <a:xfrm>
            <a:off x="5943600" y="1981200"/>
            <a:ext cx="2743200" cy="430887"/>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Excess Mortality</a:t>
            </a:r>
            <a:endParaRPr lang="en-US" sz="2200" b="1" dirty="0">
              <a:solidFill>
                <a:schemeClr val="bg1"/>
              </a:solidFill>
            </a:endParaRPr>
          </a:p>
        </p:txBody>
      </p:sp>
      <p:sp>
        <p:nvSpPr>
          <p:cNvPr id="25" name="TextBox 24"/>
          <p:cNvSpPr txBox="1"/>
          <p:nvPr/>
        </p:nvSpPr>
        <p:spPr>
          <a:xfrm>
            <a:off x="152400" y="5311914"/>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14.3</a:t>
            </a:r>
            <a:endParaRPr lang="en-US" sz="3600" b="1" dirty="0">
              <a:solidFill>
                <a:schemeClr val="bg1"/>
              </a:solidFill>
            </a:endParaRPr>
          </a:p>
        </p:txBody>
      </p:sp>
      <p:sp>
        <p:nvSpPr>
          <p:cNvPr id="26" name="TextBox 25"/>
          <p:cNvSpPr txBox="1"/>
          <p:nvPr/>
        </p:nvSpPr>
        <p:spPr>
          <a:xfrm>
            <a:off x="3048000" y="5311914"/>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4.7</a:t>
            </a:r>
            <a:endParaRPr lang="en-US" sz="3600" b="1" dirty="0">
              <a:solidFill>
                <a:schemeClr val="bg1"/>
              </a:solidFill>
            </a:endParaRPr>
          </a:p>
        </p:txBody>
      </p:sp>
      <p:sp>
        <p:nvSpPr>
          <p:cNvPr id="27" name="TextBox 26"/>
          <p:cNvSpPr txBox="1"/>
          <p:nvPr/>
        </p:nvSpPr>
        <p:spPr>
          <a:xfrm>
            <a:off x="5943600" y="5311914"/>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9.6</a:t>
            </a:r>
            <a:endParaRPr lang="en-US" sz="3600" b="1" dirty="0">
              <a:solidFill>
                <a:schemeClr val="bg1"/>
              </a:solidFill>
            </a:endParaRPr>
          </a:p>
        </p:txBody>
      </p:sp>
    </p:spTree>
    <p:extLst>
      <p:ext uri="{BB962C8B-B14F-4D97-AF65-F5344CB8AC3E}">
        <p14:creationId xmlns:p14="http://schemas.microsoft.com/office/powerpoint/2010/main" val="19717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grpSp>
        <p:nvGrpSpPr>
          <p:cNvPr id="2" name="Group 1"/>
          <p:cNvGrpSpPr/>
          <p:nvPr/>
        </p:nvGrpSpPr>
        <p:grpSpPr>
          <a:xfrm>
            <a:off x="1088565" y="2842708"/>
            <a:ext cx="2743200" cy="2721114"/>
            <a:chOff x="2324806" y="2404765"/>
            <a:chExt cx="4742744" cy="3810000"/>
          </a:xfrm>
        </p:grpSpPr>
        <p:sp>
          <p:nvSpPr>
            <p:cNvPr id="5" name="Rectangle 4"/>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169</a:t>
              </a:r>
              <a:endParaRPr lang="en-US" sz="3600" dirty="0">
                <a:solidFill>
                  <a:schemeClr val="tx1"/>
                </a:solidFill>
                <a:latin typeface="Arial" pitchFamily="34" charset="0"/>
                <a:cs typeface="Arial" pitchFamily="34" charset="0"/>
              </a:endParaRPr>
            </a:p>
          </p:txBody>
        </p:sp>
        <p:sp>
          <p:nvSpPr>
            <p:cNvPr id="6" name="Rectangle 5"/>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48</a:t>
              </a:r>
              <a:endParaRPr lang="en-US" sz="3600" dirty="0">
                <a:solidFill>
                  <a:schemeClr val="tx1"/>
                </a:solidFill>
                <a:latin typeface="Arial" pitchFamily="34" charset="0"/>
                <a:cs typeface="Arial" pitchFamily="34" charset="0"/>
              </a:endParaRPr>
            </a:p>
          </p:txBody>
        </p:sp>
        <p:sp>
          <p:nvSpPr>
            <p:cNvPr id="7" name="Rectangle 6"/>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11</a:t>
              </a:r>
              <a:endParaRPr lang="en-US" sz="3600" dirty="0">
                <a:solidFill>
                  <a:schemeClr val="tx1"/>
                </a:solidFill>
                <a:latin typeface="Arial" pitchFamily="34" charset="0"/>
                <a:cs typeface="Arial" pitchFamily="34" charset="0"/>
              </a:endParaRPr>
            </a:p>
          </p:txBody>
        </p:sp>
        <p:sp>
          <p:nvSpPr>
            <p:cNvPr id="8" name="Rectangle 7"/>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67</a:t>
              </a:r>
              <a:endParaRPr lang="en-US" sz="3600" dirty="0">
                <a:solidFill>
                  <a:schemeClr val="tx1"/>
                </a:solidFill>
                <a:latin typeface="Arial" pitchFamily="34" charset="0"/>
                <a:cs typeface="Arial" pitchFamily="34" charset="0"/>
              </a:endParaRPr>
            </a:p>
          </p:txBody>
        </p:sp>
      </p:grpSp>
      <p:sp>
        <p:nvSpPr>
          <p:cNvPr id="9" name="Rectangle 8"/>
          <p:cNvSpPr/>
          <p:nvPr/>
        </p:nvSpPr>
        <p:spPr>
          <a:xfrm>
            <a:off x="304800" y="621747"/>
            <a:ext cx="8534400" cy="2308324"/>
          </a:xfrm>
          <a:prstGeom prst="rect">
            <a:avLst/>
          </a:prstGeom>
        </p:spPr>
        <p:txBody>
          <a:bodyPr wrap="square">
            <a:spAutoFit/>
          </a:bodyPr>
          <a:lstStyle/>
          <a:p>
            <a:pPr algn="ctr">
              <a:defRPr/>
            </a:pPr>
            <a:r>
              <a:rPr lang="en-US" sz="3600" b="1" dirty="0">
                <a:solidFill>
                  <a:schemeClr val="tx2"/>
                </a:solidFill>
                <a:latin typeface="Century Gothic" pitchFamily="34" charset="0"/>
                <a:cs typeface="Arial" pitchFamily="34" charset="0"/>
              </a:rPr>
              <a:t>PPOR </a:t>
            </a:r>
            <a:r>
              <a:rPr lang="en-US" sz="3600" b="1" dirty="0" smtClean="0">
                <a:solidFill>
                  <a:schemeClr val="tx2"/>
                </a:solidFill>
                <a:latin typeface="Century Gothic" pitchFamily="34" charset="0"/>
                <a:cs typeface="Arial" pitchFamily="34" charset="0"/>
              </a:rPr>
              <a:t>for </a:t>
            </a:r>
            <a:r>
              <a:rPr lang="en-US" sz="3600" b="1" dirty="0">
                <a:solidFill>
                  <a:schemeClr val="tx2"/>
                </a:solidFill>
                <a:latin typeface="Century Gothic" pitchFamily="34" charset="0"/>
                <a:cs typeface="Arial" pitchFamily="34" charset="0"/>
              </a:rPr>
              <a:t>Cuyahoga </a:t>
            </a:r>
            <a:r>
              <a:rPr lang="en-US" sz="3600" b="1" dirty="0" smtClean="0">
                <a:solidFill>
                  <a:schemeClr val="tx2"/>
                </a:solidFill>
                <a:latin typeface="Century Gothic" pitchFamily="34" charset="0"/>
                <a:cs typeface="Arial" pitchFamily="34" charset="0"/>
              </a:rPr>
              <a:t>County</a:t>
            </a:r>
          </a:p>
          <a:p>
            <a:pPr algn="ctr">
              <a:defRPr/>
            </a:pPr>
            <a:r>
              <a:rPr lang="en-US" sz="3600" b="1" dirty="0" smtClean="0">
                <a:solidFill>
                  <a:schemeClr val="tx2"/>
                </a:solidFill>
                <a:latin typeface="Century Gothic" pitchFamily="34" charset="0"/>
                <a:cs typeface="Arial" pitchFamily="34" charset="0"/>
              </a:rPr>
              <a:t>Estimated excess deaths</a:t>
            </a:r>
          </a:p>
          <a:p>
            <a:pPr algn="ctr">
              <a:defRPr/>
            </a:pPr>
            <a:r>
              <a:rPr lang="en-US" sz="3600" b="1" dirty="0">
                <a:solidFill>
                  <a:schemeClr val="tx2"/>
                </a:solidFill>
              </a:rPr>
              <a:t>2006-2010</a:t>
            </a:r>
          </a:p>
          <a:p>
            <a:pPr algn="ctr">
              <a:defRPr/>
            </a:pPr>
            <a:endParaRPr lang="en-US" sz="3600" b="1" dirty="0">
              <a:solidFill>
                <a:schemeClr val="bg2">
                  <a:lumMod val="25000"/>
                </a:schemeClr>
              </a:solidFill>
              <a:latin typeface="Century Gothic" pitchFamily="34" charset="0"/>
              <a:cs typeface="Arial" pitchFamily="34" charset="0"/>
            </a:endParaRPr>
          </a:p>
        </p:txBody>
      </p:sp>
      <p:sp>
        <p:nvSpPr>
          <p:cNvPr id="3" name="Slide Number Placeholder 2"/>
          <p:cNvSpPr>
            <a:spLocks noGrp="1"/>
          </p:cNvSpPr>
          <p:nvPr>
            <p:ph type="sldNum" sz="quarter" idx="4294967295"/>
          </p:nvPr>
        </p:nvSpPr>
        <p:spPr>
          <a:xfrm>
            <a:off x="8129016" y="5734050"/>
            <a:ext cx="609600" cy="521208"/>
          </a:xfrm>
          <a:prstGeom prst="rect">
            <a:avLst/>
          </a:prstGeom>
        </p:spPr>
        <p:txBody>
          <a:bodyPr/>
          <a:lstStyle/>
          <a:p>
            <a:fld id="{F658CCAC-BB02-4CDE-A477-1CC43766DFBC}" type="slidenum">
              <a:rPr lang="en-US" smtClean="0">
                <a:solidFill>
                  <a:schemeClr val="bg1"/>
                </a:solidFill>
              </a:rPr>
              <a:pPr/>
              <a:t>16</a:t>
            </a:fld>
            <a:endParaRPr lang="en-US" dirty="0">
              <a:solidFill>
                <a:schemeClr val="bg1"/>
              </a:solidFill>
            </a:endParaRPr>
          </a:p>
        </p:txBody>
      </p:sp>
      <p:sp>
        <p:nvSpPr>
          <p:cNvPr id="10" name="TextBox 9"/>
          <p:cNvSpPr txBox="1"/>
          <p:nvPr/>
        </p:nvSpPr>
        <p:spPr>
          <a:xfrm>
            <a:off x="1088565" y="2309308"/>
            <a:ext cx="2743200" cy="430887"/>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Black NH</a:t>
            </a:r>
            <a:endParaRPr lang="en-US" sz="2200" b="1" dirty="0">
              <a:solidFill>
                <a:schemeClr val="bg1"/>
              </a:solidFill>
            </a:endParaRPr>
          </a:p>
        </p:txBody>
      </p:sp>
      <p:sp>
        <p:nvSpPr>
          <p:cNvPr id="11" name="TextBox 10"/>
          <p:cNvSpPr txBox="1"/>
          <p:nvPr/>
        </p:nvSpPr>
        <p:spPr>
          <a:xfrm>
            <a:off x="457200" y="6336268"/>
            <a:ext cx="4495800" cy="369332"/>
          </a:xfrm>
          <a:prstGeom prst="rect">
            <a:avLst/>
          </a:prstGeom>
          <a:noFill/>
        </p:spPr>
        <p:txBody>
          <a:bodyPr wrap="square" rtlCol="0">
            <a:spAutoFit/>
          </a:bodyPr>
          <a:lstStyle/>
          <a:p>
            <a:r>
              <a:rPr lang="en-US" dirty="0" smtClean="0"/>
              <a:t>* </a:t>
            </a:r>
            <a:r>
              <a:rPr lang="en-US" dirty="0"/>
              <a:t>per 1000 live births and fetal </a:t>
            </a:r>
            <a:r>
              <a:rPr lang="en-US" dirty="0" smtClean="0"/>
              <a:t>deaths</a:t>
            </a:r>
            <a:endParaRPr lang="en-US" dirty="0"/>
          </a:p>
        </p:txBody>
      </p:sp>
      <p:grpSp>
        <p:nvGrpSpPr>
          <p:cNvPr id="13" name="Group 12"/>
          <p:cNvGrpSpPr/>
          <p:nvPr/>
        </p:nvGrpSpPr>
        <p:grpSpPr>
          <a:xfrm>
            <a:off x="5361478" y="2856167"/>
            <a:ext cx="2743200" cy="2721114"/>
            <a:chOff x="2324806" y="2404765"/>
            <a:chExt cx="4742744" cy="3810000"/>
          </a:xfrm>
        </p:grpSpPr>
        <p:sp>
          <p:nvSpPr>
            <p:cNvPr id="14" name="Rectangle 13"/>
            <p:cNvSpPr/>
            <p:nvPr/>
          </p:nvSpPr>
          <p:spPr>
            <a:xfrm>
              <a:off x="2324806" y="2404765"/>
              <a:ext cx="4742744" cy="1905000"/>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11</a:t>
              </a:r>
              <a:endParaRPr lang="en-US" sz="3600" dirty="0">
                <a:solidFill>
                  <a:schemeClr val="tx1"/>
                </a:solidFill>
                <a:latin typeface="Arial" pitchFamily="34" charset="0"/>
                <a:cs typeface="Arial" pitchFamily="34" charset="0"/>
              </a:endParaRPr>
            </a:p>
          </p:txBody>
        </p:sp>
        <p:sp>
          <p:nvSpPr>
            <p:cNvPr id="15" name="Rectangle 14"/>
            <p:cNvSpPr/>
            <p:nvPr/>
          </p:nvSpPr>
          <p:spPr>
            <a:xfrm>
              <a:off x="2324806" y="4309765"/>
              <a:ext cx="1638300" cy="1905000"/>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5</a:t>
              </a:r>
              <a:endParaRPr lang="en-US" sz="3600" dirty="0">
                <a:solidFill>
                  <a:schemeClr val="tx1"/>
                </a:solidFill>
                <a:latin typeface="Arial" pitchFamily="34" charset="0"/>
                <a:cs typeface="Arial" pitchFamily="34" charset="0"/>
              </a:endParaRPr>
            </a:p>
          </p:txBody>
        </p:sp>
        <p:sp>
          <p:nvSpPr>
            <p:cNvPr id="16" name="Rectangle 15"/>
            <p:cNvSpPr/>
            <p:nvPr/>
          </p:nvSpPr>
          <p:spPr>
            <a:xfrm>
              <a:off x="3943350" y="4309765"/>
              <a:ext cx="1676400" cy="190500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6</a:t>
              </a:r>
              <a:endParaRPr lang="en-US" sz="3600" dirty="0">
                <a:solidFill>
                  <a:schemeClr val="tx1"/>
                </a:solidFill>
                <a:latin typeface="Arial" pitchFamily="34" charset="0"/>
                <a:cs typeface="Arial" pitchFamily="34" charset="0"/>
              </a:endParaRPr>
            </a:p>
          </p:txBody>
        </p:sp>
        <p:sp>
          <p:nvSpPr>
            <p:cNvPr id="17" name="Rectangle 16"/>
            <p:cNvSpPr/>
            <p:nvPr/>
          </p:nvSpPr>
          <p:spPr>
            <a:xfrm>
              <a:off x="5581650" y="4309765"/>
              <a:ext cx="1485900" cy="19050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pitchFamily="34" charset="0"/>
                  <a:cs typeface="Arial" pitchFamily="34" charset="0"/>
                </a:rPr>
                <a:t>36</a:t>
              </a:r>
              <a:endParaRPr lang="en-US" sz="3600" dirty="0">
                <a:solidFill>
                  <a:schemeClr val="tx1"/>
                </a:solidFill>
                <a:latin typeface="Arial" pitchFamily="34" charset="0"/>
                <a:cs typeface="Arial" pitchFamily="34" charset="0"/>
              </a:endParaRPr>
            </a:p>
          </p:txBody>
        </p:sp>
      </p:grpSp>
      <p:sp>
        <p:nvSpPr>
          <p:cNvPr id="18" name="TextBox 17"/>
          <p:cNvSpPr txBox="1"/>
          <p:nvPr/>
        </p:nvSpPr>
        <p:spPr>
          <a:xfrm>
            <a:off x="5361478" y="2322767"/>
            <a:ext cx="2743200" cy="430887"/>
          </a:xfrm>
          <a:prstGeom prst="rect">
            <a:avLst/>
          </a:prstGeom>
          <a:solidFill>
            <a:schemeClr val="accent1">
              <a:lumMod val="50000"/>
            </a:schemeClr>
          </a:solidFill>
        </p:spPr>
        <p:txBody>
          <a:bodyPr wrap="square" rtlCol="0">
            <a:spAutoFit/>
          </a:bodyPr>
          <a:lstStyle/>
          <a:p>
            <a:pPr algn="ctr"/>
            <a:r>
              <a:rPr lang="en-US" sz="2200" b="1" dirty="0" smtClean="0">
                <a:solidFill>
                  <a:schemeClr val="bg1"/>
                </a:solidFill>
              </a:rPr>
              <a:t>All others</a:t>
            </a:r>
            <a:endParaRPr lang="en-US" sz="2200" b="1" dirty="0">
              <a:solidFill>
                <a:schemeClr val="bg1"/>
              </a:solidFill>
            </a:endParaRPr>
          </a:p>
        </p:txBody>
      </p:sp>
      <p:sp>
        <p:nvSpPr>
          <p:cNvPr id="25" name="TextBox 24"/>
          <p:cNvSpPr txBox="1"/>
          <p:nvPr/>
        </p:nvSpPr>
        <p:spPr>
          <a:xfrm>
            <a:off x="1088565" y="5640022"/>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295</a:t>
            </a:r>
          </a:p>
        </p:txBody>
      </p:sp>
      <p:sp>
        <p:nvSpPr>
          <p:cNvPr id="26" name="TextBox 25"/>
          <p:cNvSpPr txBox="1"/>
          <p:nvPr/>
        </p:nvSpPr>
        <p:spPr>
          <a:xfrm>
            <a:off x="5361478" y="5653481"/>
            <a:ext cx="2743200" cy="646331"/>
          </a:xfrm>
          <a:prstGeom prst="rect">
            <a:avLst/>
          </a:prstGeom>
          <a:solidFill>
            <a:schemeClr val="accent1">
              <a:lumMod val="50000"/>
            </a:schemeClr>
          </a:solidFill>
        </p:spPr>
        <p:txBody>
          <a:bodyPr wrap="square" rtlCol="0">
            <a:spAutoFit/>
          </a:bodyPr>
          <a:lstStyle/>
          <a:p>
            <a:pPr algn="ctr"/>
            <a:r>
              <a:rPr lang="en-US" sz="3600" b="1" dirty="0" smtClean="0">
                <a:solidFill>
                  <a:schemeClr val="bg1"/>
                </a:solidFill>
              </a:rPr>
              <a:t>59</a:t>
            </a:r>
            <a:endParaRPr lang="en-US" sz="3600" b="1" dirty="0">
              <a:solidFill>
                <a:schemeClr val="bg1"/>
              </a:solidFill>
            </a:endParaRPr>
          </a:p>
        </p:txBody>
      </p:sp>
    </p:spTree>
    <p:extLst>
      <p:ext uri="{BB962C8B-B14F-4D97-AF65-F5344CB8AC3E}">
        <p14:creationId xmlns:p14="http://schemas.microsoft.com/office/powerpoint/2010/main" val="1526105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sp>
        <p:nvSpPr>
          <p:cNvPr id="6" name="Rectangle 2050"/>
          <p:cNvSpPr txBox="1">
            <a:spLocks noChangeArrowheads="1"/>
          </p:cNvSpPr>
          <p:nvPr/>
        </p:nvSpPr>
        <p:spPr>
          <a:xfrm>
            <a:off x="228600" y="457200"/>
            <a:ext cx="8686800" cy="10287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chemeClr val="tx2"/>
                </a:solidFill>
              </a:rPr>
              <a:t>Cuyahoga County </a:t>
            </a:r>
            <a:r>
              <a:rPr lang="en-US" sz="2800" dirty="0" smtClean="0">
                <a:solidFill>
                  <a:schemeClr val="tx2"/>
                </a:solidFill>
                <a:latin typeface="Century Gothic" pitchFamily="34" charset="0"/>
                <a:cs typeface="Arial" pitchFamily="34" charset="0"/>
              </a:rPr>
              <a:t>(2006-2010)</a:t>
            </a:r>
            <a:endParaRPr lang="en-US" sz="2800" dirty="0">
              <a:solidFill>
                <a:schemeClr val="tx2"/>
              </a:solidFill>
              <a:latin typeface="Arial" pitchFamily="34" charset="0"/>
              <a:cs typeface="Arial" pitchFamily="34" charset="0"/>
            </a:endParaRPr>
          </a:p>
        </p:txBody>
      </p:sp>
      <p:sp>
        <p:nvSpPr>
          <p:cNvPr id="11" name="Slide Number Placeholder 10"/>
          <p:cNvSpPr>
            <a:spLocks noGrp="1"/>
          </p:cNvSpPr>
          <p:nvPr>
            <p:ph type="sldNum" sz="quarter" idx="4294967295"/>
          </p:nvPr>
        </p:nvSpPr>
        <p:spPr>
          <a:xfrm>
            <a:off x="8129016" y="5734050"/>
            <a:ext cx="609600" cy="521208"/>
          </a:xfrm>
          <a:prstGeom prst="rect">
            <a:avLst/>
          </a:prstGeom>
        </p:spPr>
        <p:txBody>
          <a:bodyPr/>
          <a:lstStyle/>
          <a:p>
            <a:fld id="{2055D7D7-58E9-4C38-B52A-E0C54CD5A1E8}" type="slidenum">
              <a:rPr lang="en-US" smtClean="0"/>
              <a:pPr/>
              <a:t>17</a:t>
            </a:fld>
            <a:endParaRPr lang="en-US"/>
          </a:p>
        </p:txBody>
      </p:sp>
      <p:graphicFrame>
        <p:nvGraphicFramePr>
          <p:cNvPr id="2" name="Chart 1"/>
          <p:cNvGraphicFramePr/>
          <p:nvPr>
            <p:extLst>
              <p:ext uri="{D42A27DB-BD31-4B8C-83A1-F6EECF244321}">
                <p14:modId xmlns:p14="http://schemas.microsoft.com/office/powerpoint/2010/main" val="2900283511"/>
              </p:ext>
            </p:extLst>
          </p:nvPr>
        </p:nvGraphicFramePr>
        <p:xfrm>
          <a:off x="152400" y="1143000"/>
          <a:ext cx="8763000" cy="548031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1"/>
          <p:cNvSpPr txBox="1"/>
          <p:nvPr/>
        </p:nvSpPr>
        <p:spPr>
          <a:xfrm>
            <a:off x="6629400" y="1990478"/>
            <a:ext cx="2054573" cy="293114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solidFill>
                  <a:srgbClr val="0070C0"/>
                </a:solidFill>
              </a:rPr>
              <a:t>From Kitagawa, 92% of the blue pie slice is due to too many babies born too small; County-wide, </a:t>
            </a:r>
            <a:r>
              <a:rPr lang="en-US" sz="1800" b="1" dirty="0" smtClean="0">
                <a:solidFill>
                  <a:srgbClr val="0070C0"/>
                </a:solidFill>
              </a:rPr>
              <a:t>44% of excess mortality is due to Black prematurity</a:t>
            </a:r>
            <a:endParaRPr lang="en-US" sz="1800" b="1" dirty="0">
              <a:solidFill>
                <a:srgbClr val="0070C0"/>
              </a:solidFill>
            </a:endParaRPr>
          </a:p>
        </p:txBody>
      </p:sp>
    </p:spTree>
    <p:extLst>
      <p:ext uri="{BB962C8B-B14F-4D97-AF65-F5344CB8AC3E}">
        <p14:creationId xmlns:p14="http://schemas.microsoft.com/office/powerpoint/2010/main" val="141040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468924291"/>
              </p:ext>
            </p:extLst>
          </p:nvPr>
        </p:nvGraphicFramePr>
        <p:xfrm>
          <a:off x="2593699" y="2209800"/>
          <a:ext cx="3909491" cy="2819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457200" y="76200"/>
            <a:ext cx="8229599"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entury Gothic" panose="020B0502020202020204" pitchFamily="34" charset="0"/>
              </a:rPr>
              <a:t>Infant Mortality</a:t>
            </a:r>
            <a:endParaRPr lang="en-US" b="1" dirty="0">
              <a:latin typeface="Century Gothic" panose="020B0502020202020204" pitchFamily="34" charset="0"/>
            </a:endParaRPr>
          </a:p>
        </p:txBody>
      </p:sp>
      <p:grpSp>
        <p:nvGrpSpPr>
          <p:cNvPr id="8" name="Group 19"/>
          <p:cNvGrpSpPr/>
          <p:nvPr/>
        </p:nvGrpSpPr>
        <p:grpSpPr>
          <a:xfrm>
            <a:off x="2743200" y="577812"/>
            <a:ext cx="3505200" cy="1708188"/>
            <a:chOff x="2795845" y="914400"/>
            <a:chExt cx="3505200" cy="1708188"/>
          </a:xfrm>
        </p:grpSpPr>
        <p:sp>
          <p:nvSpPr>
            <p:cNvPr id="11" name="Down Arrow 10"/>
            <p:cNvSpPr/>
            <p:nvPr/>
          </p:nvSpPr>
          <p:spPr>
            <a:xfrm>
              <a:off x="2795845" y="1371600"/>
              <a:ext cx="3505200" cy="1250988"/>
            </a:xfrm>
            <a:prstGeom prst="down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5" name="Rectangle 4"/>
            <p:cNvSpPr/>
            <p:nvPr/>
          </p:nvSpPr>
          <p:spPr>
            <a:xfrm>
              <a:off x="3390900" y="914400"/>
              <a:ext cx="2286000" cy="4572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390900" y="1371600"/>
              <a:ext cx="723900" cy="457200"/>
            </a:xfrm>
            <a:prstGeom prst="rect">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114800" y="1374371"/>
              <a:ext cx="76200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876800" y="1374371"/>
              <a:ext cx="800100" cy="457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38845" y="926284"/>
              <a:ext cx="1600200" cy="369332"/>
            </a:xfrm>
            <a:prstGeom prst="rect">
              <a:avLst/>
            </a:prstGeom>
            <a:noFill/>
          </p:spPr>
          <p:txBody>
            <a:bodyPr wrap="square" rtlCol="0">
              <a:spAutoFit/>
            </a:bodyPr>
            <a:lstStyle/>
            <a:p>
              <a:r>
                <a:rPr lang="en-US" dirty="0" smtClean="0">
                  <a:solidFill>
                    <a:schemeClr val="tx2"/>
                  </a:solidFill>
                  <a:latin typeface="Century Gothic" panose="020B0502020202020204" pitchFamily="34" charset="0"/>
                </a:rPr>
                <a:t>PPOR says:</a:t>
              </a:r>
              <a:endParaRPr lang="en-US" dirty="0">
                <a:solidFill>
                  <a:schemeClr val="tx2"/>
                </a:solidFill>
                <a:latin typeface="Century Gothic" panose="020B0502020202020204" pitchFamily="34" charset="0"/>
              </a:endParaRPr>
            </a:p>
          </p:txBody>
        </p:sp>
        <p:sp>
          <p:nvSpPr>
            <p:cNvPr id="13" name="TextBox 12"/>
            <p:cNvSpPr txBox="1"/>
            <p:nvPr/>
          </p:nvSpPr>
          <p:spPr>
            <a:xfrm>
              <a:off x="3272698" y="1982688"/>
              <a:ext cx="2667000" cy="307777"/>
            </a:xfrm>
            <a:prstGeom prst="rect">
              <a:avLst/>
            </a:prstGeom>
            <a:noFill/>
          </p:spPr>
          <p:txBody>
            <a:bodyPr wrap="square" rtlCol="0">
              <a:spAutoFit/>
            </a:bodyPr>
            <a:lstStyle/>
            <a:p>
              <a:pPr algn="ctr"/>
              <a:r>
                <a:rPr lang="en-US" sz="1400" dirty="0" smtClean="0">
                  <a:solidFill>
                    <a:schemeClr val="tx2"/>
                  </a:solidFill>
                  <a:latin typeface="Century Gothic" panose="020B0502020202020204" pitchFamily="34" charset="0"/>
                </a:rPr>
                <a:t>Prematurity Prevention</a:t>
              </a:r>
              <a:endParaRPr lang="en-US" sz="1400" dirty="0">
                <a:solidFill>
                  <a:schemeClr val="tx2"/>
                </a:solidFill>
                <a:latin typeface="Century Gothic" panose="020B0502020202020204" pitchFamily="34" charset="0"/>
              </a:endParaRPr>
            </a:p>
          </p:txBody>
        </p:sp>
      </p:grpSp>
      <p:sp>
        <p:nvSpPr>
          <p:cNvPr id="18" name="Down Arrow 17"/>
          <p:cNvSpPr/>
          <p:nvPr/>
        </p:nvSpPr>
        <p:spPr>
          <a:xfrm>
            <a:off x="3693534" y="4984209"/>
            <a:ext cx="1756930" cy="7349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entury Gothic" panose="020B0502020202020204" pitchFamily="34" charset="0"/>
              </a:rPr>
              <a:t>Clear </a:t>
            </a:r>
            <a:r>
              <a:rPr lang="en-US" dirty="0">
                <a:latin typeface="Century Gothic" panose="020B0502020202020204" pitchFamily="34" charset="0"/>
              </a:rPr>
              <a:t>F</a:t>
            </a:r>
            <a:r>
              <a:rPr lang="en-US" dirty="0" smtClean="0">
                <a:latin typeface="Century Gothic" panose="020B0502020202020204" pitchFamily="34" charset="0"/>
              </a:rPr>
              <a:t>ocus</a:t>
            </a:r>
            <a:endParaRPr lang="en-US" dirty="0">
              <a:latin typeface="Century Gothic" panose="020B0502020202020204" pitchFamily="34" charset="0"/>
            </a:endParaRPr>
          </a:p>
        </p:txBody>
      </p:sp>
      <p:sp>
        <p:nvSpPr>
          <p:cNvPr id="19" name="Oval 18"/>
          <p:cNvSpPr/>
          <p:nvPr/>
        </p:nvSpPr>
        <p:spPr>
          <a:xfrm>
            <a:off x="3314699" y="5795650"/>
            <a:ext cx="2514600" cy="838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latin typeface="Century Gothic" panose="020B0502020202020204" pitchFamily="34" charset="0"/>
              </a:rPr>
              <a:t>Identifying Priorities</a:t>
            </a:r>
            <a:endParaRPr lang="en-US" dirty="0">
              <a:solidFill>
                <a:schemeClr val="tx2"/>
              </a:solidFill>
              <a:latin typeface="Century Gothic" panose="020B0502020202020204" pitchFamily="34" charset="0"/>
            </a:endParaRPr>
          </a:p>
        </p:txBody>
      </p:sp>
      <p:cxnSp>
        <p:nvCxnSpPr>
          <p:cNvPr id="7" name="Straight Arrow Connector 6"/>
          <p:cNvCxnSpPr/>
          <p:nvPr/>
        </p:nvCxnSpPr>
        <p:spPr>
          <a:xfrm>
            <a:off x="2590800" y="5562600"/>
            <a:ext cx="990600" cy="342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Rectangle 21"/>
          <p:cNvSpPr/>
          <p:nvPr/>
        </p:nvSpPr>
        <p:spPr>
          <a:xfrm>
            <a:off x="6400800" y="1905000"/>
            <a:ext cx="2362200" cy="2057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smtClean="0">
                <a:solidFill>
                  <a:schemeClr val="tx2"/>
                </a:solidFill>
                <a:latin typeface="Century Gothic" panose="020B0502020202020204" pitchFamily="34" charset="0"/>
              </a:rPr>
              <a:t>Next Step: Determine which risk factors are most important for Cuyahoga County Black births</a:t>
            </a:r>
            <a:endParaRPr lang="en-US" dirty="0">
              <a:solidFill>
                <a:schemeClr val="tx2"/>
              </a:solidFill>
              <a:latin typeface="Century Gothic" panose="020B0502020202020204" pitchFamily="34" charset="0"/>
            </a:endParaRPr>
          </a:p>
        </p:txBody>
      </p:sp>
      <p:cxnSp>
        <p:nvCxnSpPr>
          <p:cNvPr id="23" name="Straight Arrow Connector 22"/>
          <p:cNvCxnSpPr/>
          <p:nvPr/>
        </p:nvCxnSpPr>
        <p:spPr>
          <a:xfrm flipH="1" flipV="1">
            <a:off x="5562600" y="2743200"/>
            <a:ext cx="807722" cy="2731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 name="Oval 2"/>
          <p:cNvSpPr/>
          <p:nvPr/>
        </p:nvSpPr>
        <p:spPr>
          <a:xfrm>
            <a:off x="1066800" y="5219700"/>
            <a:ext cx="1524000" cy="685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latin typeface="Century Gothic" panose="020B0502020202020204" pitchFamily="34" charset="0"/>
              </a:rPr>
              <a:t>End of today</a:t>
            </a:r>
            <a:endParaRPr lang="en-US" dirty="0">
              <a:latin typeface="Century Gothic" panose="020B0502020202020204" pitchFamily="34" charset="0"/>
            </a:endParaRPr>
          </a:p>
        </p:txBody>
      </p:sp>
      <p:sp>
        <p:nvSpPr>
          <p:cNvPr id="21" name="Rectangle 20"/>
          <p:cNvSpPr/>
          <p:nvPr/>
        </p:nvSpPr>
        <p:spPr>
          <a:xfrm>
            <a:off x="228600" y="990600"/>
            <a:ext cx="23622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smtClean="0">
                <a:solidFill>
                  <a:schemeClr val="tx2"/>
                </a:solidFill>
                <a:latin typeface="Century Gothic" panose="020B0502020202020204" pitchFamily="34" charset="0"/>
              </a:rPr>
              <a:t>Some of you saw this part of PPOR analysis before</a:t>
            </a:r>
            <a:endParaRPr lang="en-US"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400196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latin typeface="Century Gothic" panose="020B0502020202020204" pitchFamily="34" charset="0"/>
              </a:rPr>
              <a:t>Risk Factors for Prematurity</a:t>
            </a:r>
            <a:endParaRPr lang="en-US" b="1" dirty="0">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7889717"/>
              </p:ext>
            </p:extLst>
          </p:nvPr>
        </p:nvGraphicFramePr>
        <p:xfrm>
          <a:off x="457200" y="1219200"/>
          <a:ext cx="8229600" cy="5287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0714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impact of addressing …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Maternal stress </a:t>
            </a:r>
            <a:r>
              <a:rPr lang="en-US" b="1" dirty="0"/>
              <a:t>during </a:t>
            </a:r>
            <a:r>
              <a:rPr lang="en-US" dirty="0"/>
              <a:t>pregnancy—pooled RR=1.50—prematurity defined as less than 37 weeks (Ding)</a:t>
            </a:r>
          </a:p>
          <a:p>
            <a:pPr marL="0" indent="0">
              <a:buNone/>
            </a:pPr>
            <a:r>
              <a:rPr lang="en-US" dirty="0"/>
              <a:t> </a:t>
            </a:r>
          </a:p>
          <a:p>
            <a:pPr marL="0" indent="0">
              <a:buNone/>
            </a:pPr>
            <a:r>
              <a:rPr lang="en-US" dirty="0"/>
              <a:t>Short cervix—RR=6.19 (lengths at or below the 10</a:t>
            </a:r>
            <a:r>
              <a:rPr lang="en-US" baseline="30000" dirty="0"/>
              <a:t>th</a:t>
            </a:r>
            <a:r>
              <a:rPr lang="en-US" dirty="0"/>
              <a:t> percentile—prematurity defined as less than 35 weeks (</a:t>
            </a:r>
            <a:r>
              <a:rPr lang="en-US" dirty="0" err="1"/>
              <a:t>Iams</a:t>
            </a:r>
            <a:r>
              <a:rPr lang="en-US" dirty="0"/>
              <a:t> , 1996)</a:t>
            </a:r>
          </a:p>
          <a:p>
            <a:pPr marL="0" indent="0">
              <a:buNone/>
            </a:pPr>
            <a:r>
              <a:rPr lang="en-US" dirty="0"/>
              <a:t> </a:t>
            </a:r>
          </a:p>
          <a:p>
            <a:pPr marL="0" indent="0">
              <a:buNone/>
            </a:pPr>
            <a:r>
              <a:rPr lang="en-US" dirty="0"/>
              <a:t>Previous preterm birth—RR=1.5-2.0—prematurity defined as less than 32 weeks (</a:t>
            </a:r>
            <a:r>
              <a:rPr lang="en-US" dirty="0" err="1"/>
              <a:t>Iams</a:t>
            </a:r>
            <a:r>
              <a:rPr lang="en-US" dirty="0"/>
              <a:t>)</a:t>
            </a:r>
          </a:p>
          <a:p>
            <a:pPr marL="0" indent="0">
              <a:buNone/>
            </a:pPr>
            <a:r>
              <a:rPr lang="en-US" dirty="0"/>
              <a:t> </a:t>
            </a:r>
          </a:p>
          <a:p>
            <a:pPr marL="0" indent="0">
              <a:buNone/>
            </a:pPr>
            <a:r>
              <a:rPr lang="en-US" dirty="0"/>
              <a:t>Diabetes (GDM)—RR=1.47—prematurity defined as less than 3.7 weeks (</a:t>
            </a:r>
            <a:r>
              <a:rPr lang="en-US" dirty="0" err="1"/>
              <a:t>Hedderson</a:t>
            </a:r>
            <a:r>
              <a:rPr lang="en-US" dirty="0"/>
              <a:t>)</a:t>
            </a:r>
          </a:p>
          <a:p>
            <a:pPr marL="0" indent="0">
              <a:buNone/>
            </a:pPr>
            <a:r>
              <a:rPr lang="en-US" dirty="0"/>
              <a:t> </a:t>
            </a:r>
          </a:p>
          <a:p>
            <a:pPr marL="0" indent="0">
              <a:buNone/>
            </a:pPr>
            <a:r>
              <a:rPr lang="en-US" dirty="0"/>
              <a:t>Inter-pregnancy interval—pooled adjusted RR=1.07-1.40 (&lt;6 to 12-17mo)—preterm defined as less than 37 weeks (</a:t>
            </a:r>
            <a:r>
              <a:rPr lang="en-US" dirty="0" err="1"/>
              <a:t>Conde-Agudelo</a:t>
            </a:r>
            <a:r>
              <a:rPr lang="en-US" dirty="0"/>
              <a:t>)</a:t>
            </a:r>
          </a:p>
        </p:txBody>
      </p:sp>
      <p:sp>
        <p:nvSpPr>
          <p:cNvPr id="4" name="Slide Number Placeholder 3"/>
          <p:cNvSpPr>
            <a:spLocks noGrp="1"/>
          </p:cNvSpPr>
          <p:nvPr>
            <p:ph type="sldNum" sz="quarter" idx="12"/>
          </p:nvPr>
        </p:nvSpPr>
        <p:spPr/>
        <p:txBody>
          <a:bodyPr/>
          <a:lstStyle/>
          <a:p>
            <a:fld id="{F33E9FB2-1839-4EEC-AE55-CFB479BDC661}" type="slidenum">
              <a:rPr lang="en-US" smtClean="0"/>
              <a:pPr/>
              <a:t>20</a:t>
            </a:fld>
            <a:endParaRPr lang="en-US"/>
          </a:p>
        </p:txBody>
      </p:sp>
    </p:spTree>
    <p:extLst>
      <p:ext uri="{BB962C8B-B14F-4D97-AF65-F5344CB8AC3E}">
        <p14:creationId xmlns:p14="http://schemas.microsoft.com/office/powerpoint/2010/main" val="2154437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68362"/>
          </a:xfrm>
        </p:spPr>
        <p:txBody>
          <a:bodyPr>
            <a:normAutofit fontScale="90000"/>
          </a:bodyPr>
          <a:lstStyle/>
          <a:p>
            <a:r>
              <a:rPr lang="en-US" sz="3200" dirty="0" smtClean="0"/>
              <a:t>Prematurity is dangerous!</a:t>
            </a:r>
            <a:r>
              <a:rPr lang="en-US" sz="3200" dirty="0"/>
              <a:t> Ohio (2006-2010</a:t>
            </a:r>
            <a:r>
              <a:rPr lang="en-US" sz="3200" dirty="0" smtClean="0"/>
              <a:t>) </a:t>
            </a:r>
            <a:br>
              <a:rPr lang="en-US" sz="3200" dirty="0" smtClean="0"/>
            </a:br>
            <a:r>
              <a:rPr lang="en-US" sz="3200" dirty="0" smtClean="0"/>
              <a:t>It causes death…</a:t>
            </a:r>
            <a:endParaRPr lang="en-US" sz="3200" dirty="0"/>
          </a:p>
        </p:txBody>
      </p:sp>
      <p:graphicFrame>
        <p:nvGraphicFramePr>
          <p:cNvPr id="5" name="Chart 4"/>
          <p:cNvGraphicFramePr>
            <a:graphicFrameLocks/>
          </p:cNvGraphicFramePr>
          <p:nvPr>
            <p:extLst>
              <p:ext uri="{D42A27DB-BD31-4B8C-83A1-F6EECF244321}">
                <p14:modId xmlns:p14="http://schemas.microsoft.com/office/powerpoint/2010/main" val="1750188022"/>
              </p:ext>
            </p:extLst>
          </p:nvPr>
        </p:nvGraphicFramePr>
        <p:xfrm>
          <a:off x="304799" y="1524000"/>
          <a:ext cx="8534401" cy="5029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50846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20687" y="609600"/>
            <a:ext cx="8455025" cy="457200"/>
          </a:xfrm>
          <a:noFill/>
          <a:ln/>
        </p:spPr>
        <p:txBody>
          <a:bodyPr>
            <a:noAutofit/>
          </a:bodyPr>
          <a:lstStyle/>
          <a:p>
            <a:r>
              <a:rPr lang="en-US" sz="3200" b="1" dirty="0" smtClean="0">
                <a:latin typeface="Century Gothic" panose="020B0502020202020204" pitchFamily="34" charset="0"/>
              </a:rPr>
              <a:t>…prematurity also causes perinatal morbidity, and adverse childhood outcomes</a:t>
            </a:r>
            <a:endParaRPr lang="en-US" sz="4800" b="1" dirty="0" smtClean="0">
              <a:latin typeface="Century Gothic" panose="020B0502020202020204" pitchFamily="34" charset="0"/>
            </a:endParaRPr>
          </a:p>
        </p:txBody>
      </p:sp>
      <p:grpSp>
        <p:nvGrpSpPr>
          <p:cNvPr id="191491" name="Group 3"/>
          <p:cNvGrpSpPr>
            <a:grpSpLocks/>
          </p:cNvGrpSpPr>
          <p:nvPr/>
        </p:nvGrpSpPr>
        <p:grpSpPr bwMode="auto">
          <a:xfrm>
            <a:off x="1066800" y="1600200"/>
            <a:ext cx="7543800" cy="5029200"/>
            <a:chOff x="482" y="817"/>
            <a:chExt cx="4798" cy="2975"/>
          </a:xfrm>
        </p:grpSpPr>
        <p:sp>
          <p:nvSpPr>
            <p:cNvPr id="191492" name="Rectangle 4"/>
            <p:cNvSpPr>
              <a:spLocks noChangeArrowheads="1"/>
            </p:cNvSpPr>
            <p:nvPr/>
          </p:nvSpPr>
          <p:spPr bwMode="auto">
            <a:xfrm>
              <a:off x="482" y="817"/>
              <a:ext cx="4798" cy="2735"/>
            </a:xfrm>
            <a:prstGeom prst="rect">
              <a:avLst/>
            </a:prstGeom>
            <a:noFill/>
            <a:ln w="38100">
              <a:solidFill>
                <a:srgbClr val="7686D5"/>
              </a:solidFill>
              <a:miter lim="800000"/>
              <a:headEnd/>
              <a:tailEnd/>
            </a:ln>
            <a:effectLst/>
          </p:spPr>
          <p:txBody>
            <a:bodyPr wrap="none" anchor="ctr"/>
            <a:lstStyle/>
            <a:p>
              <a:endParaRPr lang="en-US"/>
            </a:p>
          </p:txBody>
        </p:sp>
        <p:sp>
          <p:nvSpPr>
            <p:cNvPr id="191493" name="Text Box 5"/>
            <p:cNvSpPr txBox="1">
              <a:spLocks noChangeArrowheads="1"/>
            </p:cNvSpPr>
            <p:nvPr/>
          </p:nvSpPr>
          <p:spPr bwMode="auto">
            <a:xfrm>
              <a:off x="483" y="3562"/>
              <a:ext cx="4797" cy="230"/>
            </a:xfrm>
            <a:prstGeom prst="rect">
              <a:avLst/>
            </a:prstGeom>
            <a:solidFill>
              <a:srgbClr val="7686D5"/>
            </a:solidFill>
            <a:ln w="38100">
              <a:solidFill>
                <a:srgbClr val="7686D5"/>
              </a:solidFill>
              <a:miter lim="800000"/>
              <a:headEnd/>
              <a:tailEnd/>
            </a:ln>
            <a:effectLst/>
          </p:spPr>
          <p:txBody>
            <a:bodyPr/>
            <a:lstStyle/>
            <a:p>
              <a:pPr algn="r" eaLnBrk="0" hangingPunct="0"/>
              <a:r>
                <a:rPr lang="en-US" sz="1000" b="1">
                  <a:latin typeface="Arial" charset="0"/>
                </a:rPr>
                <a:t>Source: Mercer BM. Preterm premature rupture of the membranes.</a:t>
              </a:r>
              <a:r>
                <a:rPr lang="en-US" sz="1000">
                  <a:latin typeface="Arial" charset="0"/>
                </a:rPr>
                <a:t> </a:t>
              </a:r>
              <a:r>
                <a:rPr lang="en-US" sz="1000" b="1">
                  <a:latin typeface="Arial" charset="0"/>
                </a:rPr>
                <a:t>Obstet Gynecol 2003;101:178-93. Reproduced with permission from Lippincott Williams &amp; Wilkins.</a:t>
              </a:r>
              <a:r>
                <a:rPr lang="en-US" sz="1000">
                  <a:latin typeface="Arial" charset="0"/>
                </a:rPr>
                <a:t> </a:t>
              </a:r>
            </a:p>
            <a:p>
              <a:pPr algn="r" eaLnBrk="0" hangingPunct="0"/>
              <a:endParaRPr lang="en-US" sz="1000" b="1">
                <a:solidFill>
                  <a:schemeClr val="tx2"/>
                </a:solidFill>
                <a:latin typeface="Arial" charset="0"/>
              </a:endParaRPr>
            </a:p>
          </p:txBody>
        </p:sp>
      </p:grpSp>
      <p:pic>
        <p:nvPicPr>
          <p:cNvPr id="191494" name="Picture 6" descr="ong13811f2"/>
          <p:cNvPicPr>
            <a:picLocks noChangeAspect="1" noChangeArrowheads="1"/>
          </p:cNvPicPr>
          <p:nvPr/>
        </p:nvPicPr>
        <p:blipFill>
          <a:blip r:embed="rId3" cstate="print"/>
          <a:srcRect/>
          <a:stretch>
            <a:fillRect/>
          </a:stretch>
        </p:blipFill>
        <p:spPr bwMode="auto">
          <a:xfrm>
            <a:off x="1524000" y="1371600"/>
            <a:ext cx="6248400" cy="4178300"/>
          </a:xfrm>
          <a:prstGeom prst="rect">
            <a:avLst/>
          </a:prstGeom>
          <a:noFill/>
          <a:ln w="9525">
            <a:noFill/>
            <a:miter lim="800000"/>
            <a:headEnd/>
            <a:tailEnd/>
          </a:ln>
        </p:spPr>
      </p:pic>
    </p:spTree>
    <p:extLst>
      <p:ext uri="{BB962C8B-B14F-4D97-AF65-F5344CB8AC3E}">
        <p14:creationId xmlns:p14="http://schemas.microsoft.com/office/powerpoint/2010/main" val="35851301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Century Gothic" panose="020B0502020202020204" pitchFamily="34" charset="0"/>
              </a:rPr>
              <a:t>Risk factors for prematurity that we can’t measure from birth certificate data</a:t>
            </a:r>
            <a:endParaRPr lang="en-US" sz="3200" b="1" dirty="0">
              <a:latin typeface="Century Gothic" panose="020B0502020202020204" pitchFamily="34" charset="0"/>
            </a:endParaRPr>
          </a:p>
        </p:txBody>
      </p:sp>
      <p:sp>
        <p:nvSpPr>
          <p:cNvPr id="3" name="Content Placeholder 2"/>
          <p:cNvSpPr>
            <a:spLocks noGrp="1"/>
          </p:cNvSpPr>
          <p:nvPr>
            <p:ph idx="1"/>
          </p:nvPr>
        </p:nvSpPr>
        <p:spPr>
          <a:xfrm>
            <a:off x="457200" y="1676400"/>
            <a:ext cx="8229600" cy="4876800"/>
          </a:xfrm>
        </p:spPr>
        <p:txBody>
          <a:bodyPr>
            <a:normAutofit fontScale="77500" lnSpcReduction="20000"/>
          </a:bodyPr>
          <a:lstStyle/>
          <a:p>
            <a:r>
              <a:rPr lang="en-US" sz="2800" dirty="0" smtClean="0"/>
              <a:t>Maternal stress during pregnancy and over the life course</a:t>
            </a:r>
          </a:p>
          <a:p>
            <a:endParaRPr lang="en-US" sz="2800" dirty="0" smtClean="0"/>
          </a:p>
          <a:p>
            <a:r>
              <a:rPr lang="en-US" sz="2800" dirty="0" smtClean="0"/>
              <a:t>Alcohol, prescription drugs, other drugs (even smoking is under-reported)</a:t>
            </a:r>
          </a:p>
          <a:p>
            <a:endParaRPr lang="en-US" sz="2800" dirty="0" smtClean="0"/>
          </a:p>
          <a:p>
            <a:r>
              <a:rPr lang="en-US" sz="2800" dirty="0" smtClean="0"/>
              <a:t>Many congenital anomalies are not detected at birth</a:t>
            </a:r>
          </a:p>
          <a:p>
            <a:endParaRPr lang="en-US" sz="2800" dirty="0" smtClean="0"/>
          </a:p>
          <a:p>
            <a:r>
              <a:rPr lang="en-US" sz="2800" dirty="0" smtClean="0"/>
              <a:t>Environmental and occupational exposures (even strenuous work)</a:t>
            </a:r>
          </a:p>
          <a:p>
            <a:endParaRPr lang="en-US" sz="2800" dirty="0"/>
          </a:p>
          <a:p>
            <a:r>
              <a:rPr lang="en-US" sz="2800" dirty="0" smtClean="0"/>
              <a:t>Periodontal disease</a:t>
            </a:r>
          </a:p>
          <a:p>
            <a:endParaRPr lang="en-US" sz="2800" dirty="0" smtClean="0"/>
          </a:p>
          <a:p>
            <a:r>
              <a:rPr lang="en-US" sz="2800" dirty="0" smtClean="0"/>
              <a:t>Generational effects (the grandparents’ health, the mother’s health at her own birth etc.)</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23</a:t>
            </a:fld>
            <a:endParaRPr lang="en-US"/>
          </a:p>
        </p:txBody>
      </p:sp>
    </p:spTree>
    <p:extLst>
      <p:ext uri="{BB962C8B-B14F-4D97-AF65-F5344CB8AC3E}">
        <p14:creationId xmlns:p14="http://schemas.microsoft.com/office/powerpoint/2010/main" val="3442675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457200"/>
          </a:xfrm>
        </p:spPr>
        <p:txBody>
          <a:bodyPr>
            <a:normAutofit fontScale="90000"/>
          </a:bodyPr>
          <a:lstStyle/>
          <a:p>
            <a:r>
              <a:rPr lang="en-US" dirty="0" smtClean="0"/>
              <a:t>Risk factors on birth certificate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81984908"/>
              </p:ext>
            </p:extLst>
          </p:nvPr>
        </p:nvGraphicFramePr>
        <p:xfrm>
          <a:off x="152400" y="956782"/>
          <a:ext cx="8686800" cy="5738704"/>
        </p:xfrm>
        <a:graphic>
          <a:graphicData uri="http://schemas.openxmlformats.org/drawingml/2006/table">
            <a:tbl>
              <a:tblPr>
                <a:tableStyleId>{5C22544A-7EE6-4342-B048-85BDC9FD1C3A}</a:tableStyleId>
              </a:tblPr>
              <a:tblGrid>
                <a:gridCol w="8686800"/>
              </a:tblGrid>
              <a:tr h="422676">
                <a:tc>
                  <a:txBody>
                    <a:bodyPr/>
                    <a:lstStyle/>
                    <a:p>
                      <a:pPr algn="l" rtl="0" fontAlgn="b"/>
                      <a:r>
                        <a:rPr lang="en-US" sz="2400" b="0" i="0" u="none" strike="noStrike" dirty="0">
                          <a:solidFill>
                            <a:srgbClr val="000000"/>
                          </a:solidFill>
                          <a:effectLst/>
                          <a:latin typeface="Arial"/>
                        </a:rPr>
                        <a:t>Not married at time of baby’s </a:t>
                      </a:r>
                      <a:r>
                        <a:rPr lang="en-US" sz="2400" b="0" i="0" u="none" strike="noStrike" dirty="0" smtClean="0">
                          <a:solidFill>
                            <a:srgbClr val="000000"/>
                          </a:solidFill>
                          <a:effectLst/>
                          <a:latin typeface="Arial"/>
                        </a:rPr>
                        <a:t>birth (SES, social support)</a:t>
                      </a:r>
                      <a:endParaRPr lang="en-US" sz="2400" b="0" i="0" u="none" strike="noStrike" dirty="0">
                        <a:solidFill>
                          <a:srgbClr val="000000"/>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noStrike">
                          <a:solidFill>
                            <a:srgbClr val="000000"/>
                          </a:solidFill>
                          <a:effectLst/>
                          <a:latin typeface="Arial"/>
                        </a:rPr>
                        <a:t>Teen mom age&lt;20</a:t>
                      </a:r>
                    </a:p>
                  </a:txBody>
                  <a:tcPr marL="9525" marR="9525" marT="9525" marB="0" anchor="b">
                    <a:solidFill>
                      <a:schemeClr val="bg2"/>
                    </a:solidFill>
                  </a:tcPr>
                </a:tc>
              </a:tr>
              <a:tr h="338612">
                <a:tc>
                  <a:txBody>
                    <a:bodyPr/>
                    <a:lstStyle/>
                    <a:p>
                      <a:pPr algn="l" rtl="0" fontAlgn="b"/>
                      <a:r>
                        <a:rPr lang="en-US" sz="2400" b="0" i="0" u="none" strike="noStrike" dirty="0">
                          <a:solidFill>
                            <a:srgbClr val="000000"/>
                          </a:solidFill>
                          <a:effectLst/>
                          <a:latin typeface="Arial"/>
                        </a:rPr>
                        <a:t>High school or less </a:t>
                      </a:r>
                      <a:r>
                        <a:rPr lang="en-US" sz="2400" b="0" i="0" u="none" strike="noStrike" dirty="0" smtClean="0">
                          <a:solidFill>
                            <a:srgbClr val="000000"/>
                          </a:solidFill>
                          <a:effectLst/>
                          <a:latin typeface="Arial"/>
                        </a:rPr>
                        <a:t>education (indicator for SES)</a:t>
                      </a:r>
                      <a:endParaRPr lang="en-US" sz="2400" b="0" i="0" u="none" strike="noStrike" dirty="0">
                        <a:solidFill>
                          <a:srgbClr val="000000"/>
                        </a:solidFill>
                        <a:effectLst/>
                        <a:latin typeface="Arial"/>
                      </a:endParaRPr>
                    </a:p>
                  </a:txBody>
                  <a:tcPr marL="9525" marR="9525" marT="9525" marB="0" anchor="b">
                    <a:solidFill>
                      <a:schemeClr val="bg2"/>
                    </a:solidFill>
                  </a:tcPr>
                </a:tc>
              </a:tr>
              <a:tr h="386089">
                <a:tc>
                  <a:txBody>
                    <a:bodyPr/>
                    <a:lstStyle/>
                    <a:p>
                      <a:pPr algn="l" rtl="0" fontAlgn="b"/>
                      <a:r>
                        <a:rPr lang="en-US" sz="2400" b="0" i="0" u="none" strike="noStrike" dirty="0">
                          <a:solidFill>
                            <a:srgbClr val="000000"/>
                          </a:solidFill>
                          <a:effectLst/>
                          <a:latin typeface="Arial"/>
                        </a:rPr>
                        <a:t>Medicaid paid for </a:t>
                      </a:r>
                      <a:r>
                        <a:rPr lang="en-US" sz="2400" b="0" i="0" u="none" strike="noStrike" dirty="0" smtClean="0">
                          <a:solidFill>
                            <a:srgbClr val="000000"/>
                          </a:solidFill>
                          <a:effectLst/>
                          <a:latin typeface="Arial"/>
                        </a:rPr>
                        <a:t>delivery (indicator for SES)</a:t>
                      </a:r>
                      <a:endParaRPr lang="en-US" sz="2400" b="0" i="0" u="none" strike="noStrike" dirty="0">
                        <a:solidFill>
                          <a:srgbClr val="000000"/>
                        </a:solidFill>
                        <a:effectLst/>
                        <a:latin typeface="Arial"/>
                      </a:endParaRPr>
                    </a:p>
                  </a:txBody>
                  <a:tcPr marL="9525" marR="9525" marT="9525" marB="0" anchor="b">
                    <a:solidFill>
                      <a:schemeClr val="bg2"/>
                    </a:solidFill>
                  </a:tcPr>
                </a:tc>
              </a:tr>
              <a:tr h="422676">
                <a:tc>
                  <a:txBody>
                    <a:bodyPr/>
                    <a:lstStyle/>
                    <a:p>
                      <a:pPr algn="l" rtl="0" fontAlgn="b"/>
                      <a:r>
                        <a:rPr lang="en-US" sz="2400" b="0" i="0" u="none" strike="noStrike" dirty="0">
                          <a:solidFill>
                            <a:srgbClr val="000000"/>
                          </a:solidFill>
                          <a:effectLst/>
                          <a:latin typeface="Arial"/>
                        </a:rPr>
                        <a:t>Received WIC during pregnancy</a:t>
                      </a:r>
                    </a:p>
                  </a:txBody>
                  <a:tcPr marL="9525" marR="9525" marT="9525" marB="0" anchor="b">
                    <a:solidFill>
                      <a:schemeClr val="bg2"/>
                    </a:solidFill>
                  </a:tcPr>
                </a:tc>
              </a:tr>
              <a:tr h="338612">
                <a:tc>
                  <a:txBody>
                    <a:bodyPr/>
                    <a:lstStyle/>
                    <a:p>
                      <a:pPr algn="l" rtl="0" fontAlgn="b"/>
                      <a:r>
                        <a:rPr lang="en-US" sz="2400" b="0" i="0" u="none" strike="noStrike" dirty="0">
                          <a:solidFill>
                            <a:srgbClr val="000000"/>
                          </a:solidFill>
                          <a:effectLst/>
                          <a:latin typeface="Arial"/>
                        </a:rPr>
                        <a:t>Twins, triplets etc.</a:t>
                      </a:r>
                    </a:p>
                  </a:txBody>
                  <a:tcPr marL="9525" marR="9525" marT="9525" marB="0" anchor="b">
                    <a:solidFill>
                      <a:srgbClr val="FFFFCC"/>
                    </a:solidFill>
                  </a:tcPr>
                </a:tc>
              </a:tr>
              <a:tr h="422676">
                <a:tc>
                  <a:txBody>
                    <a:bodyPr/>
                    <a:lstStyle/>
                    <a:p>
                      <a:pPr algn="l" rtl="0" fontAlgn="b"/>
                      <a:r>
                        <a:rPr lang="en-US" sz="2400" b="0" i="0" u="none" strike="noStrike" dirty="0">
                          <a:solidFill>
                            <a:srgbClr val="000000"/>
                          </a:solidFill>
                          <a:effectLst/>
                          <a:latin typeface="Arial"/>
                        </a:rPr>
                        <a:t>Previous preterm birth</a:t>
                      </a:r>
                    </a:p>
                  </a:txBody>
                  <a:tcPr marL="9525" marR="9525" marT="9525" marB="0" anchor="b">
                    <a:solidFill>
                      <a:srgbClr val="FFFFCC"/>
                    </a:solidFill>
                  </a:tcPr>
                </a:tc>
              </a:tr>
              <a:tr h="422676">
                <a:tc>
                  <a:txBody>
                    <a:bodyPr/>
                    <a:lstStyle/>
                    <a:p>
                      <a:pPr algn="l" rtl="0" fontAlgn="b"/>
                      <a:r>
                        <a:rPr lang="en-US" sz="2400" b="0" i="0" u="none" strike="noStrike" dirty="0">
                          <a:solidFill>
                            <a:srgbClr val="000000"/>
                          </a:solidFill>
                          <a:effectLst/>
                          <a:latin typeface="Arial"/>
                        </a:rPr>
                        <a:t>Birth spacing shorter than 18 months</a:t>
                      </a:r>
                    </a:p>
                  </a:txBody>
                  <a:tcPr marL="9525" marR="9525" marT="9525" marB="0" anchor="b">
                    <a:solidFill>
                      <a:srgbClr val="FFFFCC"/>
                    </a:solidFill>
                  </a:tcPr>
                </a:tc>
              </a:tr>
              <a:tr h="422676">
                <a:tc>
                  <a:txBody>
                    <a:bodyPr/>
                    <a:lstStyle/>
                    <a:p>
                      <a:pPr algn="l" rtl="0" fontAlgn="b"/>
                      <a:r>
                        <a:rPr lang="en-US" sz="2400" b="0" i="0" u="none" strike="noStrike">
                          <a:solidFill>
                            <a:srgbClr val="000000"/>
                          </a:solidFill>
                          <a:effectLst/>
                          <a:latin typeface="Arial"/>
                        </a:rPr>
                        <a:t>Hypertension before or during pregnancy (includes eclampsia)</a:t>
                      </a:r>
                    </a:p>
                  </a:txBody>
                  <a:tcPr marL="9525" marR="9525" marT="9525" marB="0" anchor="b">
                    <a:solidFill>
                      <a:srgbClr val="CCFFCC"/>
                    </a:solidFill>
                  </a:tcPr>
                </a:tc>
              </a:tr>
              <a:tr h="422676">
                <a:tc>
                  <a:txBody>
                    <a:bodyPr/>
                    <a:lstStyle/>
                    <a:p>
                      <a:pPr algn="l" rtl="0" fontAlgn="b"/>
                      <a:r>
                        <a:rPr lang="en-US" sz="2400" b="0" i="0" u="none" strike="noStrike">
                          <a:solidFill>
                            <a:srgbClr val="000000"/>
                          </a:solidFill>
                          <a:effectLst/>
                          <a:latin typeface="Arial"/>
                        </a:rPr>
                        <a:t>Overweight or obese prior to pregnancy</a:t>
                      </a:r>
                    </a:p>
                  </a:txBody>
                  <a:tcPr marL="9525" marR="9525" marT="9525" marB="0" anchor="b">
                    <a:solidFill>
                      <a:srgbClr val="CCFFCC"/>
                    </a:solidFill>
                  </a:tcPr>
                </a:tc>
              </a:tr>
              <a:tr h="422676">
                <a:tc>
                  <a:txBody>
                    <a:bodyPr/>
                    <a:lstStyle/>
                    <a:p>
                      <a:pPr algn="l" rtl="0" fontAlgn="b"/>
                      <a:r>
                        <a:rPr lang="en-US" sz="2400" b="0" i="0" u="none" strike="noStrike" dirty="0">
                          <a:solidFill>
                            <a:srgbClr val="000000"/>
                          </a:solidFill>
                          <a:effectLst/>
                          <a:latin typeface="Arial"/>
                        </a:rPr>
                        <a:t>Diabetes before or during pregnancy</a:t>
                      </a:r>
                    </a:p>
                  </a:txBody>
                  <a:tcPr marL="9525" marR="9525" marT="9525" marB="0" anchor="b">
                    <a:solidFill>
                      <a:srgbClr val="CCFFCC"/>
                    </a:solidFill>
                  </a:tcPr>
                </a:tc>
              </a:tr>
              <a:tr h="422676">
                <a:tc>
                  <a:txBody>
                    <a:bodyPr/>
                    <a:lstStyle/>
                    <a:p>
                      <a:pPr algn="l" rtl="0" fontAlgn="b"/>
                      <a:r>
                        <a:rPr lang="en-US" sz="2400" b="0" i="0" u="none" strike="noStrike" dirty="0">
                          <a:solidFill>
                            <a:srgbClr val="000000"/>
                          </a:solidFill>
                          <a:effectLst/>
                          <a:latin typeface="Arial"/>
                        </a:rPr>
                        <a:t>Smoking before or during pregnancy</a:t>
                      </a:r>
                    </a:p>
                  </a:txBody>
                  <a:tcPr marL="9525" marR="9525" marT="9525" marB="0" anchor="b"/>
                </a:tc>
              </a:tr>
              <a:tr h="422676">
                <a:tc>
                  <a:txBody>
                    <a:bodyPr/>
                    <a:lstStyle/>
                    <a:p>
                      <a:pPr algn="l" rtl="0" fontAlgn="b"/>
                      <a:r>
                        <a:rPr lang="en-US" sz="2400" b="0" i="0" u="none" strike="noStrike" dirty="0">
                          <a:solidFill>
                            <a:srgbClr val="000000"/>
                          </a:solidFill>
                          <a:effectLst/>
                          <a:latin typeface="Arial"/>
                        </a:rPr>
                        <a:t>Late or </a:t>
                      </a:r>
                      <a:r>
                        <a:rPr lang="en-US" sz="2400" b="0" i="0" u="none" strike="noStrike" dirty="0" smtClean="0">
                          <a:solidFill>
                            <a:srgbClr val="000000"/>
                          </a:solidFill>
                          <a:effectLst/>
                          <a:latin typeface="Arial"/>
                        </a:rPr>
                        <a:t>no</a:t>
                      </a:r>
                      <a:r>
                        <a:rPr lang="en-US" sz="2400" b="0" i="0" u="none" strike="noStrike" baseline="0" dirty="0" smtClean="0">
                          <a:solidFill>
                            <a:srgbClr val="000000"/>
                          </a:solidFill>
                          <a:effectLst/>
                          <a:latin typeface="Arial"/>
                        </a:rPr>
                        <a:t> </a:t>
                      </a:r>
                      <a:r>
                        <a:rPr lang="en-US" sz="2400" b="0" i="0" u="none" strike="noStrike" dirty="0" smtClean="0">
                          <a:solidFill>
                            <a:srgbClr val="000000"/>
                          </a:solidFill>
                          <a:effectLst/>
                          <a:latin typeface="Arial"/>
                        </a:rPr>
                        <a:t>prenatal </a:t>
                      </a:r>
                      <a:r>
                        <a:rPr lang="en-US" sz="2400" b="0" i="0" u="none" strike="noStrike" dirty="0">
                          <a:solidFill>
                            <a:srgbClr val="000000"/>
                          </a:solidFill>
                          <a:effectLst/>
                          <a:latin typeface="Arial"/>
                        </a:rPr>
                        <a:t>care (13 weeks or later)</a:t>
                      </a:r>
                    </a:p>
                  </a:txBody>
                  <a:tcPr marL="9525" marR="9525" marT="9525" marB="0" anchor="b"/>
                </a:tc>
              </a:tr>
              <a:tr h="422676">
                <a:tc>
                  <a:txBody>
                    <a:bodyPr/>
                    <a:lstStyle/>
                    <a:p>
                      <a:pPr algn="l" rtl="0" fontAlgn="b"/>
                      <a:r>
                        <a:rPr lang="en-US" sz="2400" b="0" i="0" u="none" strike="noStrike" dirty="0">
                          <a:solidFill>
                            <a:srgbClr val="000000"/>
                          </a:solidFill>
                          <a:effectLst/>
                          <a:latin typeface="Arial"/>
                        </a:rPr>
                        <a:t>STD (Syphilis, Chlamydia, or Gonorrhea)</a:t>
                      </a:r>
                    </a:p>
                  </a:txBody>
                  <a:tcPr marL="9525" marR="9525" marT="9525" marB="0" anchor="b"/>
                </a:tc>
              </a:tr>
            </a:tbl>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24</a:t>
            </a:fld>
            <a:endParaRPr lang="en-US"/>
          </a:p>
        </p:txBody>
      </p:sp>
    </p:spTree>
    <p:extLst>
      <p:ext uri="{BB962C8B-B14F-4D97-AF65-F5344CB8AC3E}">
        <p14:creationId xmlns:p14="http://schemas.microsoft.com/office/powerpoint/2010/main" val="3782103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Determining importance of risk factors (PPOR Phase 2 analysis, continued):</a:t>
            </a:r>
            <a:endParaRPr lang="en-US" sz="3600" dirty="0"/>
          </a:p>
        </p:txBody>
      </p:sp>
      <p:sp>
        <p:nvSpPr>
          <p:cNvPr id="3" name="Content Placeholder 2"/>
          <p:cNvSpPr>
            <a:spLocks noGrp="1"/>
          </p:cNvSpPr>
          <p:nvPr>
            <p:ph idx="1"/>
          </p:nvPr>
        </p:nvSpPr>
        <p:spPr>
          <a:xfrm>
            <a:off x="381000" y="1676400"/>
            <a:ext cx="8229600" cy="3795094"/>
          </a:xfrm>
        </p:spPr>
        <p:txBody>
          <a:bodyPr>
            <a:noAutofit/>
          </a:bodyPr>
          <a:lstStyle/>
          <a:p>
            <a:pPr marL="514350" indent="-514350">
              <a:buFont typeface="+mj-lt"/>
              <a:buAutoNum type="arabicPeriod"/>
            </a:pPr>
            <a:r>
              <a:rPr lang="en-US" sz="2000" dirty="0" smtClean="0"/>
              <a:t>Is the risk factor more prevalent (more common) among Black mothers compared with the reference population?</a:t>
            </a:r>
          </a:p>
          <a:p>
            <a:pPr marL="514350" indent="-514350">
              <a:buFont typeface="+mj-lt"/>
              <a:buAutoNum type="arabicPeriod"/>
            </a:pPr>
            <a:endParaRPr lang="en-US" sz="2000" dirty="0"/>
          </a:p>
          <a:p>
            <a:pPr marL="514350" indent="-514350">
              <a:buFont typeface="+mj-lt"/>
              <a:buAutoNum type="arabicPeriod"/>
            </a:pPr>
            <a:r>
              <a:rPr lang="en-US" sz="2000" dirty="0" smtClean="0"/>
              <a:t>Among Black mothers, does the factor have a high relative risk, i.e. is a woman more likely to have very preterm birth if she had the risk factor, compared to if she doesn’t?</a:t>
            </a:r>
            <a:endParaRPr lang="en-US" sz="2000" dirty="0"/>
          </a:p>
          <a:p>
            <a:pPr marL="514350" indent="-514350">
              <a:buFont typeface="+mj-lt"/>
              <a:buAutoNum type="arabicPeriod"/>
            </a:pPr>
            <a:endParaRPr lang="en-US" sz="2000" dirty="0" smtClean="0"/>
          </a:p>
          <a:p>
            <a:pPr marL="514350" indent="-514350">
              <a:buFont typeface="+mj-lt"/>
              <a:buAutoNum type="arabicPeriod"/>
            </a:pPr>
            <a:r>
              <a:rPr lang="en-US" sz="2000" dirty="0" smtClean="0"/>
              <a:t>If we could ELIMINATE the risk factor from this population, how much would the very preterm birth rate be reduced?   </a:t>
            </a:r>
            <a:r>
              <a:rPr lang="en-US" sz="2000" dirty="0" smtClean="0">
                <a:solidFill>
                  <a:srgbClr val="FF0000"/>
                </a:solidFill>
              </a:rPr>
              <a:t>Population Attributable Risk Percent is a simple descriptive measure of potential impact. </a:t>
            </a:r>
            <a:r>
              <a:rPr lang="en-US" sz="2000" dirty="0"/>
              <a:t>It takes into account both “strength” (relative risk) and prevalence of the risk factor. </a:t>
            </a:r>
            <a:r>
              <a:rPr lang="en-US" sz="2000" dirty="0" smtClean="0"/>
              <a:t>Interaction or overlap among factors is not addressed.</a:t>
            </a:r>
            <a:endParaRPr lang="en-US" sz="2000" dirty="0">
              <a:solidFill>
                <a:srgbClr val="FF0000"/>
              </a:solidFill>
            </a:endParaRPr>
          </a:p>
        </p:txBody>
      </p:sp>
    </p:spTree>
    <p:extLst>
      <p:ext uri="{BB962C8B-B14F-4D97-AF65-F5344CB8AC3E}">
        <p14:creationId xmlns:p14="http://schemas.microsoft.com/office/powerpoint/2010/main" val="1866135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534400" cy="457200"/>
          </a:xfrm>
        </p:spPr>
        <p:txBody>
          <a:bodyPr>
            <a:normAutofit fontScale="90000"/>
          </a:bodyPr>
          <a:lstStyle/>
          <a:p>
            <a:r>
              <a:rPr lang="en-US" dirty="0" smtClean="0">
                <a:solidFill>
                  <a:schemeClr val="accent2">
                    <a:lumMod val="75000"/>
                  </a:schemeClr>
                </a:solidFill>
              </a:rPr>
              <a:t>Rare among Black Cuyahoga County Births</a:t>
            </a:r>
            <a:endParaRPr lang="en-US" dirty="0">
              <a:solidFill>
                <a:schemeClr val="accent2">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79979473"/>
              </p:ext>
            </p:extLst>
          </p:nvPr>
        </p:nvGraphicFramePr>
        <p:xfrm>
          <a:off x="152400" y="956782"/>
          <a:ext cx="8686800" cy="5738704"/>
        </p:xfrm>
        <a:graphic>
          <a:graphicData uri="http://schemas.openxmlformats.org/drawingml/2006/table">
            <a:tbl>
              <a:tblPr>
                <a:tableStyleId>{5C22544A-7EE6-4342-B048-85BDC9FD1C3A}</a:tableStyleId>
              </a:tblPr>
              <a:tblGrid>
                <a:gridCol w="8686800"/>
              </a:tblGrid>
              <a:tr h="422676">
                <a:tc>
                  <a:txBody>
                    <a:bodyPr/>
                    <a:lstStyle/>
                    <a:p>
                      <a:pPr algn="l" rtl="0" fontAlgn="b"/>
                      <a:r>
                        <a:rPr lang="en-US" sz="2400" b="0" i="0" u="none" strike="noStrike" dirty="0">
                          <a:solidFill>
                            <a:schemeClr val="tx1"/>
                          </a:solidFill>
                          <a:effectLst/>
                          <a:latin typeface="Arial"/>
                        </a:rPr>
                        <a:t>Not married at time of baby’s </a:t>
                      </a:r>
                      <a:r>
                        <a:rPr lang="en-US" sz="2400" b="0" i="0" u="none" strike="noStrike" dirty="0" smtClean="0">
                          <a:solidFill>
                            <a:schemeClr val="tx1"/>
                          </a:solidFill>
                          <a:effectLst/>
                          <a:latin typeface="Arial"/>
                        </a:rPr>
                        <a:t>birth (SES, social support)</a:t>
                      </a:r>
                      <a:endParaRPr lang="en-US" sz="2400" b="0" i="0" u="none" strike="noStrike" dirty="0">
                        <a:solidFill>
                          <a:schemeClr val="tx1"/>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noStrike" dirty="0">
                          <a:solidFill>
                            <a:schemeClr val="tx1"/>
                          </a:solidFill>
                          <a:effectLst/>
                          <a:latin typeface="Arial"/>
                        </a:rPr>
                        <a:t>Teen mom age&lt;20</a:t>
                      </a:r>
                    </a:p>
                  </a:txBody>
                  <a:tcPr marL="9525" marR="9525" marT="9525" marB="0" anchor="b">
                    <a:solidFill>
                      <a:schemeClr val="bg2"/>
                    </a:solidFill>
                  </a:tcPr>
                </a:tc>
              </a:tr>
              <a:tr h="338612">
                <a:tc>
                  <a:txBody>
                    <a:bodyPr/>
                    <a:lstStyle/>
                    <a:p>
                      <a:pPr algn="l" rtl="0" fontAlgn="b"/>
                      <a:r>
                        <a:rPr lang="en-US" sz="2400" b="0" i="0" u="none" strike="noStrike" dirty="0">
                          <a:solidFill>
                            <a:schemeClr val="tx1"/>
                          </a:solidFill>
                          <a:effectLst/>
                          <a:latin typeface="Arial"/>
                        </a:rPr>
                        <a:t>High school or less </a:t>
                      </a:r>
                      <a:r>
                        <a:rPr lang="en-US" sz="2400" b="0" i="0" u="none" strike="noStrike" dirty="0" smtClean="0">
                          <a:solidFill>
                            <a:schemeClr val="tx1"/>
                          </a:solidFill>
                          <a:effectLst/>
                          <a:latin typeface="Arial"/>
                        </a:rPr>
                        <a:t>education (indicator for SES)</a:t>
                      </a:r>
                      <a:endParaRPr lang="en-US" sz="2400" b="0" i="0" u="none" strike="noStrike" dirty="0">
                        <a:solidFill>
                          <a:schemeClr val="tx1"/>
                        </a:solidFill>
                        <a:effectLst/>
                        <a:latin typeface="Arial"/>
                      </a:endParaRPr>
                    </a:p>
                  </a:txBody>
                  <a:tcPr marL="9525" marR="9525" marT="9525" marB="0" anchor="b">
                    <a:solidFill>
                      <a:schemeClr val="bg2"/>
                    </a:solidFill>
                  </a:tcPr>
                </a:tc>
              </a:tr>
              <a:tr h="386089">
                <a:tc>
                  <a:txBody>
                    <a:bodyPr/>
                    <a:lstStyle/>
                    <a:p>
                      <a:pPr algn="l" rtl="0" fontAlgn="b"/>
                      <a:r>
                        <a:rPr lang="en-US" sz="2400" b="0" i="0" u="none" strike="noStrike" dirty="0">
                          <a:solidFill>
                            <a:schemeClr val="tx1"/>
                          </a:solidFill>
                          <a:effectLst/>
                          <a:latin typeface="Arial"/>
                        </a:rPr>
                        <a:t>Medicaid paid for </a:t>
                      </a:r>
                      <a:r>
                        <a:rPr lang="en-US" sz="2400" b="0" i="0" u="none" strike="noStrike" dirty="0" smtClean="0">
                          <a:solidFill>
                            <a:schemeClr val="tx1"/>
                          </a:solidFill>
                          <a:effectLst/>
                          <a:latin typeface="Arial"/>
                        </a:rPr>
                        <a:t>delivery (indicator for SES)</a:t>
                      </a:r>
                      <a:endParaRPr lang="en-US" sz="2400" b="0" i="0" u="none" strike="noStrike" dirty="0">
                        <a:solidFill>
                          <a:schemeClr val="tx1"/>
                        </a:solidFill>
                        <a:effectLst/>
                        <a:latin typeface="Arial"/>
                      </a:endParaRPr>
                    </a:p>
                  </a:txBody>
                  <a:tcPr marL="9525" marR="9525" marT="9525" marB="0" anchor="b">
                    <a:solidFill>
                      <a:schemeClr val="bg2"/>
                    </a:solidFill>
                  </a:tcPr>
                </a:tc>
              </a:tr>
              <a:tr h="422676">
                <a:tc>
                  <a:txBody>
                    <a:bodyPr/>
                    <a:lstStyle/>
                    <a:p>
                      <a:pPr algn="l" rtl="0" fontAlgn="b"/>
                      <a:r>
                        <a:rPr lang="en-US" sz="2400" b="0" i="0" u="none" strike="noStrike" dirty="0">
                          <a:solidFill>
                            <a:schemeClr val="tx1"/>
                          </a:solidFill>
                          <a:effectLst/>
                          <a:latin typeface="Arial"/>
                        </a:rPr>
                        <a:t>Received WIC during </a:t>
                      </a:r>
                      <a:r>
                        <a:rPr lang="en-US" sz="2400" b="0" i="0" u="none" strike="noStrike" dirty="0" smtClean="0">
                          <a:solidFill>
                            <a:schemeClr val="tx1"/>
                          </a:solidFill>
                          <a:effectLst/>
                          <a:latin typeface="Arial"/>
                        </a:rPr>
                        <a:t>pregnancy (protective)</a:t>
                      </a:r>
                      <a:endParaRPr lang="en-US" sz="2400" b="0" i="0" u="none" strike="noStrike" dirty="0">
                        <a:solidFill>
                          <a:schemeClr val="tx1"/>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chemeClr val="tx1"/>
                          </a:solidFill>
                          <a:effectLst/>
                          <a:latin typeface="Arial"/>
                        </a:rPr>
                        <a:t>Twins, triplets etc.</a:t>
                      </a:r>
                    </a:p>
                  </a:txBody>
                  <a:tcPr marL="9525" marR="9525" marT="9525" marB="0" anchor="b">
                    <a:solidFill>
                      <a:srgbClr val="FFFFCC"/>
                    </a:solidFill>
                  </a:tcPr>
                </a:tc>
              </a:tr>
              <a:tr h="422676">
                <a:tc>
                  <a:txBody>
                    <a:bodyPr/>
                    <a:lstStyle/>
                    <a:p>
                      <a:pPr algn="l" rtl="0" fontAlgn="b"/>
                      <a:r>
                        <a:rPr lang="en-US" sz="2400" b="0" i="0" u="none" strike="noStrike" dirty="0">
                          <a:solidFill>
                            <a:schemeClr val="tx1"/>
                          </a:solidFill>
                          <a:effectLst/>
                          <a:latin typeface="Arial"/>
                        </a:rPr>
                        <a:t>Previous preterm birth</a:t>
                      </a:r>
                    </a:p>
                  </a:txBody>
                  <a:tcPr marL="9525" marR="9525" marT="9525" marB="0" anchor="b">
                    <a:solidFill>
                      <a:srgbClr val="FFFFCC"/>
                    </a:solidFill>
                  </a:tcPr>
                </a:tc>
              </a:tr>
              <a:tr h="422676">
                <a:tc>
                  <a:txBody>
                    <a:bodyPr/>
                    <a:lstStyle/>
                    <a:p>
                      <a:pPr algn="l" rtl="0" fontAlgn="b"/>
                      <a:r>
                        <a:rPr lang="en-US" sz="2400" b="0" i="0" u="none" strike="noStrike">
                          <a:solidFill>
                            <a:schemeClr val="tx1"/>
                          </a:solidFill>
                          <a:effectLst/>
                          <a:latin typeface="Arial"/>
                        </a:rPr>
                        <a:t>Birth spacing shorter than 18 months</a:t>
                      </a:r>
                    </a:p>
                  </a:txBody>
                  <a:tcPr marL="9525" marR="9525" marT="9525" marB="0" anchor="b">
                    <a:solidFill>
                      <a:srgbClr val="FFFFCC"/>
                    </a:solidFill>
                  </a:tcPr>
                </a:tc>
              </a:tr>
              <a:tr h="422676">
                <a:tc>
                  <a:txBody>
                    <a:bodyPr/>
                    <a:lstStyle/>
                    <a:p>
                      <a:pPr algn="l" rtl="0" fontAlgn="b"/>
                      <a:r>
                        <a:rPr lang="en-US" sz="2400" b="0" i="0" u="none" strike="noStrike">
                          <a:solidFill>
                            <a:schemeClr val="tx1"/>
                          </a:solidFill>
                          <a:effectLst/>
                          <a:latin typeface="Arial"/>
                        </a:rPr>
                        <a:t>Hypertension before or during pregnancy (includes eclampsia)</a:t>
                      </a:r>
                    </a:p>
                  </a:txBody>
                  <a:tcPr marL="9525" marR="9525" marT="9525" marB="0" anchor="b">
                    <a:solidFill>
                      <a:srgbClr val="CCFFCC"/>
                    </a:solidFill>
                  </a:tcPr>
                </a:tc>
              </a:tr>
              <a:tr h="422676">
                <a:tc>
                  <a:txBody>
                    <a:bodyPr/>
                    <a:lstStyle/>
                    <a:p>
                      <a:pPr algn="l" rtl="0" fontAlgn="b"/>
                      <a:r>
                        <a:rPr lang="en-US" sz="2400" b="0" i="0" u="none" strike="noStrike" dirty="0">
                          <a:solidFill>
                            <a:schemeClr val="tx1"/>
                          </a:solidFill>
                          <a:effectLst/>
                          <a:latin typeface="Arial"/>
                        </a:rPr>
                        <a:t>Overweight or obese prior to pregnancy</a:t>
                      </a:r>
                    </a:p>
                  </a:txBody>
                  <a:tcPr marL="9525" marR="9525" marT="9525" marB="0" anchor="b">
                    <a:solidFill>
                      <a:srgbClr val="CCFFCC"/>
                    </a:solidFill>
                  </a:tcPr>
                </a:tc>
              </a:tr>
              <a:tr h="422676">
                <a:tc>
                  <a:txBody>
                    <a:bodyPr/>
                    <a:lstStyle/>
                    <a:p>
                      <a:pPr algn="l" rtl="0" fontAlgn="b"/>
                      <a:r>
                        <a:rPr lang="en-US" sz="2400" b="0" i="0" u="none" strike="noStrike" dirty="0">
                          <a:solidFill>
                            <a:schemeClr val="tx1"/>
                          </a:solidFill>
                          <a:effectLst/>
                          <a:latin typeface="Arial"/>
                        </a:rPr>
                        <a:t>Diabetes before or during pregnancy</a:t>
                      </a:r>
                    </a:p>
                  </a:txBody>
                  <a:tcPr marL="9525" marR="9525" marT="9525" marB="0" anchor="b">
                    <a:solidFill>
                      <a:srgbClr val="CCFFCC"/>
                    </a:solidFill>
                  </a:tcPr>
                </a:tc>
              </a:tr>
              <a:tr h="422676">
                <a:tc>
                  <a:txBody>
                    <a:bodyPr/>
                    <a:lstStyle/>
                    <a:p>
                      <a:pPr algn="l" rtl="0" fontAlgn="b"/>
                      <a:r>
                        <a:rPr lang="en-US" sz="2400" b="0" i="0" u="none" strike="noStrike" dirty="0">
                          <a:solidFill>
                            <a:schemeClr val="tx1"/>
                          </a:solidFill>
                          <a:effectLst/>
                          <a:latin typeface="Arial"/>
                        </a:rPr>
                        <a:t>Smoking before or during pregnancy</a:t>
                      </a:r>
                    </a:p>
                  </a:txBody>
                  <a:tcPr marL="9525" marR="9525" marT="9525" marB="0" anchor="b"/>
                </a:tc>
              </a:tr>
              <a:tr h="422676">
                <a:tc>
                  <a:txBody>
                    <a:bodyPr/>
                    <a:lstStyle/>
                    <a:p>
                      <a:pPr algn="l" rtl="0" fontAlgn="b"/>
                      <a:r>
                        <a:rPr lang="en-US" sz="2400" b="0" i="0" u="none" strike="noStrike" dirty="0">
                          <a:solidFill>
                            <a:schemeClr val="tx1"/>
                          </a:solidFill>
                          <a:effectLst/>
                          <a:latin typeface="Arial"/>
                        </a:rPr>
                        <a:t>Late or </a:t>
                      </a:r>
                      <a:r>
                        <a:rPr lang="en-US" sz="2400" b="0" i="0" u="none" strike="noStrike" dirty="0" smtClean="0">
                          <a:solidFill>
                            <a:schemeClr val="tx1"/>
                          </a:solidFill>
                          <a:effectLst/>
                          <a:latin typeface="Arial"/>
                        </a:rPr>
                        <a:t>no</a:t>
                      </a:r>
                      <a:r>
                        <a:rPr lang="en-US" sz="2400" b="0" i="0" u="none" strike="noStrike" baseline="0" dirty="0" smtClean="0">
                          <a:solidFill>
                            <a:schemeClr val="tx1"/>
                          </a:solidFill>
                          <a:effectLst/>
                          <a:latin typeface="Arial"/>
                        </a:rPr>
                        <a:t> </a:t>
                      </a:r>
                      <a:r>
                        <a:rPr lang="en-US" sz="2400" b="0" i="0" u="none" strike="noStrike" dirty="0" smtClean="0">
                          <a:solidFill>
                            <a:schemeClr val="tx1"/>
                          </a:solidFill>
                          <a:effectLst/>
                          <a:latin typeface="Arial"/>
                        </a:rPr>
                        <a:t>prenatal </a:t>
                      </a:r>
                      <a:r>
                        <a:rPr lang="en-US" sz="2400" b="0" i="0" u="none" strike="noStrike" dirty="0">
                          <a:solidFill>
                            <a:schemeClr val="tx1"/>
                          </a:solidFill>
                          <a:effectLst/>
                          <a:latin typeface="Arial"/>
                        </a:rPr>
                        <a:t>care (13 weeks or later)</a:t>
                      </a:r>
                    </a:p>
                  </a:txBody>
                  <a:tcPr marL="9525" marR="9525" marT="9525" marB="0" anchor="b"/>
                </a:tc>
              </a:tr>
              <a:tr h="422676">
                <a:tc>
                  <a:txBody>
                    <a:bodyPr/>
                    <a:lstStyle/>
                    <a:p>
                      <a:pPr algn="l" rtl="0" fontAlgn="b"/>
                      <a:r>
                        <a:rPr lang="en-US" sz="2400" b="0" i="0" u="none" strike="noStrike" dirty="0">
                          <a:solidFill>
                            <a:schemeClr val="tx1"/>
                          </a:solidFill>
                          <a:effectLst/>
                          <a:latin typeface="Arial"/>
                        </a:rPr>
                        <a:t>STD (Syphilis, Chlamydia, or Gonorrhea)</a:t>
                      </a:r>
                    </a:p>
                  </a:txBody>
                  <a:tcPr marL="9525" marR="9525" marT="9525" marB="0" anchor="b"/>
                </a:tc>
              </a:tr>
            </a:tbl>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26</a:t>
            </a:fld>
            <a:endParaRPr lang="en-US"/>
          </a:p>
        </p:txBody>
      </p:sp>
    </p:spTree>
    <p:extLst>
      <p:ext uri="{BB962C8B-B14F-4D97-AF65-F5344CB8AC3E}">
        <p14:creationId xmlns:p14="http://schemas.microsoft.com/office/powerpoint/2010/main" val="2449642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457200"/>
          </a:xfrm>
        </p:spPr>
        <p:txBody>
          <a:bodyPr>
            <a:normAutofit fontScale="90000"/>
          </a:bodyPr>
          <a:lstStyle/>
          <a:p>
            <a:r>
              <a:rPr lang="en-US" dirty="0" smtClean="0">
                <a:solidFill>
                  <a:schemeClr val="accent6">
                    <a:lumMod val="75000"/>
                  </a:schemeClr>
                </a:solidFill>
              </a:rPr>
              <a:t>Low RR for VPTB among Black CC</a:t>
            </a:r>
            <a:endParaRPr lang="en-US" dirty="0">
              <a:solidFill>
                <a:schemeClr val="accent6">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4874127"/>
              </p:ext>
            </p:extLst>
          </p:nvPr>
        </p:nvGraphicFramePr>
        <p:xfrm>
          <a:off x="152400" y="956782"/>
          <a:ext cx="8686800" cy="5738704"/>
        </p:xfrm>
        <a:graphic>
          <a:graphicData uri="http://schemas.openxmlformats.org/drawingml/2006/table">
            <a:tbl>
              <a:tblPr>
                <a:tableStyleId>{5C22544A-7EE6-4342-B048-85BDC9FD1C3A}</a:tableStyleId>
              </a:tblPr>
              <a:tblGrid>
                <a:gridCol w="8686800"/>
              </a:tblGrid>
              <a:tr h="422676">
                <a:tc>
                  <a:txBody>
                    <a:bodyPr/>
                    <a:lstStyle/>
                    <a:p>
                      <a:pPr algn="l" rtl="0" fontAlgn="b"/>
                      <a:r>
                        <a:rPr lang="en-US" sz="2400" b="0" i="0" u="none" strike="noStrike" dirty="0">
                          <a:solidFill>
                            <a:schemeClr val="tx1"/>
                          </a:solidFill>
                          <a:effectLst/>
                          <a:latin typeface="Arial"/>
                        </a:rPr>
                        <a:t>Not married at time of baby’s </a:t>
                      </a:r>
                      <a:r>
                        <a:rPr lang="en-US" sz="2400" b="0" i="0" u="none" strike="noStrike" dirty="0" smtClean="0">
                          <a:solidFill>
                            <a:schemeClr val="tx1"/>
                          </a:solidFill>
                          <a:effectLst/>
                          <a:latin typeface="Arial"/>
                        </a:rPr>
                        <a:t>birth (SES, social support)</a:t>
                      </a:r>
                      <a:endParaRPr lang="en-US" sz="2400" b="0" i="0" u="none" strike="noStrike" dirty="0">
                        <a:solidFill>
                          <a:schemeClr val="tx1"/>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chemeClr val="accent6">
                              <a:lumMod val="75000"/>
                            </a:schemeClr>
                          </a:solidFill>
                          <a:effectLst/>
                          <a:latin typeface="Arial"/>
                        </a:rPr>
                        <a:t>Teen mom age&lt;20</a:t>
                      </a:r>
                    </a:p>
                  </a:txBody>
                  <a:tcPr marL="9525" marR="9525" marT="9525" marB="0" anchor="b">
                    <a:solidFill>
                      <a:schemeClr val="bg2"/>
                    </a:solidFill>
                  </a:tcPr>
                </a:tc>
              </a:tr>
              <a:tr h="338612">
                <a:tc>
                  <a:txBody>
                    <a:bodyPr/>
                    <a:lstStyle/>
                    <a:p>
                      <a:pPr algn="l" rtl="0" fontAlgn="b"/>
                      <a:r>
                        <a:rPr lang="en-US" sz="2400" b="0" i="0" u="none" strike="noStrike" dirty="0">
                          <a:solidFill>
                            <a:schemeClr val="tx1"/>
                          </a:solidFill>
                          <a:effectLst/>
                          <a:latin typeface="Arial"/>
                        </a:rPr>
                        <a:t>High school or less </a:t>
                      </a:r>
                      <a:r>
                        <a:rPr lang="en-US" sz="2400" b="0" i="0" u="none" strike="noStrike" dirty="0" smtClean="0">
                          <a:solidFill>
                            <a:schemeClr val="tx1"/>
                          </a:solidFill>
                          <a:effectLst/>
                          <a:latin typeface="Arial"/>
                        </a:rPr>
                        <a:t>education (indicator for SES)</a:t>
                      </a:r>
                      <a:endParaRPr lang="en-US" sz="2400" b="0" i="0" u="none" strike="noStrike" dirty="0">
                        <a:solidFill>
                          <a:schemeClr val="tx1"/>
                        </a:solidFill>
                        <a:effectLst/>
                        <a:latin typeface="Arial"/>
                      </a:endParaRPr>
                    </a:p>
                  </a:txBody>
                  <a:tcPr marL="9525" marR="9525" marT="9525" marB="0" anchor="b">
                    <a:solidFill>
                      <a:schemeClr val="bg2"/>
                    </a:solidFill>
                  </a:tcPr>
                </a:tc>
              </a:tr>
              <a:tr h="386089">
                <a:tc>
                  <a:txBody>
                    <a:bodyPr/>
                    <a:lstStyle/>
                    <a:p>
                      <a:pPr algn="l" rtl="0" fontAlgn="b"/>
                      <a:r>
                        <a:rPr lang="en-US" sz="2400" b="0" i="0" u="none" strike="sngStrike" dirty="0">
                          <a:solidFill>
                            <a:schemeClr val="accent6">
                              <a:lumMod val="75000"/>
                            </a:schemeClr>
                          </a:solidFill>
                          <a:effectLst/>
                          <a:latin typeface="Arial"/>
                        </a:rPr>
                        <a:t>Medicaid paid for </a:t>
                      </a:r>
                      <a:r>
                        <a:rPr lang="en-US" sz="2400" b="0" i="0" u="none" strike="sngStrike" dirty="0" smtClean="0">
                          <a:solidFill>
                            <a:schemeClr val="accent6">
                              <a:lumMod val="75000"/>
                            </a:schemeClr>
                          </a:solidFill>
                          <a:effectLst/>
                          <a:latin typeface="Arial"/>
                        </a:rPr>
                        <a:t>delivery (indicator for SES)</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422676">
                <a:tc>
                  <a:txBody>
                    <a:bodyPr/>
                    <a:lstStyle/>
                    <a:p>
                      <a:pPr algn="l" rtl="0" fontAlgn="b"/>
                      <a:r>
                        <a:rPr lang="en-US" sz="2400" b="0" i="0" u="none" strike="sngStrike" dirty="0">
                          <a:solidFill>
                            <a:schemeClr val="accent6">
                              <a:lumMod val="75000"/>
                            </a:schemeClr>
                          </a:solidFill>
                          <a:effectLst/>
                          <a:latin typeface="Arial"/>
                        </a:rPr>
                        <a:t>Received WIC during </a:t>
                      </a:r>
                      <a:r>
                        <a:rPr lang="en-US" sz="2400" b="0" i="0" u="none" strike="sngStrike" dirty="0" smtClean="0">
                          <a:solidFill>
                            <a:schemeClr val="accent6">
                              <a:lumMod val="75000"/>
                            </a:schemeClr>
                          </a:solidFill>
                          <a:effectLst/>
                          <a:latin typeface="Arial"/>
                        </a:rPr>
                        <a:t>pregnancy (protective)</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rgbClr val="FF0000"/>
                          </a:solidFill>
                          <a:effectLst/>
                          <a:latin typeface="Arial"/>
                        </a:rPr>
                        <a:t>Twins, triplets etc.</a:t>
                      </a:r>
                    </a:p>
                  </a:txBody>
                  <a:tcPr marL="9525" marR="9525" marT="9525" marB="0" anchor="b">
                    <a:solidFill>
                      <a:srgbClr val="FFFFCC"/>
                    </a:solidFill>
                  </a:tcPr>
                </a:tc>
              </a:tr>
              <a:tr h="422676">
                <a:tc>
                  <a:txBody>
                    <a:bodyPr/>
                    <a:lstStyle/>
                    <a:p>
                      <a:pPr algn="l" rtl="0" fontAlgn="b"/>
                      <a:r>
                        <a:rPr lang="en-US" sz="2400" b="0" i="0" u="none" strike="noStrike" dirty="0">
                          <a:solidFill>
                            <a:schemeClr val="tx1"/>
                          </a:solidFill>
                          <a:effectLst/>
                          <a:latin typeface="Arial"/>
                        </a:rPr>
                        <a:t>Previous preterm birth</a:t>
                      </a:r>
                    </a:p>
                  </a:txBody>
                  <a:tcPr marL="9525" marR="9525" marT="9525" marB="0" anchor="b">
                    <a:solidFill>
                      <a:srgbClr val="FFFFCC"/>
                    </a:solidFill>
                  </a:tcPr>
                </a:tc>
              </a:tr>
              <a:tr h="422676">
                <a:tc>
                  <a:txBody>
                    <a:bodyPr/>
                    <a:lstStyle/>
                    <a:p>
                      <a:pPr algn="l" rtl="0" fontAlgn="b"/>
                      <a:r>
                        <a:rPr lang="en-US" sz="2400" b="0" i="0" u="none" strike="noStrike">
                          <a:solidFill>
                            <a:schemeClr val="tx1"/>
                          </a:solidFill>
                          <a:effectLst/>
                          <a:latin typeface="Arial"/>
                        </a:rPr>
                        <a:t>Birth spacing shorter than 18 months</a:t>
                      </a:r>
                    </a:p>
                  </a:txBody>
                  <a:tcPr marL="9525" marR="9525" marT="9525" marB="0" anchor="b">
                    <a:solidFill>
                      <a:srgbClr val="FFFFCC"/>
                    </a:solidFill>
                  </a:tcPr>
                </a:tc>
              </a:tr>
              <a:tr h="422676">
                <a:tc>
                  <a:txBody>
                    <a:bodyPr/>
                    <a:lstStyle/>
                    <a:p>
                      <a:pPr algn="l" rtl="0" fontAlgn="b"/>
                      <a:r>
                        <a:rPr lang="en-US" sz="2400" b="0" i="0" u="none" strike="noStrike">
                          <a:solidFill>
                            <a:schemeClr val="tx1"/>
                          </a:solidFill>
                          <a:effectLst/>
                          <a:latin typeface="Arial"/>
                        </a:rPr>
                        <a:t>Hypertension before or during pregnancy (includes eclampsia)</a:t>
                      </a:r>
                    </a:p>
                  </a:txBody>
                  <a:tcPr marL="9525" marR="9525" marT="9525" marB="0" anchor="b">
                    <a:solidFill>
                      <a:srgbClr val="CCFFCC"/>
                    </a:solidFill>
                  </a:tcPr>
                </a:tc>
              </a:tr>
              <a:tr h="422676">
                <a:tc>
                  <a:txBody>
                    <a:bodyPr/>
                    <a:lstStyle/>
                    <a:p>
                      <a:pPr algn="l" rtl="0" fontAlgn="b"/>
                      <a:r>
                        <a:rPr lang="en-US" sz="2400" b="0" i="0" u="none" strike="sngStrike" dirty="0">
                          <a:solidFill>
                            <a:schemeClr val="accent6">
                              <a:lumMod val="75000"/>
                            </a:schemeClr>
                          </a:solidFill>
                          <a:effectLst/>
                          <a:latin typeface="Arial"/>
                        </a:rPr>
                        <a:t>Overweight or obese prior to pregnancy</a:t>
                      </a:r>
                    </a:p>
                  </a:txBody>
                  <a:tcPr marL="9525" marR="9525" marT="9525" marB="0" anchor="b">
                    <a:solidFill>
                      <a:srgbClr val="CCFFCC"/>
                    </a:solidFill>
                  </a:tcPr>
                </a:tc>
              </a:tr>
              <a:tr h="422676">
                <a:tc>
                  <a:txBody>
                    <a:bodyPr/>
                    <a:lstStyle/>
                    <a:p>
                      <a:pPr algn="l" rtl="0" fontAlgn="b"/>
                      <a:r>
                        <a:rPr lang="en-US" sz="2400" b="0" i="0" u="none" strike="noStrike" dirty="0">
                          <a:solidFill>
                            <a:schemeClr val="tx1"/>
                          </a:solidFill>
                          <a:effectLst/>
                          <a:latin typeface="Arial"/>
                        </a:rPr>
                        <a:t>Diabetes before or during pregnancy</a:t>
                      </a:r>
                    </a:p>
                  </a:txBody>
                  <a:tcPr marL="9525" marR="9525" marT="9525" marB="0" anchor="b">
                    <a:solidFill>
                      <a:srgbClr val="CCFFCC"/>
                    </a:solidFill>
                  </a:tcPr>
                </a:tc>
              </a:tr>
              <a:tr h="422676">
                <a:tc>
                  <a:txBody>
                    <a:bodyPr/>
                    <a:lstStyle/>
                    <a:p>
                      <a:pPr algn="l" rtl="0" fontAlgn="b"/>
                      <a:r>
                        <a:rPr lang="en-US" sz="2400" b="0" i="0" u="none" strike="noStrike" dirty="0">
                          <a:solidFill>
                            <a:schemeClr val="tx1"/>
                          </a:solidFill>
                          <a:effectLst/>
                          <a:latin typeface="Arial"/>
                        </a:rPr>
                        <a:t>Smoking before or during pregnancy</a:t>
                      </a: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Late or </a:t>
                      </a:r>
                      <a:r>
                        <a:rPr lang="en-US" sz="2400" b="0" i="0" u="none" strike="sngStrike" dirty="0" smtClean="0">
                          <a:solidFill>
                            <a:schemeClr val="accent6">
                              <a:lumMod val="75000"/>
                            </a:schemeClr>
                          </a:solidFill>
                          <a:effectLst/>
                          <a:latin typeface="Arial"/>
                        </a:rPr>
                        <a:t>no</a:t>
                      </a:r>
                      <a:r>
                        <a:rPr lang="en-US" sz="2400" b="0" i="0" u="none" strike="sngStrike" baseline="0" dirty="0" smtClean="0">
                          <a:solidFill>
                            <a:schemeClr val="accent6">
                              <a:lumMod val="75000"/>
                            </a:schemeClr>
                          </a:solidFill>
                          <a:effectLst/>
                          <a:latin typeface="Arial"/>
                        </a:rPr>
                        <a:t> </a:t>
                      </a:r>
                      <a:r>
                        <a:rPr lang="en-US" sz="2400" b="0" i="0" u="none" strike="sngStrike" dirty="0" smtClean="0">
                          <a:solidFill>
                            <a:schemeClr val="accent6">
                              <a:lumMod val="75000"/>
                            </a:schemeClr>
                          </a:solidFill>
                          <a:effectLst/>
                          <a:latin typeface="Arial"/>
                        </a:rPr>
                        <a:t>prenatal </a:t>
                      </a:r>
                      <a:r>
                        <a:rPr lang="en-US" sz="2400" b="0" i="0" u="none" strike="sngStrike" dirty="0">
                          <a:solidFill>
                            <a:schemeClr val="accent6">
                              <a:lumMod val="75000"/>
                            </a:schemeClr>
                          </a:solidFill>
                          <a:effectLst/>
                          <a:latin typeface="Arial"/>
                        </a:rPr>
                        <a:t>care (13 weeks or later</a:t>
                      </a:r>
                      <a:r>
                        <a:rPr lang="en-US" sz="2400" b="0" i="0" u="none" strike="sngStrike" dirty="0" smtClean="0">
                          <a:solidFill>
                            <a:schemeClr val="accent6">
                              <a:lumMod val="75000"/>
                            </a:schemeClr>
                          </a:solidFill>
                          <a:effectLst/>
                          <a:latin typeface="Arial"/>
                        </a:rPr>
                        <a:t>)</a:t>
                      </a:r>
                      <a:r>
                        <a:rPr lang="en-US" sz="2400" b="0" i="0" u="none" strike="sngStrike" baseline="0" dirty="0" smtClean="0">
                          <a:solidFill>
                            <a:schemeClr val="accent6">
                              <a:lumMod val="75000"/>
                            </a:schemeClr>
                          </a:solidFill>
                          <a:effectLst/>
                          <a:latin typeface="Arial"/>
                        </a:rPr>
                        <a:t> [but underreporting]</a:t>
                      </a:r>
                      <a:endParaRPr lang="en-US" sz="2400" b="0" i="0" u="none" strike="sngStrike" dirty="0">
                        <a:solidFill>
                          <a:schemeClr val="accent6">
                            <a:lumMod val="75000"/>
                          </a:schemeClr>
                        </a:solidFill>
                        <a:effectLst/>
                        <a:latin typeface="Arial"/>
                      </a:endParaRP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STD (Syphilis, Chlamydia, or Gonorrhea)</a:t>
                      </a:r>
                    </a:p>
                  </a:txBody>
                  <a:tcPr marL="9525" marR="9525" marT="9525" marB="0" anchor="b"/>
                </a:tc>
              </a:tr>
            </a:tbl>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27</a:t>
            </a:fld>
            <a:endParaRPr lang="en-US"/>
          </a:p>
        </p:txBody>
      </p:sp>
    </p:spTree>
    <p:extLst>
      <p:ext uri="{BB962C8B-B14F-4D97-AF65-F5344CB8AC3E}">
        <p14:creationId xmlns:p14="http://schemas.microsoft.com/office/powerpoint/2010/main" val="1812022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534400" cy="457200"/>
          </a:xfrm>
        </p:spPr>
        <p:txBody>
          <a:bodyPr>
            <a:normAutofit fontScale="90000"/>
          </a:bodyPr>
          <a:lstStyle/>
          <a:p>
            <a:r>
              <a:rPr lang="en-US" b="1" dirty="0">
                <a:solidFill>
                  <a:schemeClr val="accent1">
                    <a:lumMod val="50000"/>
                  </a:schemeClr>
                </a:solidFill>
              </a:rPr>
              <a:t>Little impact on Black prematurity in CC</a:t>
            </a:r>
            <a:endParaRPr lang="en-US" dirty="0">
              <a:solidFill>
                <a:schemeClr val="accent1">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26715045"/>
              </p:ext>
            </p:extLst>
          </p:nvPr>
        </p:nvGraphicFramePr>
        <p:xfrm>
          <a:off x="152400" y="956782"/>
          <a:ext cx="8686800" cy="5738704"/>
        </p:xfrm>
        <a:graphic>
          <a:graphicData uri="http://schemas.openxmlformats.org/drawingml/2006/table">
            <a:tbl>
              <a:tblPr>
                <a:tableStyleId>{5C22544A-7EE6-4342-B048-85BDC9FD1C3A}</a:tableStyleId>
              </a:tblPr>
              <a:tblGrid>
                <a:gridCol w="8686800"/>
              </a:tblGrid>
              <a:tr h="422676">
                <a:tc>
                  <a:txBody>
                    <a:bodyPr/>
                    <a:lstStyle/>
                    <a:p>
                      <a:pPr algn="l" rtl="0" fontAlgn="b"/>
                      <a:r>
                        <a:rPr lang="en-US" sz="2400" b="0" i="0" u="none" strike="noStrike" dirty="0">
                          <a:solidFill>
                            <a:schemeClr val="tx1"/>
                          </a:solidFill>
                          <a:effectLst/>
                          <a:latin typeface="Arial"/>
                        </a:rPr>
                        <a:t>Not married at time of baby’s </a:t>
                      </a:r>
                      <a:r>
                        <a:rPr lang="en-US" sz="2400" b="0" i="0" u="none" strike="noStrike" dirty="0" smtClean="0">
                          <a:solidFill>
                            <a:schemeClr val="tx1"/>
                          </a:solidFill>
                          <a:effectLst/>
                          <a:latin typeface="Arial"/>
                        </a:rPr>
                        <a:t>birth (SES, social support)</a:t>
                      </a:r>
                      <a:endParaRPr lang="en-US" sz="2400" b="0" i="0" u="none" strike="noStrike" dirty="0">
                        <a:solidFill>
                          <a:schemeClr val="tx1"/>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chemeClr val="accent6">
                              <a:lumMod val="75000"/>
                            </a:schemeClr>
                          </a:solidFill>
                          <a:effectLst/>
                          <a:latin typeface="Arial"/>
                        </a:rPr>
                        <a:t>Teen mom age&lt;20</a:t>
                      </a:r>
                    </a:p>
                  </a:txBody>
                  <a:tcPr marL="9525" marR="9525" marT="9525" marB="0" anchor="b">
                    <a:solidFill>
                      <a:schemeClr val="bg2"/>
                    </a:solidFill>
                  </a:tcPr>
                </a:tc>
              </a:tr>
              <a:tr h="338612">
                <a:tc>
                  <a:txBody>
                    <a:bodyPr/>
                    <a:lstStyle/>
                    <a:p>
                      <a:pPr algn="l" rtl="0" fontAlgn="b"/>
                      <a:r>
                        <a:rPr lang="en-US" sz="2400" b="0" i="0" u="none" strike="noStrike" dirty="0">
                          <a:solidFill>
                            <a:schemeClr val="tx1"/>
                          </a:solidFill>
                          <a:effectLst/>
                          <a:latin typeface="Arial"/>
                        </a:rPr>
                        <a:t>High school or less </a:t>
                      </a:r>
                      <a:r>
                        <a:rPr lang="en-US" sz="2400" b="0" i="0" u="none" strike="noStrike" dirty="0" smtClean="0">
                          <a:solidFill>
                            <a:schemeClr val="tx1"/>
                          </a:solidFill>
                          <a:effectLst/>
                          <a:latin typeface="Arial"/>
                        </a:rPr>
                        <a:t>education (indicator for SES)</a:t>
                      </a:r>
                      <a:endParaRPr lang="en-US" sz="2400" b="0" i="0" u="none" strike="noStrike" dirty="0">
                        <a:solidFill>
                          <a:schemeClr val="tx1"/>
                        </a:solidFill>
                        <a:effectLst/>
                        <a:latin typeface="Arial"/>
                      </a:endParaRPr>
                    </a:p>
                  </a:txBody>
                  <a:tcPr marL="9525" marR="9525" marT="9525" marB="0" anchor="b">
                    <a:solidFill>
                      <a:schemeClr val="bg2"/>
                    </a:solidFill>
                  </a:tcPr>
                </a:tc>
              </a:tr>
              <a:tr h="386089">
                <a:tc>
                  <a:txBody>
                    <a:bodyPr/>
                    <a:lstStyle/>
                    <a:p>
                      <a:pPr algn="l" rtl="0" fontAlgn="b"/>
                      <a:r>
                        <a:rPr lang="en-US" sz="2400" b="0" i="0" u="none" strike="sngStrike" dirty="0">
                          <a:solidFill>
                            <a:schemeClr val="accent6">
                              <a:lumMod val="75000"/>
                            </a:schemeClr>
                          </a:solidFill>
                          <a:effectLst/>
                          <a:latin typeface="Arial"/>
                        </a:rPr>
                        <a:t>Medicaid paid for </a:t>
                      </a:r>
                      <a:r>
                        <a:rPr lang="en-US" sz="2400" b="0" i="0" u="none" strike="sngStrike" dirty="0" smtClean="0">
                          <a:solidFill>
                            <a:schemeClr val="accent6">
                              <a:lumMod val="75000"/>
                            </a:schemeClr>
                          </a:solidFill>
                          <a:effectLst/>
                          <a:latin typeface="Arial"/>
                        </a:rPr>
                        <a:t>delivery (indicator for SES)</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422676">
                <a:tc>
                  <a:txBody>
                    <a:bodyPr/>
                    <a:lstStyle/>
                    <a:p>
                      <a:pPr algn="l" rtl="0" fontAlgn="b"/>
                      <a:r>
                        <a:rPr lang="en-US" sz="2400" b="0" i="0" u="none" strike="sngStrike" dirty="0">
                          <a:solidFill>
                            <a:schemeClr val="accent6">
                              <a:lumMod val="75000"/>
                            </a:schemeClr>
                          </a:solidFill>
                          <a:effectLst/>
                          <a:latin typeface="Arial"/>
                        </a:rPr>
                        <a:t>Received WIC during </a:t>
                      </a:r>
                      <a:r>
                        <a:rPr lang="en-US" sz="2400" b="0" i="0" u="none" strike="sngStrike" dirty="0" smtClean="0">
                          <a:solidFill>
                            <a:schemeClr val="accent6">
                              <a:lumMod val="75000"/>
                            </a:schemeClr>
                          </a:solidFill>
                          <a:effectLst/>
                          <a:latin typeface="Arial"/>
                        </a:rPr>
                        <a:t>pregnancy (protective)</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rgbClr val="C00000"/>
                          </a:solidFill>
                          <a:effectLst/>
                          <a:latin typeface="Arial"/>
                        </a:rPr>
                        <a:t>Twins, triplets etc.</a:t>
                      </a:r>
                    </a:p>
                  </a:txBody>
                  <a:tcPr marL="9525" marR="9525" marT="9525" marB="0" anchor="b">
                    <a:solidFill>
                      <a:srgbClr val="FFFFCC"/>
                    </a:solidFill>
                  </a:tcPr>
                </a:tc>
              </a:tr>
              <a:tr h="422676">
                <a:tc>
                  <a:txBody>
                    <a:bodyPr/>
                    <a:lstStyle/>
                    <a:p>
                      <a:pPr algn="l" rtl="0" fontAlgn="b"/>
                      <a:r>
                        <a:rPr lang="en-US" sz="2400" b="0" i="0" u="none" strike="noStrike" dirty="0">
                          <a:solidFill>
                            <a:schemeClr val="tx1"/>
                          </a:solidFill>
                          <a:effectLst/>
                          <a:latin typeface="Arial"/>
                        </a:rPr>
                        <a:t>Previous preterm birth</a:t>
                      </a:r>
                    </a:p>
                  </a:txBody>
                  <a:tcPr marL="9525" marR="9525" marT="9525" marB="0" anchor="b">
                    <a:solidFill>
                      <a:srgbClr val="FFFFCC"/>
                    </a:solidFill>
                  </a:tcPr>
                </a:tc>
              </a:tr>
              <a:tr h="422676">
                <a:tc>
                  <a:txBody>
                    <a:bodyPr/>
                    <a:lstStyle/>
                    <a:p>
                      <a:pPr algn="l" rtl="0" fontAlgn="b"/>
                      <a:r>
                        <a:rPr lang="en-US" sz="2400" b="0" i="0" u="none" strike="noStrike" dirty="0">
                          <a:solidFill>
                            <a:schemeClr val="tx1"/>
                          </a:solidFill>
                          <a:effectLst/>
                          <a:latin typeface="Arial"/>
                        </a:rPr>
                        <a:t>Birth spacing shorter than 18 months</a:t>
                      </a:r>
                    </a:p>
                  </a:txBody>
                  <a:tcPr marL="9525" marR="9525" marT="9525" marB="0" anchor="b">
                    <a:solidFill>
                      <a:srgbClr val="FFFFCC"/>
                    </a:solidFill>
                  </a:tcPr>
                </a:tc>
              </a:tr>
              <a:tr h="422676">
                <a:tc>
                  <a:txBody>
                    <a:bodyPr/>
                    <a:lstStyle/>
                    <a:p>
                      <a:pPr algn="l" rtl="0" fontAlgn="b"/>
                      <a:r>
                        <a:rPr lang="en-US" sz="2400" b="0" i="0" u="none" strike="sngStrike" dirty="0">
                          <a:solidFill>
                            <a:schemeClr val="bg2">
                              <a:lumMod val="25000"/>
                            </a:schemeClr>
                          </a:solidFill>
                          <a:effectLst/>
                          <a:latin typeface="Arial"/>
                        </a:rPr>
                        <a:t>Hypertension before or during pregnancy (includes </a:t>
                      </a:r>
                      <a:r>
                        <a:rPr lang="en-US" sz="2400" b="0" i="0" u="none" strike="sngStrike" dirty="0" err="1">
                          <a:solidFill>
                            <a:schemeClr val="bg2">
                              <a:lumMod val="25000"/>
                            </a:schemeClr>
                          </a:solidFill>
                          <a:effectLst/>
                          <a:latin typeface="Arial"/>
                        </a:rPr>
                        <a:t>eclampsia</a:t>
                      </a:r>
                      <a:r>
                        <a:rPr lang="en-US" sz="2400" b="0" i="0" u="none" strike="noStrike" dirty="0">
                          <a:solidFill>
                            <a:schemeClr val="bg2">
                              <a:lumMod val="25000"/>
                            </a:schemeClr>
                          </a:solidFill>
                          <a:effectLst/>
                          <a:latin typeface="Arial"/>
                        </a:rPr>
                        <a:t>)</a:t>
                      </a:r>
                    </a:p>
                  </a:txBody>
                  <a:tcPr marL="9525" marR="9525" marT="9525" marB="0" anchor="b">
                    <a:solidFill>
                      <a:srgbClr val="CCFFCC"/>
                    </a:solidFill>
                  </a:tcPr>
                </a:tc>
              </a:tr>
              <a:tr h="422676">
                <a:tc>
                  <a:txBody>
                    <a:bodyPr/>
                    <a:lstStyle/>
                    <a:p>
                      <a:pPr algn="l" rtl="0" fontAlgn="b"/>
                      <a:r>
                        <a:rPr lang="en-US" sz="2400" b="0" i="0" u="none" strike="sngStrike" dirty="0">
                          <a:solidFill>
                            <a:schemeClr val="accent6">
                              <a:lumMod val="75000"/>
                            </a:schemeClr>
                          </a:solidFill>
                          <a:effectLst/>
                          <a:latin typeface="Arial"/>
                        </a:rPr>
                        <a:t>Overweight or obese prior to pregnancy</a:t>
                      </a:r>
                    </a:p>
                  </a:txBody>
                  <a:tcPr marL="9525" marR="9525" marT="9525" marB="0" anchor="b">
                    <a:solidFill>
                      <a:srgbClr val="CCFFCC"/>
                    </a:solidFill>
                  </a:tcPr>
                </a:tc>
              </a:tr>
              <a:tr h="422676">
                <a:tc>
                  <a:txBody>
                    <a:bodyPr/>
                    <a:lstStyle/>
                    <a:p>
                      <a:pPr algn="l" rtl="0" fontAlgn="b"/>
                      <a:r>
                        <a:rPr lang="en-US" sz="2400" b="0" i="0" u="none" strike="sngStrike" dirty="0">
                          <a:solidFill>
                            <a:schemeClr val="bg2">
                              <a:lumMod val="25000"/>
                            </a:schemeClr>
                          </a:solidFill>
                          <a:effectLst/>
                          <a:latin typeface="Arial"/>
                        </a:rPr>
                        <a:t>Diabetes before or during pregnancy</a:t>
                      </a:r>
                    </a:p>
                  </a:txBody>
                  <a:tcPr marL="9525" marR="9525" marT="9525" marB="0" anchor="b">
                    <a:solidFill>
                      <a:srgbClr val="CCFFCC"/>
                    </a:solidFill>
                  </a:tcPr>
                </a:tc>
              </a:tr>
              <a:tr h="422676">
                <a:tc>
                  <a:txBody>
                    <a:bodyPr/>
                    <a:lstStyle/>
                    <a:p>
                      <a:pPr algn="l" rtl="0" fontAlgn="b"/>
                      <a:r>
                        <a:rPr lang="en-US" sz="2400" b="0" i="0" u="none" strike="sngStrike" dirty="0">
                          <a:solidFill>
                            <a:schemeClr val="bg2">
                              <a:lumMod val="25000"/>
                            </a:schemeClr>
                          </a:solidFill>
                          <a:effectLst/>
                          <a:latin typeface="Arial"/>
                        </a:rPr>
                        <a:t>Smoking before or during pregnancy</a:t>
                      </a: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Late or </a:t>
                      </a:r>
                      <a:r>
                        <a:rPr lang="en-US" sz="2400" b="0" i="0" u="none" strike="sngStrike" dirty="0" smtClean="0">
                          <a:solidFill>
                            <a:schemeClr val="accent6">
                              <a:lumMod val="75000"/>
                            </a:schemeClr>
                          </a:solidFill>
                          <a:effectLst/>
                          <a:latin typeface="Arial"/>
                        </a:rPr>
                        <a:t>no</a:t>
                      </a:r>
                      <a:r>
                        <a:rPr lang="en-US" sz="2400" b="0" i="0" u="none" strike="sngStrike" baseline="0" dirty="0" smtClean="0">
                          <a:solidFill>
                            <a:schemeClr val="accent6">
                              <a:lumMod val="75000"/>
                            </a:schemeClr>
                          </a:solidFill>
                          <a:effectLst/>
                          <a:latin typeface="Arial"/>
                        </a:rPr>
                        <a:t> </a:t>
                      </a:r>
                      <a:r>
                        <a:rPr lang="en-US" sz="2400" b="0" i="0" u="none" strike="sngStrike" dirty="0" smtClean="0">
                          <a:solidFill>
                            <a:schemeClr val="accent6">
                              <a:lumMod val="75000"/>
                            </a:schemeClr>
                          </a:solidFill>
                          <a:effectLst/>
                          <a:latin typeface="Arial"/>
                        </a:rPr>
                        <a:t>prenatal </a:t>
                      </a:r>
                      <a:r>
                        <a:rPr lang="en-US" sz="2400" b="0" i="0" u="none" strike="sngStrike" dirty="0">
                          <a:solidFill>
                            <a:schemeClr val="accent6">
                              <a:lumMod val="75000"/>
                            </a:schemeClr>
                          </a:solidFill>
                          <a:effectLst/>
                          <a:latin typeface="Arial"/>
                        </a:rPr>
                        <a:t>care (13 weeks or later)</a:t>
                      </a: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STD (Syphilis, Chlamydia, or Gonorrhea)</a:t>
                      </a:r>
                    </a:p>
                  </a:txBody>
                  <a:tcPr marL="9525" marR="9525" marT="9525" marB="0" anchor="b"/>
                </a:tc>
              </a:tr>
            </a:tbl>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28</a:t>
            </a:fld>
            <a:endParaRPr lang="en-US"/>
          </a:p>
        </p:txBody>
      </p:sp>
    </p:spTree>
    <p:extLst>
      <p:ext uri="{BB962C8B-B14F-4D97-AF65-F5344CB8AC3E}">
        <p14:creationId xmlns:p14="http://schemas.microsoft.com/office/powerpoint/2010/main" val="2425912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534400" cy="457200"/>
          </a:xfrm>
        </p:spPr>
        <p:txBody>
          <a:bodyPr>
            <a:normAutofit fontScale="90000"/>
          </a:bodyPr>
          <a:lstStyle/>
          <a:p>
            <a:r>
              <a:rPr lang="en-US" b="1" dirty="0" smtClean="0">
                <a:solidFill>
                  <a:schemeClr val="accent1">
                    <a:lumMod val="50000"/>
                  </a:schemeClr>
                </a:solidFill>
              </a:rPr>
              <a:t>And the winners are:</a:t>
            </a:r>
            <a:endParaRPr lang="en-US" dirty="0">
              <a:solidFill>
                <a:schemeClr val="accent1">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57170843"/>
              </p:ext>
            </p:extLst>
          </p:nvPr>
        </p:nvGraphicFramePr>
        <p:xfrm>
          <a:off x="152400" y="956782"/>
          <a:ext cx="8686800" cy="5738704"/>
        </p:xfrm>
        <a:graphic>
          <a:graphicData uri="http://schemas.openxmlformats.org/drawingml/2006/table">
            <a:tbl>
              <a:tblPr>
                <a:tableStyleId>{5C22544A-7EE6-4342-B048-85BDC9FD1C3A}</a:tableStyleId>
              </a:tblPr>
              <a:tblGrid>
                <a:gridCol w="8686800"/>
              </a:tblGrid>
              <a:tr h="422676">
                <a:tc>
                  <a:txBody>
                    <a:bodyPr/>
                    <a:lstStyle/>
                    <a:p>
                      <a:pPr algn="l" rtl="0" fontAlgn="b"/>
                      <a:r>
                        <a:rPr lang="en-US" sz="2400" b="0" i="0" u="none" strike="noStrike" dirty="0">
                          <a:solidFill>
                            <a:srgbClr val="FF0000"/>
                          </a:solidFill>
                          <a:effectLst/>
                          <a:latin typeface="Arial"/>
                        </a:rPr>
                        <a:t>Not married at time of baby’s </a:t>
                      </a:r>
                      <a:r>
                        <a:rPr lang="en-US" sz="2400" b="0" i="0" u="none" strike="noStrike" dirty="0" smtClean="0">
                          <a:solidFill>
                            <a:srgbClr val="FF0000"/>
                          </a:solidFill>
                          <a:effectLst/>
                          <a:latin typeface="Arial"/>
                        </a:rPr>
                        <a:t>birth (SES, social support</a:t>
                      </a:r>
                      <a:r>
                        <a:rPr lang="en-US" sz="2400" b="0" i="0" u="none" strike="noStrike" dirty="0" smtClean="0">
                          <a:solidFill>
                            <a:schemeClr val="tx1"/>
                          </a:solidFill>
                          <a:effectLst/>
                          <a:latin typeface="Arial"/>
                        </a:rPr>
                        <a:t>)</a:t>
                      </a:r>
                      <a:endParaRPr lang="en-US" sz="2400" b="0" i="0" u="none" strike="noStrike" dirty="0">
                        <a:solidFill>
                          <a:schemeClr val="tx1"/>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chemeClr val="accent6">
                              <a:lumMod val="75000"/>
                            </a:schemeClr>
                          </a:solidFill>
                          <a:effectLst/>
                          <a:latin typeface="Arial"/>
                        </a:rPr>
                        <a:t>Teen mom age&lt;20</a:t>
                      </a:r>
                    </a:p>
                  </a:txBody>
                  <a:tcPr marL="9525" marR="9525" marT="9525" marB="0" anchor="b">
                    <a:solidFill>
                      <a:schemeClr val="bg2"/>
                    </a:solidFill>
                  </a:tcPr>
                </a:tc>
              </a:tr>
              <a:tr h="338612">
                <a:tc>
                  <a:txBody>
                    <a:bodyPr/>
                    <a:lstStyle/>
                    <a:p>
                      <a:pPr algn="l" rtl="0" fontAlgn="b"/>
                      <a:r>
                        <a:rPr lang="en-US" sz="2400" b="0" i="0" u="none" strike="noStrike" dirty="0">
                          <a:solidFill>
                            <a:srgbClr val="FF0000"/>
                          </a:solidFill>
                          <a:effectLst/>
                          <a:latin typeface="Arial"/>
                        </a:rPr>
                        <a:t>High school or less </a:t>
                      </a:r>
                      <a:r>
                        <a:rPr lang="en-US" sz="2400" b="0" i="0" u="none" strike="noStrike" dirty="0" smtClean="0">
                          <a:solidFill>
                            <a:srgbClr val="FF0000"/>
                          </a:solidFill>
                          <a:effectLst/>
                          <a:latin typeface="Arial"/>
                        </a:rPr>
                        <a:t>education (indicator for SES)</a:t>
                      </a:r>
                      <a:endParaRPr lang="en-US" sz="2400" b="0" i="0" u="none" strike="noStrike" dirty="0">
                        <a:solidFill>
                          <a:srgbClr val="FF0000"/>
                        </a:solidFill>
                        <a:effectLst/>
                        <a:latin typeface="Arial"/>
                      </a:endParaRPr>
                    </a:p>
                  </a:txBody>
                  <a:tcPr marL="9525" marR="9525" marT="9525" marB="0" anchor="b">
                    <a:solidFill>
                      <a:schemeClr val="bg2"/>
                    </a:solidFill>
                  </a:tcPr>
                </a:tc>
              </a:tr>
              <a:tr h="386089">
                <a:tc>
                  <a:txBody>
                    <a:bodyPr/>
                    <a:lstStyle/>
                    <a:p>
                      <a:pPr algn="l" rtl="0" fontAlgn="b"/>
                      <a:r>
                        <a:rPr lang="en-US" sz="2400" b="0" i="0" u="none" strike="sngStrike" dirty="0">
                          <a:solidFill>
                            <a:schemeClr val="accent6">
                              <a:lumMod val="75000"/>
                            </a:schemeClr>
                          </a:solidFill>
                          <a:effectLst/>
                          <a:latin typeface="Arial"/>
                        </a:rPr>
                        <a:t>Medicaid paid for </a:t>
                      </a:r>
                      <a:r>
                        <a:rPr lang="en-US" sz="2400" b="0" i="0" u="none" strike="sngStrike" dirty="0" smtClean="0">
                          <a:solidFill>
                            <a:schemeClr val="accent6">
                              <a:lumMod val="75000"/>
                            </a:schemeClr>
                          </a:solidFill>
                          <a:effectLst/>
                          <a:latin typeface="Arial"/>
                        </a:rPr>
                        <a:t>delivery (indicator for SES)</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422676">
                <a:tc>
                  <a:txBody>
                    <a:bodyPr/>
                    <a:lstStyle/>
                    <a:p>
                      <a:pPr algn="l" rtl="0" fontAlgn="b"/>
                      <a:r>
                        <a:rPr lang="en-US" sz="2400" b="0" i="0" u="none" strike="sngStrike" dirty="0">
                          <a:solidFill>
                            <a:schemeClr val="accent6">
                              <a:lumMod val="75000"/>
                            </a:schemeClr>
                          </a:solidFill>
                          <a:effectLst/>
                          <a:latin typeface="Arial"/>
                        </a:rPr>
                        <a:t>Received WIC during </a:t>
                      </a:r>
                      <a:r>
                        <a:rPr lang="en-US" sz="2400" b="0" i="0" u="none" strike="sngStrike" dirty="0" smtClean="0">
                          <a:solidFill>
                            <a:schemeClr val="accent6">
                              <a:lumMod val="75000"/>
                            </a:schemeClr>
                          </a:solidFill>
                          <a:effectLst/>
                          <a:latin typeface="Arial"/>
                        </a:rPr>
                        <a:t>pregnancy (protective)</a:t>
                      </a:r>
                      <a:endParaRPr lang="en-US" sz="2400" b="0" i="0" u="none" strike="sngStrike" dirty="0">
                        <a:solidFill>
                          <a:schemeClr val="accent6">
                            <a:lumMod val="75000"/>
                          </a:schemeClr>
                        </a:solidFill>
                        <a:effectLst/>
                        <a:latin typeface="Arial"/>
                      </a:endParaRPr>
                    </a:p>
                  </a:txBody>
                  <a:tcPr marL="9525" marR="9525" marT="9525" marB="0" anchor="b">
                    <a:solidFill>
                      <a:schemeClr val="bg2"/>
                    </a:solidFill>
                  </a:tcPr>
                </a:tc>
              </a:tr>
              <a:tr h="338612">
                <a:tc>
                  <a:txBody>
                    <a:bodyPr/>
                    <a:lstStyle/>
                    <a:p>
                      <a:pPr algn="l" rtl="0" fontAlgn="b"/>
                      <a:r>
                        <a:rPr lang="en-US" sz="2400" b="0" i="0" u="none" strike="sngStrike" dirty="0">
                          <a:solidFill>
                            <a:srgbClr val="C00000"/>
                          </a:solidFill>
                          <a:effectLst/>
                          <a:latin typeface="Arial"/>
                        </a:rPr>
                        <a:t>Twins, triplets etc.</a:t>
                      </a:r>
                    </a:p>
                  </a:txBody>
                  <a:tcPr marL="9525" marR="9525" marT="9525" marB="0" anchor="b">
                    <a:solidFill>
                      <a:srgbClr val="FFFFCC"/>
                    </a:solidFill>
                  </a:tcPr>
                </a:tc>
              </a:tr>
              <a:tr h="422676">
                <a:tc>
                  <a:txBody>
                    <a:bodyPr/>
                    <a:lstStyle/>
                    <a:p>
                      <a:pPr algn="l" rtl="0" fontAlgn="b"/>
                      <a:r>
                        <a:rPr lang="en-US" sz="2400" b="0" i="0" u="none" strike="noStrike" dirty="0">
                          <a:solidFill>
                            <a:srgbClr val="FF0000"/>
                          </a:solidFill>
                          <a:effectLst/>
                          <a:latin typeface="Arial"/>
                        </a:rPr>
                        <a:t>Previous preterm birth</a:t>
                      </a:r>
                    </a:p>
                  </a:txBody>
                  <a:tcPr marL="9525" marR="9525" marT="9525" marB="0" anchor="b">
                    <a:solidFill>
                      <a:srgbClr val="FFFFCC"/>
                    </a:solidFill>
                  </a:tcPr>
                </a:tc>
              </a:tr>
              <a:tr h="422676">
                <a:tc>
                  <a:txBody>
                    <a:bodyPr/>
                    <a:lstStyle/>
                    <a:p>
                      <a:pPr algn="l" rtl="0" fontAlgn="b"/>
                      <a:r>
                        <a:rPr lang="en-US" sz="2400" b="0" i="0" u="none" strike="noStrike" dirty="0">
                          <a:solidFill>
                            <a:srgbClr val="FF0000"/>
                          </a:solidFill>
                          <a:effectLst/>
                          <a:latin typeface="Arial"/>
                        </a:rPr>
                        <a:t>Birth spacing shorter than 18 months</a:t>
                      </a:r>
                    </a:p>
                  </a:txBody>
                  <a:tcPr marL="9525" marR="9525" marT="9525" marB="0" anchor="b">
                    <a:solidFill>
                      <a:srgbClr val="FFFFCC"/>
                    </a:solidFill>
                  </a:tcPr>
                </a:tc>
              </a:tr>
              <a:tr h="422676">
                <a:tc>
                  <a:txBody>
                    <a:bodyPr/>
                    <a:lstStyle/>
                    <a:p>
                      <a:pPr algn="l" rtl="0" fontAlgn="b"/>
                      <a:r>
                        <a:rPr lang="en-US" sz="2400" b="0" i="0" u="none" strike="sngStrike" dirty="0">
                          <a:solidFill>
                            <a:schemeClr val="tx1"/>
                          </a:solidFill>
                          <a:effectLst/>
                          <a:latin typeface="Arial"/>
                        </a:rPr>
                        <a:t>Hypertension before or during pregnancy (includes </a:t>
                      </a:r>
                      <a:r>
                        <a:rPr lang="en-US" sz="2400" b="0" i="0" u="none" strike="sngStrike" dirty="0" err="1">
                          <a:solidFill>
                            <a:schemeClr val="tx1"/>
                          </a:solidFill>
                          <a:effectLst/>
                          <a:latin typeface="Arial"/>
                        </a:rPr>
                        <a:t>eclampsia</a:t>
                      </a:r>
                      <a:r>
                        <a:rPr lang="en-US" sz="2400" b="0" i="0" u="none" strike="noStrike" dirty="0">
                          <a:solidFill>
                            <a:schemeClr val="tx1"/>
                          </a:solidFill>
                          <a:effectLst/>
                          <a:latin typeface="Arial"/>
                        </a:rPr>
                        <a:t>)</a:t>
                      </a:r>
                    </a:p>
                  </a:txBody>
                  <a:tcPr marL="9525" marR="9525" marT="9525" marB="0" anchor="b">
                    <a:solidFill>
                      <a:srgbClr val="CCFFCC"/>
                    </a:solidFill>
                  </a:tcPr>
                </a:tc>
              </a:tr>
              <a:tr h="422676">
                <a:tc>
                  <a:txBody>
                    <a:bodyPr/>
                    <a:lstStyle/>
                    <a:p>
                      <a:pPr algn="l" rtl="0" fontAlgn="b"/>
                      <a:r>
                        <a:rPr lang="en-US" sz="2400" b="0" i="0" u="none" strike="sngStrike" dirty="0">
                          <a:solidFill>
                            <a:schemeClr val="accent6">
                              <a:lumMod val="75000"/>
                            </a:schemeClr>
                          </a:solidFill>
                          <a:effectLst/>
                          <a:latin typeface="Arial"/>
                        </a:rPr>
                        <a:t>Overweight or obese prior to pregnancy</a:t>
                      </a:r>
                    </a:p>
                  </a:txBody>
                  <a:tcPr marL="9525" marR="9525" marT="9525" marB="0" anchor="b">
                    <a:solidFill>
                      <a:srgbClr val="CCFFCC"/>
                    </a:solidFill>
                  </a:tcPr>
                </a:tc>
              </a:tr>
              <a:tr h="422676">
                <a:tc>
                  <a:txBody>
                    <a:bodyPr/>
                    <a:lstStyle/>
                    <a:p>
                      <a:pPr algn="l" rtl="0" fontAlgn="b"/>
                      <a:r>
                        <a:rPr lang="en-US" sz="2400" b="0" i="0" u="none" strike="sngStrike" dirty="0">
                          <a:solidFill>
                            <a:schemeClr val="bg2">
                              <a:lumMod val="25000"/>
                            </a:schemeClr>
                          </a:solidFill>
                          <a:effectLst/>
                          <a:latin typeface="Arial"/>
                        </a:rPr>
                        <a:t>Diabetes before or during pregnancy</a:t>
                      </a:r>
                    </a:p>
                  </a:txBody>
                  <a:tcPr marL="9525" marR="9525" marT="9525" marB="0" anchor="b">
                    <a:solidFill>
                      <a:srgbClr val="CCFFCC"/>
                    </a:solidFill>
                  </a:tcPr>
                </a:tc>
              </a:tr>
              <a:tr h="422676">
                <a:tc>
                  <a:txBody>
                    <a:bodyPr/>
                    <a:lstStyle/>
                    <a:p>
                      <a:pPr algn="l" rtl="0" fontAlgn="b"/>
                      <a:r>
                        <a:rPr lang="en-US" sz="2400" b="0" i="0" u="none" strike="sngStrike" dirty="0">
                          <a:solidFill>
                            <a:schemeClr val="bg2">
                              <a:lumMod val="25000"/>
                            </a:schemeClr>
                          </a:solidFill>
                          <a:effectLst/>
                          <a:latin typeface="Arial"/>
                        </a:rPr>
                        <a:t>Smoking before or during pregnancy</a:t>
                      </a: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Late or </a:t>
                      </a:r>
                      <a:r>
                        <a:rPr lang="en-US" sz="2400" b="0" i="0" u="none" strike="sngStrike" dirty="0" smtClean="0">
                          <a:solidFill>
                            <a:schemeClr val="accent6">
                              <a:lumMod val="75000"/>
                            </a:schemeClr>
                          </a:solidFill>
                          <a:effectLst/>
                          <a:latin typeface="Arial"/>
                        </a:rPr>
                        <a:t>no</a:t>
                      </a:r>
                      <a:r>
                        <a:rPr lang="en-US" sz="2400" b="0" i="0" u="none" strike="sngStrike" baseline="0" dirty="0" smtClean="0">
                          <a:solidFill>
                            <a:schemeClr val="accent6">
                              <a:lumMod val="75000"/>
                            </a:schemeClr>
                          </a:solidFill>
                          <a:effectLst/>
                          <a:latin typeface="Arial"/>
                        </a:rPr>
                        <a:t> </a:t>
                      </a:r>
                      <a:r>
                        <a:rPr lang="en-US" sz="2400" b="0" i="0" u="none" strike="sngStrike" dirty="0" smtClean="0">
                          <a:solidFill>
                            <a:schemeClr val="accent6">
                              <a:lumMod val="75000"/>
                            </a:schemeClr>
                          </a:solidFill>
                          <a:effectLst/>
                          <a:latin typeface="Arial"/>
                        </a:rPr>
                        <a:t>prenatal </a:t>
                      </a:r>
                      <a:r>
                        <a:rPr lang="en-US" sz="2400" b="0" i="0" u="none" strike="sngStrike" dirty="0">
                          <a:solidFill>
                            <a:schemeClr val="accent6">
                              <a:lumMod val="75000"/>
                            </a:schemeClr>
                          </a:solidFill>
                          <a:effectLst/>
                          <a:latin typeface="Arial"/>
                        </a:rPr>
                        <a:t>care (13 weeks or later)</a:t>
                      </a:r>
                    </a:p>
                  </a:txBody>
                  <a:tcPr marL="9525" marR="9525" marT="9525" marB="0" anchor="b"/>
                </a:tc>
              </a:tr>
              <a:tr h="422676">
                <a:tc>
                  <a:txBody>
                    <a:bodyPr/>
                    <a:lstStyle/>
                    <a:p>
                      <a:pPr algn="l" rtl="0" fontAlgn="b"/>
                      <a:r>
                        <a:rPr lang="en-US" sz="2400" b="0" i="0" u="none" strike="sngStrike" dirty="0">
                          <a:solidFill>
                            <a:schemeClr val="accent6">
                              <a:lumMod val="75000"/>
                            </a:schemeClr>
                          </a:solidFill>
                          <a:effectLst/>
                          <a:latin typeface="Arial"/>
                        </a:rPr>
                        <a:t>STD (Syphilis, Chlamydia, or Gonorrhea)</a:t>
                      </a:r>
                    </a:p>
                  </a:txBody>
                  <a:tcPr marL="9525" marR="9525" marT="9525" marB="0" anchor="b"/>
                </a:tc>
              </a:tr>
            </a:tbl>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29</a:t>
            </a:fld>
            <a:endParaRPr lang="en-US"/>
          </a:p>
        </p:txBody>
      </p:sp>
    </p:spTree>
    <p:extLst>
      <p:ext uri="{BB962C8B-B14F-4D97-AF65-F5344CB8AC3E}">
        <p14:creationId xmlns:p14="http://schemas.microsoft.com/office/powerpoint/2010/main" val="21518008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contributors to prematurity among Cuyahoga County Black mothers</a:t>
            </a: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30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066913624"/>
              </p:ext>
            </p:extLst>
          </p:nvPr>
        </p:nvGraphicFramePr>
        <p:xfrm>
          <a:off x="609600" y="1600201"/>
          <a:ext cx="8000999" cy="3463074"/>
        </p:xfrm>
        <a:graphic>
          <a:graphicData uri="http://schemas.openxmlformats.org/drawingml/2006/table">
            <a:tbl>
              <a:tblPr firstRow="1" bandRow="1">
                <a:tableStyleId>{5C22544A-7EE6-4342-B048-85BDC9FD1C3A}</a:tableStyleId>
              </a:tblPr>
              <a:tblGrid>
                <a:gridCol w="4087467"/>
                <a:gridCol w="978383"/>
                <a:gridCol w="978383"/>
                <a:gridCol w="978383"/>
                <a:gridCol w="978383"/>
              </a:tblGrid>
              <a:tr h="1574773">
                <a:tc>
                  <a:txBody>
                    <a:bodyPr/>
                    <a:lstStyle/>
                    <a:p>
                      <a:endParaRPr lang="en-US" dirty="0"/>
                    </a:p>
                  </a:txBody>
                  <a:tcPr/>
                </a:tc>
                <a:tc>
                  <a:txBody>
                    <a:bodyPr/>
                    <a:lstStyle/>
                    <a:p>
                      <a:r>
                        <a:rPr lang="en-US" dirty="0" smtClean="0"/>
                        <a:t>Black % with factor</a:t>
                      </a:r>
                      <a:endParaRPr lang="en-US" dirty="0"/>
                    </a:p>
                  </a:txBody>
                  <a:tcPr/>
                </a:tc>
                <a:tc>
                  <a:txBody>
                    <a:bodyPr/>
                    <a:lstStyle/>
                    <a:p>
                      <a:r>
                        <a:rPr lang="en-US" dirty="0" smtClean="0"/>
                        <a:t>Ref % with factor</a:t>
                      </a:r>
                      <a:endParaRPr lang="en-US" dirty="0"/>
                    </a:p>
                  </a:txBody>
                  <a:tcPr/>
                </a:tc>
                <a:tc>
                  <a:txBody>
                    <a:bodyPr/>
                    <a:lstStyle/>
                    <a:p>
                      <a:r>
                        <a:rPr lang="en-US" dirty="0" smtClean="0"/>
                        <a:t>RR for VPTB among Black</a:t>
                      </a:r>
                      <a:endParaRPr lang="en-US" dirty="0"/>
                    </a:p>
                  </a:txBody>
                  <a:tcPr/>
                </a:tc>
                <a:tc>
                  <a:txBody>
                    <a:bodyPr/>
                    <a:lstStyle/>
                    <a:p>
                      <a:r>
                        <a:rPr lang="en-US" dirty="0" smtClean="0"/>
                        <a:t>PAR for VPTB among Black</a:t>
                      </a:r>
                      <a:endParaRPr lang="en-US" dirty="0"/>
                    </a:p>
                  </a:txBody>
                  <a:tcPr/>
                </a:tc>
              </a:tr>
              <a:tr h="6350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Not married at time of baby’s birth (SES, social support)</a:t>
                      </a:r>
                      <a:endParaRPr lang="en-US" dirty="0"/>
                    </a:p>
                  </a:txBody>
                  <a:tcPr/>
                </a:tc>
                <a:tc>
                  <a:txBody>
                    <a:bodyPr/>
                    <a:lstStyle/>
                    <a:p>
                      <a:r>
                        <a:rPr lang="en-US" dirty="0" smtClean="0"/>
                        <a:t>89</a:t>
                      </a:r>
                      <a:endParaRPr lang="en-US" dirty="0"/>
                    </a:p>
                  </a:txBody>
                  <a:tcPr/>
                </a:tc>
                <a:tc>
                  <a:txBody>
                    <a:bodyPr/>
                    <a:lstStyle/>
                    <a:p>
                      <a:r>
                        <a:rPr lang="en-US" dirty="0" smtClean="0"/>
                        <a:t>6</a:t>
                      </a:r>
                      <a:endParaRPr lang="en-US" dirty="0"/>
                    </a:p>
                  </a:txBody>
                  <a:tcPr/>
                </a:tc>
                <a:tc>
                  <a:txBody>
                    <a:bodyPr/>
                    <a:lstStyle/>
                    <a:p>
                      <a:r>
                        <a:rPr lang="en-US" dirty="0" smtClean="0"/>
                        <a:t>1.4</a:t>
                      </a:r>
                      <a:endParaRPr lang="en-US" dirty="0"/>
                    </a:p>
                  </a:txBody>
                  <a:tcPr/>
                </a:tc>
                <a:tc>
                  <a:txBody>
                    <a:bodyPr/>
                    <a:lstStyle/>
                    <a:p>
                      <a:r>
                        <a:rPr lang="en-US" dirty="0" smtClean="0"/>
                        <a:t>25%</a:t>
                      </a:r>
                      <a:endParaRPr lang="en-US" dirty="0"/>
                    </a:p>
                  </a:txBody>
                  <a:tcPr/>
                </a:tc>
              </a:tr>
              <a:tr h="375946">
                <a:tc>
                  <a:txBody>
                    <a:bodyPr/>
                    <a:lstStyle/>
                    <a:p>
                      <a:r>
                        <a:rPr lang="en-US" dirty="0" smtClean="0"/>
                        <a:t>Birth spacing shorter than 18 months</a:t>
                      </a:r>
                      <a:endParaRPr lang="en-US" dirty="0"/>
                    </a:p>
                  </a:txBody>
                  <a:tcPr/>
                </a:tc>
                <a:tc>
                  <a:txBody>
                    <a:bodyPr/>
                    <a:lstStyle/>
                    <a:p>
                      <a:r>
                        <a:rPr lang="en-US" dirty="0" smtClean="0"/>
                        <a:t>36</a:t>
                      </a:r>
                      <a:endParaRPr lang="en-US" dirty="0"/>
                    </a:p>
                  </a:txBody>
                  <a:tcPr/>
                </a:tc>
                <a:tc>
                  <a:txBody>
                    <a:bodyPr/>
                    <a:lstStyle/>
                    <a:p>
                      <a:r>
                        <a:rPr lang="en-US" dirty="0" smtClean="0"/>
                        <a:t>34</a:t>
                      </a:r>
                      <a:endParaRPr lang="en-US" dirty="0"/>
                    </a:p>
                  </a:txBody>
                  <a:tcPr/>
                </a:tc>
                <a:tc>
                  <a:txBody>
                    <a:bodyPr/>
                    <a:lstStyle/>
                    <a:p>
                      <a:r>
                        <a:rPr lang="en-US" dirty="0" smtClean="0"/>
                        <a:t>1.4</a:t>
                      </a:r>
                      <a:endParaRPr lang="en-US" dirty="0"/>
                    </a:p>
                  </a:txBody>
                  <a:tcPr/>
                </a:tc>
                <a:tc>
                  <a:txBody>
                    <a:bodyPr/>
                    <a:lstStyle/>
                    <a:p>
                      <a:r>
                        <a:rPr lang="en-US" dirty="0" smtClean="0"/>
                        <a:t>13%</a:t>
                      </a:r>
                      <a:endParaRPr lang="en-US" dirty="0"/>
                    </a:p>
                  </a:txBody>
                  <a:tcPr/>
                </a:tc>
              </a:tr>
              <a:tr h="381000">
                <a:tc>
                  <a:txBody>
                    <a:bodyPr/>
                    <a:lstStyle/>
                    <a:p>
                      <a:r>
                        <a:rPr lang="en-US" dirty="0" smtClean="0"/>
                        <a:t>High school or less education (SES)</a:t>
                      </a:r>
                      <a:endParaRPr lang="en-US" dirty="0"/>
                    </a:p>
                  </a:txBody>
                  <a:tcPr/>
                </a:tc>
                <a:tc>
                  <a:txBody>
                    <a:bodyPr/>
                    <a:lstStyle/>
                    <a:p>
                      <a:r>
                        <a:rPr lang="en-US" dirty="0" smtClean="0"/>
                        <a:t>58</a:t>
                      </a:r>
                      <a:endParaRPr lang="en-US" dirty="0"/>
                    </a:p>
                  </a:txBody>
                  <a:tcPr/>
                </a:tc>
                <a:tc>
                  <a:txBody>
                    <a:bodyPr/>
                    <a:lstStyle/>
                    <a:p>
                      <a:r>
                        <a:rPr lang="en-US" dirty="0" smtClean="0"/>
                        <a:t>N.A.</a:t>
                      </a:r>
                      <a:endParaRPr lang="en-US" dirty="0"/>
                    </a:p>
                  </a:txBody>
                  <a:tcPr/>
                </a:tc>
                <a:tc>
                  <a:txBody>
                    <a:bodyPr/>
                    <a:lstStyle/>
                    <a:p>
                      <a:r>
                        <a:rPr lang="en-US" dirty="0" smtClean="0"/>
                        <a:t>1.3</a:t>
                      </a:r>
                      <a:endParaRPr lang="en-US" dirty="0"/>
                    </a:p>
                  </a:txBody>
                  <a:tcPr/>
                </a:tc>
                <a:tc>
                  <a:txBody>
                    <a:bodyPr/>
                    <a:lstStyle/>
                    <a:p>
                      <a:r>
                        <a:rPr lang="en-US" dirty="0" smtClean="0"/>
                        <a:t>13%</a:t>
                      </a:r>
                      <a:endParaRPr lang="en-US" dirty="0"/>
                    </a:p>
                  </a:txBody>
                  <a:tcPr/>
                </a:tc>
              </a:tr>
              <a:tr h="491275">
                <a:tc>
                  <a:txBody>
                    <a:bodyPr/>
                    <a:lstStyle/>
                    <a:p>
                      <a:r>
                        <a:rPr lang="en-US" dirty="0" smtClean="0">
                          <a:solidFill>
                            <a:schemeClr val="bg1">
                              <a:lumMod val="50000"/>
                            </a:schemeClr>
                          </a:solidFill>
                        </a:rPr>
                        <a:t>Previous Preterm Birth*</a:t>
                      </a:r>
                      <a:endParaRPr lang="en-US" dirty="0">
                        <a:solidFill>
                          <a:schemeClr val="bg1">
                            <a:lumMod val="50000"/>
                          </a:schemeClr>
                        </a:solidFill>
                      </a:endParaRPr>
                    </a:p>
                  </a:txBody>
                  <a:tcPr/>
                </a:tc>
                <a:tc>
                  <a:txBody>
                    <a:bodyPr/>
                    <a:lstStyle/>
                    <a:p>
                      <a:r>
                        <a:rPr lang="en-US" dirty="0" smtClean="0">
                          <a:solidFill>
                            <a:schemeClr val="bg1">
                              <a:lumMod val="50000"/>
                            </a:schemeClr>
                          </a:solidFill>
                        </a:rPr>
                        <a:t>8</a:t>
                      </a:r>
                      <a:endParaRPr lang="en-US" dirty="0">
                        <a:solidFill>
                          <a:schemeClr val="bg1">
                            <a:lumMod val="50000"/>
                          </a:schemeClr>
                        </a:solidFill>
                      </a:endParaRPr>
                    </a:p>
                  </a:txBody>
                  <a:tcPr/>
                </a:tc>
                <a:tc>
                  <a:txBody>
                    <a:bodyPr/>
                    <a:lstStyle/>
                    <a:p>
                      <a:r>
                        <a:rPr lang="en-US" dirty="0" smtClean="0">
                          <a:solidFill>
                            <a:schemeClr val="bg1">
                              <a:lumMod val="50000"/>
                            </a:schemeClr>
                          </a:solidFill>
                        </a:rPr>
                        <a:t>2</a:t>
                      </a:r>
                      <a:endParaRPr lang="en-US" dirty="0">
                        <a:solidFill>
                          <a:schemeClr val="bg1">
                            <a:lumMod val="50000"/>
                          </a:schemeClr>
                        </a:solidFill>
                      </a:endParaRPr>
                    </a:p>
                  </a:txBody>
                  <a:tcPr/>
                </a:tc>
                <a:tc>
                  <a:txBody>
                    <a:bodyPr/>
                    <a:lstStyle/>
                    <a:p>
                      <a:r>
                        <a:rPr lang="en-US" dirty="0" smtClean="0">
                          <a:solidFill>
                            <a:schemeClr val="bg1">
                              <a:lumMod val="50000"/>
                            </a:schemeClr>
                          </a:solidFill>
                        </a:rPr>
                        <a:t>3.0</a:t>
                      </a:r>
                      <a:endParaRPr lang="en-US" dirty="0">
                        <a:solidFill>
                          <a:schemeClr val="bg1">
                            <a:lumMod val="50000"/>
                          </a:schemeClr>
                        </a:solidFill>
                      </a:endParaRPr>
                    </a:p>
                  </a:txBody>
                  <a:tcPr/>
                </a:tc>
                <a:tc>
                  <a:txBody>
                    <a:bodyPr/>
                    <a:lstStyle/>
                    <a:p>
                      <a:r>
                        <a:rPr lang="en-US" dirty="0" smtClean="0">
                          <a:solidFill>
                            <a:schemeClr val="bg1">
                              <a:lumMod val="50000"/>
                            </a:schemeClr>
                          </a:solidFill>
                        </a:rPr>
                        <a:t>13%</a:t>
                      </a:r>
                      <a:endParaRPr lang="en-US" dirty="0">
                        <a:solidFill>
                          <a:schemeClr val="bg1">
                            <a:lumMod val="50000"/>
                          </a:schemeClr>
                        </a:solidFill>
                      </a:endParaRPr>
                    </a:p>
                  </a:txBody>
                  <a:tcPr/>
                </a:tc>
              </a:tr>
            </a:tbl>
          </a:graphicData>
        </a:graphic>
      </p:graphicFrame>
      <p:sp>
        <p:nvSpPr>
          <p:cNvPr id="3" name="Rectangle 2"/>
          <p:cNvSpPr/>
          <p:nvPr/>
        </p:nvSpPr>
        <p:spPr>
          <a:xfrm>
            <a:off x="1066800" y="5829300"/>
            <a:ext cx="3733800" cy="419100"/>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50000"/>
                  </a:schemeClr>
                </a:solidFill>
              </a:rPr>
              <a:t>*not preventable, but predictive</a:t>
            </a:r>
            <a:endParaRPr lang="en-US" dirty="0">
              <a:solidFill>
                <a:schemeClr val="bg1">
                  <a:lumMod val="50000"/>
                </a:schemeClr>
              </a:solidFill>
            </a:endParaRPr>
          </a:p>
        </p:txBody>
      </p:sp>
    </p:spTree>
    <p:extLst>
      <p:ext uri="{BB962C8B-B14F-4D97-AF65-F5344CB8AC3E}">
        <p14:creationId xmlns:p14="http://schemas.microsoft.com/office/powerpoint/2010/main" val="18554960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you can do to prevent prematurity</a:t>
            </a:r>
            <a:endParaRPr lang="en-US" dirty="0"/>
          </a:p>
        </p:txBody>
      </p:sp>
      <p:sp>
        <p:nvSpPr>
          <p:cNvPr id="3" name="Content Placeholder 2"/>
          <p:cNvSpPr>
            <a:spLocks noGrp="1"/>
          </p:cNvSpPr>
          <p:nvPr>
            <p:ph idx="1"/>
          </p:nvPr>
        </p:nvSpPr>
        <p:spPr>
          <a:xfrm>
            <a:off x="228600" y="1600200"/>
            <a:ext cx="8763000" cy="4876800"/>
          </a:xfrm>
        </p:spPr>
        <p:txBody>
          <a:bodyPr>
            <a:normAutofit/>
          </a:bodyPr>
          <a:lstStyle/>
          <a:p>
            <a:pPr marL="0" indent="0">
              <a:buNone/>
            </a:pPr>
            <a:r>
              <a:rPr lang="en-US" sz="2800" b="1" dirty="0" smtClean="0"/>
              <a:t>Strongest opportunities (based on birth certificate) : </a:t>
            </a:r>
          </a:p>
          <a:p>
            <a:pPr lvl="1"/>
            <a:r>
              <a:rPr lang="en-US" sz="2800" dirty="0" smtClean="0"/>
              <a:t>SES – mitigating the effects of low SES, </a:t>
            </a:r>
          </a:p>
          <a:p>
            <a:pPr marL="1188720" lvl="5" indent="0">
              <a:buNone/>
            </a:pPr>
            <a:r>
              <a:rPr lang="en-US" sz="2800" dirty="0"/>
              <a:t> – </a:t>
            </a:r>
            <a:r>
              <a:rPr lang="en-US" sz="2800" dirty="0" smtClean="0"/>
              <a:t>reducing prevalence of low SES</a:t>
            </a:r>
          </a:p>
          <a:p>
            <a:pPr lvl="1"/>
            <a:r>
              <a:rPr lang="en-US" sz="2800" dirty="0" smtClean="0"/>
              <a:t>Social support, strengthening families</a:t>
            </a:r>
          </a:p>
          <a:p>
            <a:pPr lvl="1"/>
            <a:r>
              <a:rPr lang="en-US" sz="2800" dirty="0" smtClean="0"/>
              <a:t>Increasing birth spacing</a:t>
            </a:r>
          </a:p>
          <a:p>
            <a:pPr lvl="1"/>
            <a:endParaRPr lang="en-US" sz="2800" dirty="0"/>
          </a:p>
          <a:p>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31</a:t>
            </a:fld>
            <a:endParaRPr lang="en-US"/>
          </a:p>
        </p:txBody>
      </p:sp>
    </p:spTree>
    <p:extLst>
      <p:ext uri="{BB962C8B-B14F-4D97-AF65-F5344CB8AC3E}">
        <p14:creationId xmlns:p14="http://schemas.microsoft.com/office/powerpoint/2010/main" val="9632152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533400" y="2045732"/>
            <a:ext cx="4295274" cy="3543300"/>
          </a:xfrm>
          <a:prstGeom prst="ellipse">
            <a:avLst/>
          </a:prstGeom>
          <a:solidFill>
            <a:schemeClr val="accent2">
              <a:lumMod val="20000"/>
              <a:lumOff val="80000"/>
              <a:alpha val="49804"/>
            </a:schemeClr>
          </a:solidFill>
          <a:ln w="25400" cap="flat" cmpd="sng" algn="ctr">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indent="0">
              <a:buNone/>
            </a:pPr>
            <a:r>
              <a:rPr lang="en-US" sz="2800" dirty="0" smtClean="0">
                <a:solidFill>
                  <a:srgbClr val="FF0000"/>
                </a:solidFill>
              </a:rPr>
              <a:t>WIC 43%</a:t>
            </a:r>
            <a:endParaRPr lang="en-US" sz="2800" dirty="0">
              <a:solidFill>
                <a:srgbClr val="FF0000"/>
              </a:solidFill>
            </a:endParaRPr>
          </a:p>
        </p:txBody>
      </p:sp>
      <p:sp>
        <p:nvSpPr>
          <p:cNvPr id="2" name="Title 1"/>
          <p:cNvSpPr>
            <a:spLocks noGrp="1"/>
          </p:cNvSpPr>
          <p:nvPr>
            <p:ph type="title"/>
          </p:nvPr>
        </p:nvSpPr>
        <p:spPr/>
        <p:txBody>
          <a:bodyPr>
            <a:normAutofit fontScale="90000"/>
          </a:bodyPr>
          <a:lstStyle/>
          <a:p>
            <a:r>
              <a:rPr lang="en-US" dirty="0" smtClean="0"/>
              <a:t>Poverty is prevalent among Ohio mothers!</a:t>
            </a:r>
            <a:endParaRPr lang="en-US" dirty="0"/>
          </a:p>
        </p:txBody>
      </p:sp>
      <p:sp>
        <p:nvSpPr>
          <p:cNvPr id="7" name="Content Placeholder 4"/>
          <p:cNvSpPr txBox="1">
            <a:spLocks/>
          </p:cNvSpPr>
          <p:nvPr/>
        </p:nvSpPr>
        <p:spPr>
          <a:xfrm>
            <a:off x="2247900" y="3380874"/>
            <a:ext cx="4191000" cy="3505200"/>
          </a:xfrm>
          <a:prstGeom prst="ellipse">
            <a:avLst/>
          </a:prstGeom>
          <a:solidFill>
            <a:schemeClr val="tx2">
              <a:lumMod val="20000"/>
              <a:lumOff val="80000"/>
              <a:alpha val="49804"/>
            </a:schemeClr>
          </a:solidFill>
          <a:ln w="25400" cap="flat" cmpd="sng" algn="ctr">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endParaRPr lang="en-US" sz="2400" dirty="0" smtClean="0">
              <a:solidFill>
                <a:srgbClr val="FF0000"/>
              </a:solidFill>
            </a:endParaRPr>
          </a:p>
          <a:p>
            <a:endParaRPr lang="en-US" sz="2400" dirty="0">
              <a:solidFill>
                <a:srgbClr val="FF0000"/>
              </a:solidFill>
            </a:endParaRPr>
          </a:p>
          <a:p>
            <a:endParaRPr lang="en-US" sz="2400" dirty="0" smtClean="0">
              <a:solidFill>
                <a:srgbClr val="FF0000"/>
              </a:solidFill>
            </a:endParaRPr>
          </a:p>
          <a:p>
            <a:pPr marL="0" indent="0">
              <a:buNone/>
            </a:pPr>
            <a:r>
              <a:rPr lang="en-US" sz="2400" dirty="0" smtClean="0">
                <a:solidFill>
                  <a:schemeClr val="tx1"/>
                </a:solidFill>
              </a:rPr>
              <a:t>High school or less education 44%</a:t>
            </a:r>
          </a:p>
        </p:txBody>
      </p:sp>
      <p:sp>
        <p:nvSpPr>
          <p:cNvPr id="5" name="Content Placeholder 4"/>
          <p:cNvSpPr>
            <a:spLocks noGrp="1"/>
          </p:cNvSpPr>
          <p:nvPr>
            <p:ph idx="1"/>
          </p:nvPr>
        </p:nvSpPr>
        <p:spPr>
          <a:xfrm>
            <a:off x="3352800" y="2145449"/>
            <a:ext cx="4114801" cy="3619500"/>
          </a:xfrm>
          <a:prstGeom prst="ellipse">
            <a:avLst/>
          </a:prstGeom>
          <a:solidFill>
            <a:schemeClr val="accent3">
              <a:lumMod val="20000"/>
              <a:lumOff val="80000"/>
              <a:alpha val="49804"/>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1371600" lvl="3" indent="0">
              <a:buNone/>
            </a:pPr>
            <a:r>
              <a:rPr lang="en-US" sz="2400" dirty="0" smtClean="0">
                <a:solidFill>
                  <a:schemeClr val="accent3">
                    <a:lumMod val="50000"/>
                  </a:schemeClr>
                </a:solidFill>
              </a:rPr>
              <a:t>Medicaid for Delivery 39%</a:t>
            </a:r>
            <a:endParaRPr lang="en-US" sz="2400" dirty="0">
              <a:solidFill>
                <a:schemeClr val="accent3">
                  <a:lumMod val="50000"/>
                </a:schemeClr>
              </a:solidFill>
            </a:endParaRPr>
          </a:p>
        </p:txBody>
      </p:sp>
      <p:sp>
        <p:nvSpPr>
          <p:cNvPr id="3" name="TextBox 2"/>
          <p:cNvSpPr txBox="1"/>
          <p:nvPr/>
        </p:nvSpPr>
        <p:spPr>
          <a:xfrm>
            <a:off x="6705600" y="5516115"/>
            <a:ext cx="2514600" cy="646331"/>
          </a:xfrm>
          <a:prstGeom prst="rect">
            <a:avLst/>
          </a:prstGeom>
          <a:noFill/>
          <a:ln w="28575">
            <a:solidFill>
              <a:schemeClr val="tx2"/>
            </a:solidFill>
          </a:ln>
        </p:spPr>
        <p:txBody>
          <a:bodyPr wrap="square" rtlCol="0">
            <a:spAutoFit/>
          </a:bodyPr>
          <a:lstStyle/>
          <a:p>
            <a:r>
              <a:rPr lang="en-US" dirty="0" smtClean="0"/>
              <a:t>ALL THREE indicators– 20% of births</a:t>
            </a:r>
            <a:endParaRPr lang="en-US" dirty="0"/>
          </a:p>
        </p:txBody>
      </p:sp>
      <p:cxnSp>
        <p:nvCxnSpPr>
          <p:cNvPr id="9" name="Straight Arrow Connector 8"/>
          <p:cNvCxnSpPr>
            <a:stCxn id="3" idx="1"/>
          </p:cNvCxnSpPr>
          <p:nvPr/>
        </p:nvCxnSpPr>
        <p:spPr>
          <a:xfrm flipH="1" flipV="1">
            <a:off x="4343400" y="4648201"/>
            <a:ext cx="2362200" cy="11910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90600" y="1676400"/>
            <a:ext cx="6858000" cy="369332"/>
          </a:xfrm>
          <a:prstGeom prst="rect">
            <a:avLst/>
          </a:prstGeom>
          <a:noFill/>
          <a:ln w="28575">
            <a:solidFill>
              <a:schemeClr val="tx2"/>
            </a:solidFill>
          </a:ln>
        </p:spPr>
        <p:txBody>
          <a:bodyPr wrap="square" rtlCol="0">
            <a:spAutoFit/>
          </a:bodyPr>
          <a:lstStyle/>
          <a:p>
            <a:r>
              <a:rPr lang="en-US" dirty="0" smtClean="0"/>
              <a:t>AT LEAST ONE of the three indicators of poverty apply to 61% of births</a:t>
            </a:r>
            <a:endParaRPr lang="en-US" dirty="0"/>
          </a:p>
        </p:txBody>
      </p:sp>
      <p:sp>
        <p:nvSpPr>
          <p:cNvPr id="11" name="Rectangle 10"/>
          <p:cNvSpPr/>
          <p:nvPr/>
        </p:nvSpPr>
        <p:spPr>
          <a:xfrm>
            <a:off x="381000" y="6248400"/>
            <a:ext cx="2289409" cy="369332"/>
          </a:xfrm>
          <a:prstGeom prst="rect">
            <a:avLst/>
          </a:prstGeom>
        </p:spPr>
        <p:txBody>
          <a:bodyPr wrap="none">
            <a:spAutoFit/>
          </a:bodyPr>
          <a:lstStyle/>
          <a:p>
            <a:r>
              <a:rPr lang="en-US" dirty="0"/>
              <a:t>Ohio births 2006-2010</a:t>
            </a:r>
          </a:p>
        </p:txBody>
      </p:sp>
    </p:spTree>
    <p:extLst>
      <p:ext uri="{BB962C8B-B14F-4D97-AF65-F5344CB8AC3E}">
        <p14:creationId xmlns:p14="http://schemas.microsoft.com/office/powerpoint/2010/main" val="4530662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533400" y="2045732"/>
            <a:ext cx="4295274" cy="3543300"/>
          </a:xfrm>
          <a:prstGeom prst="ellipse">
            <a:avLst/>
          </a:prstGeom>
          <a:solidFill>
            <a:schemeClr val="accent2">
              <a:lumMod val="20000"/>
              <a:lumOff val="80000"/>
              <a:alpha val="49804"/>
            </a:schemeClr>
          </a:solidFill>
          <a:ln w="25400" cap="flat" cmpd="sng" algn="ctr">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indent="0">
              <a:buNone/>
            </a:pPr>
            <a:r>
              <a:rPr lang="en-US" dirty="0" smtClean="0">
                <a:solidFill>
                  <a:srgbClr val="FF0000"/>
                </a:solidFill>
              </a:rPr>
              <a:t>WIC 43%</a:t>
            </a:r>
            <a:endParaRPr lang="en-US" dirty="0">
              <a:solidFill>
                <a:srgbClr val="FF0000"/>
              </a:solidFill>
            </a:endParaRPr>
          </a:p>
        </p:txBody>
      </p:sp>
      <p:sp>
        <p:nvSpPr>
          <p:cNvPr id="2" name="Title 1"/>
          <p:cNvSpPr>
            <a:spLocks noGrp="1"/>
          </p:cNvSpPr>
          <p:nvPr>
            <p:ph type="title"/>
          </p:nvPr>
        </p:nvSpPr>
        <p:spPr/>
        <p:txBody>
          <a:bodyPr>
            <a:normAutofit fontScale="90000"/>
          </a:bodyPr>
          <a:lstStyle/>
          <a:p>
            <a:r>
              <a:rPr lang="en-US" dirty="0" smtClean="0"/>
              <a:t>Poverty is MORE prevalent among BLACK Ohio mothers!</a:t>
            </a:r>
            <a:endParaRPr lang="en-US" dirty="0"/>
          </a:p>
        </p:txBody>
      </p:sp>
      <p:sp>
        <p:nvSpPr>
          <p:cNvPr id="7" name="Content Placeholder 4"/>
          <p:cNvSpPr txBox="1">
            <a:spLocks/>
          </p:cNvSpPr>
          <p:nvPr/>
        </p:nvSpPr>
        <p:spPr>
          <a:xfrm>
            <a:off x="2247900" y="3380874"/>
            <a:ext cx="4191000" cy="3505200"/>
          </a:xfrm>
          <a:prstGeom prst="ellipse">
            <a:avLst/>
          </a:prstGeom>
          <a:solidFill>
            <a:schemeClr val="tx2">
              <a:lumMod val="20000"/>
              <a:lumOff val="80000"/>
              <a:alpha val="49804"/>
            </a:schemeClr>
          </a:solidFill>
          <a:ln w="25400" cap="flat" cmpd="sng" algn="ctr">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endParaRPr lang="en-US" dirty="0" smtClean="0">
              <a:solidFill>
                <a:srgbClr val="FF0000"/>
              </a:solidFill>
            </a:endParaRPr>
          </a:p>
          <a:p>
            <a:endParaRPr lang="en-US" dirty="0">
              <a:solidFill>
                <a:srgbClr val="FF0000"/>
              </a:solidFill>
            </a:endParaRPr>
          </a:p>
          <a:p>
            <a:endParaRPr lang="en-US" dirty="0" smtClean="0">
              <a:solidFill>
                <a:srgbClr val="FF0000"/>
              </a:solidFill>
            </a:endParaRPr>
          </a:p>
          <a:p>
            <a:pPr marL="0" indent="0">
              <a:buNone/>
            </a:pPr>
            <a:r>
              <a:rPr lang="en-US" sz="2400" dirty="0" smtClean="0">
                <a:solidFill>
                  <a:schemeClr val="tx1"/>
                </a:solidFill>
              </a:rPr>
              <a:t>High school or less education 58%</a:t>
            </a:r>
          </a:p>
        </p:txBody>
      </p:sp>
      <p:sp>
        <p:nvSpPr>
          <p:cNvPr id="5" name="Content Placeholder 4"/>
          <p:cNvSpPr>
            <a:spLocks noGrp="1"/>
          </p:cNvSpPr>
          <p:nvPr>
            <p:ph idx="1"/>
          </p:nvPr>
        </p:nvSpPr>
        <p:spPr>
          <a:xfrm>
            <a:off x="3467099" y="2081281"/>
            <a:ext cx="4114801" cy="3619500"/>
          </a:xfrm>
          <a:prstGeom prst="ellipse">
            <a:avLst/>
          </a:prstGeom>
          <a:solidFill>
            <a:schemeClr val="accent3">
              <a:lumMod val="20000"/>
              <a:lumOff val="80000"/>
              <a:alpha val="49804"/>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1371600" lvl="3" indent="0">
              <a:buNone/>
            </a:pPr>
            <a:r>
              <a:rPr lang="en-US" sz="2400" dirty="0" smtClean="0">
                <a:solidFill>
                  <a:schemeClr val="accent3">
                    <a:lumMod val="50000"/>
                  </a:schemeClr>
                </a:solidFill>
              </a:rPr>
              <a:t>Medicaid for Delivery 64%</a:t>
            </a:r>
            <a:endParaRPr lang="en-US" sz="2400" dirty="0">
              <a:solidFill>
                <a:schemeClr val="accent3">
                  <a:lumMod val="50000"/>
                </a:schemeClr>
              </a:solidFill>
            </a:endParaRPr>
          </a:p>
        </p:txBody>
      </p:sp>
      <p:sp>
        <p:nvSpPr>
          <p:cNvPr id="3" name="TextBox 2"/>
          <p:cNvSpPr txBox="1"/>
          <p:nvPr/>
        </p:nvSpPr>
        <p:spPr>
          <a:xfrm>
            <a:off x="6705600" y="5516115"/>
            <a:ext cx="2514600" cy="369332"/>
          </a:xfrm>
          <a:prstGeom prst="rect">
            <a:avLst/>
          </a:prstGeom>
          <a:noFill/>
          <a:ln w="28575">
            <a:solidFill>
              <a:schemeClr val="tx2"/>
            </a:solidFill>
          </a:ln>
        </p:spPr>
        <p:txBody>
          <a:bodyPr wrap="square" rtlCol="0">
            <a:spAutoFit/>
          </a:bodyPr>
          <a:lstStyle/>
          <a:p>
            <a:r>
              <a:rPr lang="en-US" dirty="0" smtClean="0"/>
              <a:t>ALL THREE – 34%</a:t>
            </a:r>
            <a:endParaRPr lang="en-US" dirty="0"/>
          </a:p>
        </p:txBody>
      </p:sp>
      <p:cxnSp>
        <p:nvCxnSpPr>
          <p:cNvPr id="9" name="Straight Arrow Connector 8"/>
          <p:cNvCxnSpPr>
            <a:stCxn id="3" idx="1"/>
          </p:cNvCxnSpPr>
          <p:nvPr/>
        </p:nvCxnSpPr>
        <p:spPr>
          <a:xfrm flipH="1" flipV="1">
            <a:off x="4343400" y="4648200"/>
            <a:ext cx="2362200" cy="105258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657600" y="1676400"/>
            <a:ext cx="2514600" cy="369332"/>
          </a:xfrm>
          <a:prstGeom prst="rect">
            <a:avLst/>
          </a:prstGeom>
          <a:noFill/>
          <a:ln w="28575">
            <a:solidFill>
              <a:schemeClr val="tx2"/>
            </a:solidFill>
          </a:ln>
        </p:spPr>
        <p:txBody>
          <a:bodyPr wrap="square" rtlCol="0">
            <a:spAutoFit/>
          </a:bodyPr>
          <a:lstStyle/>
          <a:p>
            <a:r>
              <a:rPr lang="en-US" dirty="0" smtClean="0"/>
              <a:t>AT LEAST ONE– 88%</a:t>
            </a:r>
            <a:endParaRPr lang="en-US" dirty="0"/>
          </a:p>
        </p:txBody>
      </p:sp>
      <p:sp>
        <p:nvSpPr>
          <p:cNvPr id="11" name="Rectangle 10"/>
          <p:cNvSpPr/>
          <p:nvPr/>
        </p:nvSpPr>
        <p:spPr>
          <a:xfrm>
            <a:off x="381000" y="6248400"/>
            <a:ext cx="2289409" cy="369332"/>
          </a:xfrm>
          <a:prstGeom prst="rect">
            <a:avLst/>
          </a:prstGeom>
        </p:spPr>
        <p:txBody>
          <a:bodyPr wrap="none">
            <a:spAutoFit/>
          </a:bodyPr>
          <a:lstStyle/>
          <a:p>
            <a:r>
              <a:rPr lang="en-US" dirty="0"/>
              <a:t>Ohio births 2006-2010</a:t>
            </a:r>
          </a:p>
        </p:txBody>
      </p:sp>
    </p:spTree>
    <p:extLst>
      <p:ext uri="{BB962C8B-B14F-4D97-AF65-F5344CB8AC3E}">
        <p14:creationId xmlns:p14="http://schemas.microsoft.com/office/powerpoint/2010/main" val="33879972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Century Gothic" panose="020B0502020202020204" pitchFamily="34" charset="0"/>
              </a:rPr>
              <a:t>Approximate distribution of conditions leading to preterm birth</a:t>
            </a:r>
            <a:endParaRPr lang="en-US" b="1" dirty="0">
              <a:solidFill>
                <a:schemeClr val="accent1">
                  <a:lumMod val="75000"/>
                </a:schemeClr>
              </a:solidFill>
              <a:latin typeface="Century Gothic" panose="020B0502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45381827"/>
              </p:ext>
            </p:extLst>
          </p:nvPr>
        </p:nvGraphicFramePr>
        <p:xfrm>
          <a:off x="457200" y="1676400"/>
          <a:ext cx="7848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34</a:t>
            </a:fld>
            <a:endParaRPr lang="en-US"/>
          </a:p>
        </p:txBody>
      </p:sp>
      <p:sp>
        <p:nvSpPr>
          <p:cNvPr id="3" name="Rectangle 2"/>
          <p:cNvSpPr/>
          <p:nvPr/>
        </p:nvSpPr>
        <p:spPr>
          <a:xfrm>
            <a:off x="6553200" y="2971800"/>
            <a:ext cx="2590800" cy="175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accent1">
                    <a:lumMod val="75000"/>
                  </a:schemeClr>
                </a:solidFill>
              </a:rPr>
              <a:t>Screening to identify women at risk of spontaneous preterm labor:</a:t>
            </a:r>
          </a:p>
          <a:p>
            <a:pPr marL="285750" indent="-285750">
              <a:buFont typeface="Arial" panose="020B0604020202020204" pitchFamily="34" charset="0"/>
              <a:buChar char="•"/>
            </a:pPr>
            <a:r>
              <a:rPr lang="en-US" dirty="0" smtClean="0">
                <a:solidFill>
                  <a:schemeClr val="accent1">
                    <a:lumMod val="75000"/>
                  </a:schemeClr>
                </a:solidFill>
              </a:rPr>
              <a:t>Previous preterm</a:t>
            </a:r>
          </a:p>
          <a:p>
            <a:pPr marL="285750" indent="-285750">
              <a:buFont typeface="Arial" panose="020B0604020202020204" pitchFamily="34" charset="0"/>
              <a:buChar char="•"/>
            </a:pPr>
            <a:r>
              <a:rPr lang="en-US" dirty="0" smtClean="0">
                <a:solidFill>
                  <a:schemeClr val="accent1">
                    <a:lumMod val="75000"/>
                  </a:schemeClr>
                </a:solidFill>
              </a:rPr>
              <a:t>Short Cervix</a:t>
            </a:r>
            <a:endParaRPr lang="en-US" dirty="0">
              <a:solidFill>
                <a:schemeClr val="accent1">
                  <a:lumMod val="75000"/>
                </a:schemeClr>
              </a:solidFill>
            </a:endParaRPr>
          </a:p>
        </p:txBody>
      </p:sp>
      <p:sp>
        <p:nvSpPr>
          <p:cNvPr id="6" name="Rectangle 5"/>
          <p:cNvSpPr/>
          <p:nvPr/>
        </p:nvSpPr>
        <p:spPr>
          <a:xfrm>
            <a:off x="152400" y="2438402"/>
            <a:ext cx="1752600" cy="1600198"/>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800" dirty="0" smtClean="0">
                <a:solidFill>
                  <a:schemeClr val="accent1">
                    <a:lumMod val="75000"/>
                  </a:schemeClr>
                </a:solidFill>
              </a:rPr>
              <a:t>10% </a:t>
            </a:r>
            <a:r>
              <a:rPr lang="en-US" sz="1800" dirty="0" err="1" smtClean="0">
                <a:solidFill>
                  <a:schemeClr val="accent1">
                    <a:lumMod val="75000"/>
                  </a:schemeClr>
                </a:solidFill>
              </a:rPr>
              <a:t>muti</a:t>
            </a:r>
            <a:r>
              <a:rPr lang="en-US" sz="1800" dirty="0" smtClean="0">
                <a:solidFill>
                  <a:schemeClr val="accent1">
                    <a:lumMod val="75000"/>
                  </a:schemeClr>
                </a:solidFill>
              </a:rPr>
              <a:t>-fetal pregnancy (twins, triplets)</a:t>
            </a:r>
          </a:p>
          <a:p>
            <a:r>
              <a:rPr lang="en-US" sz="1800" dirty="0" smtClean="0">
                <a:solidFill>
                  <a:schemeClr val="accent1">
                    <a:lumMod val="75000"/>
                  </a:schemeClr>
                </a:solidFill>
              </a:rPr>
              <a:t>contribute to all three parts</a:t>
            </a:r>
            <a:endParaRPr lang="en-US" sz="1800" dirty="0">
              <a:solidFill>
                <a:schemeClr val="accent1">
                  <a:lumMod val="75000"/>
                </a:schemeClr>
              </a:solidFill>
            </a:endParaRPr>
          </a:p>
        </p:txBody>
      </p:sp>
    </p:spTree>
    <p:extLst>
      <p:ext uri="{BB962C8B-B14F-4D97-AF65-F5344CB8AC3E}">
        <p14:creationId xmlns:p14="http://schemas.microsoft.com/office/powerpoint/2010/main" val="367653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6"/>
                                        </p:tgtEl>
                                        <p:attrNameLst>
                                          <p:attrName>ppt_x</p:attrName>
                                        </p:attrNameLst>
                                      </p:cBhvr>
                                      <p:tavLst>
                                        <p:tav tm="0">
                                          <p:val>
                                            <p:strVal val="ppt_x"/>
                                          </p:val>
                                        </p:tav>
                                        <p:tav tm="100000">
                                          <p:val>
                                            <p:strVal val="ppt_x"/>
                                          </p:val>
                                        </p:tav>
                                      </p:tavLst>
                                    </p:anim>
                                    <p:anim calcmode="lin" valueType="num">
                                      <p:cBhvr additive="base">
                                        <p:cTn id="14" dur="500"/>
                                        <p:tgtEl>
                                          <p:spTgt spid="6"/>
                                        </p:tgtEl>
                                        <p:attrNameLst>
                                          <p:attrName>ppt_y</p:attrName>
                                        </p:attrNameLst>
                                      </p:cBhvr>
                                      <p:tavLst>
                                        <p:tav tm="0">
                                          <p:val>
                                            <p:strVal val="ppt_y"/>
                                          </p:val>
                                        </p:tav>
                                        <p:tav tm="100000">
                                          <p:val>
                                            <p:strVal val="1+ppt_h/2"/>
                                          </p:val>
                                        </p:tav>
                                      </p:tavLst>
                                    </p:anim>
                                    <p:set>
                                      <p:cBhvr>
                                        <p:cTn id="1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sz="3600" b="1" dirty="0" smtClean="0">
                <a:solidFill>
                  <a:schemeClr val="accent1">
                    <a:lumMod val="75000"/>
                  </a:schemeClr>
                </a:solidFill>
                <a:latin typeface="Century Gothic" panose="020B0502020202020204" pitchFamily="34" charset="0"/>
              </a:rPr>
              <a:t>One more potential direction	</a:t>
            </a:r>
            <a:endParaRPr lang="en-US" sz="3600" b="1" dirty="0">
              <a:solidFill>
                <a:schemeClr val="accent1">
                  <a:lumMod val="75000"/>
                </a:schemeClr>
              </a:solidFill>
              <a:latin typeface="Century Gothic" panose="020B0502020202020204" pitchFamily="34" charset="0"/>
            </a:endParaRPr>
          </a:p>
        </p:txBody>
      </p:sp>
      <p:sp>
        <p:nvSpPr>
          <p:cNvPr id="3" name="Content Placeholder 2"/>
          <p:cNvSpPr>
            <a:spLocks noGrp="1"/>
          </p:cNvSpPr>
          <p:nvPr>
            <p:ph idx="1"/>
          </p:nvPr>
        </p:nvSpPr>
        <p:spPr/>
        <p:txBody>
          <a:bodyPr/>
          <a:lstStyle/>
          <a:p>
            <a:r>
              <a:rPr lang="en-US" dirty="0" smtClean="0"/>
              <a:t>Having a previous preterm birth</a:t>
            </a: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35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00756987"/>
              </p:ext>
            </p:extLst>
          </p:nvPr>
        </p:nvGraphicFramePr>
        <p:xfrm>
          <a:off x="457200" y="1371600"/>
          <a:ext cx="8000999" cy="1859280"/>
        </p:xfrm>
        <a:graphic>
          <a:graphicData uri="http://schemas.openxmlformats.org/drawingml/2006/table">
            <a:tbl>
              <a:tblPr firstRow="1" bandRow="1">
                <a:tableStyleId>{5C22544A-7EE6-4342-B048-85BDC9FD1C3A}</a:tableStyleId>
              </a:tblPr>
              <a:tblGrid>
                <a:gridCol w="4087467"/>
                <a:gridCol w="978383"/>
                <a:gridCol w="978383"/>
                <a:gridCol w="978383"/>
                <a:gridCol w="978383"/>
              </a:tblGrid>
              <a:tr h="1341895">
                <a:tc>
                  <a:txBody>
                    <a:bodyPr/>
                    <a:lstStyle/>
                    <a:p>
                      <a:endParaRPr lang="en-US" dirty="0"/>
                    </a:p>
                  </a:txBody>
                  <a:tcPr/>
                </a:tc>
                <a:tc>
                  <a:txBody>
                    <a:bodyPr/>
                    <a:lstStyle/>
                    <a:p>
                      <a:r>
                        <a:rPr lang="en-US" dirty="0" smtClean="0"/>
                        <a:t>Black % with factor</a:t>
                      </a:r>
                      <a:endParaRPr lang="en-US" dirty="0"/>
                    </a:p>
                  </a:txBody>
                  <a:tcPr/>
                </a:tc>
                <a:tc>
                  <a:txBody>
                    <a:bodyPr/>
                    <a:lstStyle/>
                    <a:p>
                      <a:r>
                        <a:rPr lang="en-US" dirty="0" smtClean="0"/>
                        <a:t>Ref % with factor</a:t>
                      </a:r>
                      <a:endParaRPr lang="en-US" dirty="0"/>
                    </a:p>
                  </a:txBody>
                  <a:tcPr/>
                </a:tc>
                <a:tc>
                  <a:txBody>
                    <a:bodyPr/>
                    <a:lstStyle/>
                    <a:p>
                      <a:r>
                        <a:rPr lang="en-US" dirty="0" smtClean="0"/>
                        <a:t>RR for VPTB among Black</a:t>
                      </a:r>
                      <a:endParaRPr lang="en-US" dirty="0"/>
                    </a:p>
                  </a:txBody>
                  <a:tcPr/>
                </a:tc>
                <a:tc>
                  <a:txBody>
                    <a:bodyPr/>
                    <a:lstStyle/>
                    <a:p>
                      <a:r>
                        <a:rPr lang="en-US" dirty="0" smtClean="0"/>
                        <a:t>PAR for VPTB among Black</a:t>
                      </a:r>
                      <a:endParaRPr lang="en-US" dirty="0"/>
                    </a:p>
                  </a:txBody>
                  <a:tcPr/>
                </a:tc>
              </a:tr>
              <a:tr h="3634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tx1"/>
                          </a:solidFill>
                        </a:rPr>
                        <a:t>Previous Preterm Birth</a:t>
                      </a:r>
                      <a:endParaRPr lang="en-US" sz="2000" b="0" dirty="0"/>
                    </a:p>
                  </a:txBody>
                  <a:tcPr/>
                </a:tc>
                <a:tc>
                  <a:txBody>
                    <a:bodyPr/>
                    <a:lstStyle/>
                    <a:p>
                      <a:r>
                        <a:rPr lang="en-US" dirty="0" smtClean="0"/>
                        <a:t>8%</a:t>
                      </a:r>
                      <a:endParaRPr lang="en-US" dirty="0"/>
                    </a:p>
                  </a:txBody>
                  <a:tcPr/>
                </a:tc>
                <a:tc>
                  <a:txBody>
                    <a:bodyPr/>
                    <a:lstStyle/>
                    <a:p>
                      <a:r>
                        <a:rPr lang="en-US" dirty="0" smtClean="0"/>
                        <a:t>2%</a:t>
                      </a:r>
                      <a:endParaRPr lang="en-US" dirty="0"/>
                    </a:p>
                  </a:txBody>
                  <a:tcPr/>
                </a:tc>
                <a:tc>
                  <a:txBody>
                    <a:bodyPr/>
                    <a:lstStyle/>
                    <a:p>
                      <a:r>
                        <a:rPr lang="en-US" dirty="0" smtClean="0"/>
                        <a:t>3.0</a:t>
                      </a:r>
                      <a:endParaRPr lang="en-US" dirty="0"/>
                    </a:p>
                  </a:txBody>
                  <a:tcPr/>
                </a:tc>
                <a:tc>
                  <a:txBody>
                    <a:bodyPr/>
                    <a:lstStyle/>
                    <a:p>
                      <a:r>
                        <a:rPr lang="en-US" dirty="0" smtClean="0"/>
                        <a:t>13%</a:t>
                      </a:r>
                      <a:endParaRPr lang="en-US" dirty="0"/>
                    </a:p>
                  </a:txBody>
                  <a:tcPr/>
                </a:tc>
              </a:tr>
            </a:tbl>
          </a:graphicData>
        </a:graphic>
      </p:graphicFrame>
      <p:sp>
        <p:nvSpPr>
          <p:cNvPr id="6" name="TextBox 5"/>
          <p:cNvSpPr txBox="1"/>
          <p:nvPr/>
        </p:nvSpPr>
        <p:spPr>
          <a:xfrm>
            <a:off x="301690" y="3581400"/>
            <a:ext cx="8839200" cy="3046988"/>
          </a:xfrm>
          <a:prstGeom prst="rect">
            <a:avLst/>
          </a:prstGeom>
          <a:noFill/>
        </p:spPr>
        <p:txBody>
          <a:bodyPr wrap="square" rtlCol="0">
            <a:spAutoFit/>
          </a:bodyPr>
          <a:lstStyle/>
          <a:p>
            <a:r>
              <a:rPr lang="en-US" sz="2400" dirty="0" smtClean="0"/>
              <a:t>This is an easily identified high-risk population that could potentially be treated with progesterone or 17p during pregnancy</a:t>
            </a:r>
            <a:r>
              <a:rPr lang="en-US" sz="2400" dirty="0"/>
              <a:t>. </a:t>
            </a:r>
            <a:r>
              <a:rPr lang="en-US" sz="2400" dirty="0" smtClean="0"/>
              <a:t>In a population with history of spontaneous preterm birth, weekly injections of 17p reduced preterm birth by 33% (</a:t>
            </a:r>
            <a:r>
              <a:rPr lang="en-US" sz="2400" dirty="0" err="1" smtClean="0"/>
              <a:t>Petrini</a:t>
            </a:r>
            <a:r>
              <a:rPr lang="en-US" sz="2400" dirty="0" smtClean="0"/>
              <a:t> 2005) Depending on current 17p use, we could expect up to 4% decrease in prematurity if all these women received appropriate treatment. If other high risk women could be identified, progesterone/17p could have more impact.</a:t>
            </a:r>
            <a:endParaRPr lang="en-US" sz="2400" dirty="0"/>
          </a:p>
        </p:txBody>
      </p:sp>
    </p:spTree>
    <p:extLst>
      <p:ext uri="{BB962C8B-B14F-4D97-AF65-F5344CB8AC3E}">
        <p14:creationId xmlns:p14="http://schemas.microsoft.com/office/powerpoint/2010/main" val="28104173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33E9FB2-1839-4EEC-AE55-CFB479BDC661}" type="slidenum">
              <a:rPr lang="en-US" smtClean="0"/>
              <a:pPr/>
              <a:t>36</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930205315"/>
              </p:ext>
            </p:extLst>
          </p:nvPr>
        </p:nvGraphicFramePr>
        <p:xfrm>
          <a:off x="304801" y="842963"/>
          <a:ext cx="7170072" cy="4288155"/>
        </p:xfrm>
        <a:graphic>
          <a:graphicData uri="http://schemas.openxmlformats.org/drawingml/2006/table">
            <a:tbl>
              <a:tblPr>
                <a:tableStyleId>{5C22544A-7EE6-4342-B048-85BDC9FD1C3A}</a:tableStyleId>
              </a:tblPr>
              <a:tblGrid>
                <a:gridCol w="2253452"/>
                <a:gridCol w="983324"/>
                <a:gridCol w="983324"/>
                <a:gridCol w="983324"/>
                <a:gridCol w="983324"/>
                <a:gridCol w="983324"/>
              </a:tblGrid>
              <a:tr h="190500">
                <a:tc>
                  <a:txBody>
                    <a:bodyPr/>
                    <a:lstStyle/>
                    <a:p>
                      <a:pPr algn="l" fontAlgn="b"/>
                      <a:endParaRPr lang="en-US" sz="1600" b="1" i="0" u="none" strike="noStrike" dirty="0">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Black%</a:t>
                      </a:r>
                      <a:endParaRPr lang="en-US" sz="1600" b="1" i="0" u="none" strike="noStrike">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Ref%</a:t>
                      </a:r>
                      <a:endParaRPr lang="en-US" sz="1600" b="1" i="0" u="none" strike="noStrike">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diff</a:t>
                      </a:r>
                      <a:endParaRPr lang="en-US" sz="1600" b="1" i="0" u="none" strike="noStrike">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RR</a:t>
                      </a:r>
                      <a:endParaRPr lang="en-US" sz="1600" b="1" i="0" u="none" strike="noStrike" dirty="0">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PAR</a:t>
                      </a:r>
                      <a:endParaRPr lang="en-US" sz="1600" b="1" i="0" u="none" strike="noStrike">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l" fontAlgn="b"/>
                      <a:r>
                        <a:rPr lang="en-US" sz="1600" u="none" strike="noStrike" dirty="0">
                          <a:effectLst/>
                        </a:rPr>
                        <a:t>Not Married-Yes</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83.80%</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5.57%</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78.23%</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1.4</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25%</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190500">
                <a:tc>
                  <a:txBody>
                    <a:bodyPr/>
                    <a:lstStyle/>
                    <a:p>
                      <a:pPr algn="l" fontAlgn="b"/>
                      <a:r>
                        <a:rPr lang="en-US" sz="1600" u="none" strike="noStrike" dirty="0">
                          <a:effectLst/>
                        </a:rPr>
                        <a:t>Teen Mom-Yes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17.40%</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1.0</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0%</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190500">
                <a:tc>
                  <a:txBody>
                    <a:bodyPr/>
                    <a:lstStyle/>
                    <a:p>
                      <a:pPr algn="l" fontAlgn="b"/>
                      <a:r>
                        <a:rPr lang="en-US" sz="1600" u="none" strike="noStrike" dirty="0">
                          <a:effectLst/>
                        </a:rPr>
                        <a:t>High School or Less-Yes</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58.35%</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1.3</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13%</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190500">
                <a:tc>
                  <a:txBody>
                    <a:bodyPr/>
                    <a:lstStyle/>
                    <a:p>
                      <a:pPr algn="l" fontAlgn="b"/>
                      <a:r>
                        <a:rPr lang="en-US" sz="1600" u="none" strike="noStrike" dirty="0">
                          <a:effectLst/>
                        </a:rPr>
                        <a:t>Medicaid-Yes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68.98%</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4.15%</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64.83%</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1.2</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12%</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190500">
                <a:tc>
                  <a:txBody>
                    <a:bodyPr/>
                    <a:lstStyle/>
                    <a:p>
                      <a:pPr algn="l" fontAlgn="b"/>
                      <a:r>
                        <a:rPr lang="en-US" sz="1600" u="none" strike="noStrike" dirty="0">
                          <a:effectLst/>
                        </a:rPr>
                        <a:t>WIC-Yes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72.34%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5.35%</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66.99%</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a:effectLst/>
                        </a:rPr>
                        <a:t>0.7</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b"/>
                      <a:r>
                        <a:rPr lang="en-US" sz="1600" u="none" strike="noStrike" dirty="0">
                          <a:effectLst/>
                        </a:rPr>
                        <a:t>-28%</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190500">
                <a:tc>
                  <a:txBody>
                    <a:bodyPr/>
                    <a:lstStyle/>
                    <a:p>
                      <a:pPr algn="l" fontAlgn="b"/>
                      <a:r>
                        <a:rPr lang="en-US" sz="1600" u="none" strike="noStrike" dirty="0">
                          <a:effectLst/>
                        </a:rPr>
                        <a:t>Plurality-Yes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3.63%</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5.07%</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-1.44%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5.3</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14%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190500">
                <a:tc>
                  <a:txBody>
                    <a:bodyPr/>
                    <a:lstStyle/>
                    <a:p>
                      <a:pPr algn="l" fontAlgn="b"/>
                      <a:r>
                        <a:rPr lang="en-US" sz="1600" u="none" strike="noStrike" dirty="0">
                          <a:effectLst/>
                        </a:rPr>
                        <a:t>PPB-Yes</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7.82%</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2.47%</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a:effectLst/>
                        </a:rPr>
                        <a:t>5.35%</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a:effectLst/>
                        </a:rPr>
                        <a:t>3.0</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a:effectLst/>
                        </a:rPr>
                        <a:t>13%</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190500">
                <a:tc>
                  <a:txBody>
                    <a:bodyPr/>
                    <a:lstStyle/>
                    <a:p>
                      <a:pPr algn="l" fontAlgn="b"/>
                      <a:r>
                        <a:rPr lang="en-US" sz="1600" u="none" strike="noStrike" dirty="0">
                          <a:effectLst/>
                        </a:rPr>
                        <a:t>Birth spacing &lt;18 months</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36.46%</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34.34%</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2.13%</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dirty="0">
                          <a:effectLst/>
                        </a:rPr>
                        <a:t>1.4</a:t>
                      </a:r>
                      <a:endParaRPr lang="en-US" sz="16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fontAlgn="b"/>
                      <a:r>
                        <a:rPr lang="en-US" sz="1600" u="none" strike="noStrike">
                          <a:effectLst/>
                        </a:rPr>
                        <a:t>13%</a:t>
                      </a:r>
                      <a:endParaRPr lang="en-US" sz="16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190500">
                <a:tc>
                  <a:txBody>
                    <a:bodyPr/>
                    <a:lstStyle/>
                    <a:p>
                      <a:pPr algn="l" fontAlgn="b"/>
                      <a:r>
                        <a:rPr lang="en-US" sz="1600" u="none" strike="noStrike" dirty="0">
                          <a:effectLst/>
                        </a:rPr>
                        <a:t>Hypertension-Yes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a:effectLst/>
                        </a:rPr>
                        <a:t>13.93%</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6.11%</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7.82%</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1.6</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7%</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r>
              <a:tr h="190500">
                <a:tc>
                  <a:txBody>
                    <a:bodyPr/>
                    <a:lstStyle/>
                    <a:p>
                      <a:pPr algn="l" fontAlgn="b"/>
                      <a:r>
                        <a:rPr lang="en-US" sz="1600" u="none" strike="noStrike" dirty="0" err="1">
                          <a:effectLst/>
                        </a:rPr>
                        <a:t>Overwt</a:t>
                      </a:r>
                      <a:r>
                        <a:rPr lang="en-US" sz="1600" u="none" strike="noStrike" dirty="0">
                          <a:effectLst/>
                        </a:rPr>
                        <a:t>/Obese-Yes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a:effectLst/>
                        </a:rPr>
                        <a:t>63.59%</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42.60%</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20.99%</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a:effectLst/>
                        </a:rPr>
                        <a:t>7%</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r>
              <a:tr h="190500">
                <a:tc>
                  <a:txBody>
                    <a:bodyPr/>
                    <a:lstStyle/>
                    <a:p>
                      <a:pPr algn="l" fontAlgn="b"/>
                      <a:r>
                        <a:rPr lang="en-US" sz="1600" u="none" strike="noStrike" dirty="0">
                          <a:effectLst/>
                        </a:rPr>
                        <a:t>Diabetes-Yes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5.66%</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5.46%</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0.20%</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1.4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r>
              <a:tr h="190500">
                <a:tc>
                  <a:txBody>
                    <a:bodyPr/>
                    <a:lstStyle/>
                    <a:p>
                      <a:pPr algn="l" fontAlgn="b"/>
                      <a:r>
                        <a:rPr lang="en-US" sz="1600" u="none" strike="noStrike" dirty="0">
                          <a:effectLst/>
                        </a:rPr>
                        <a:t>Smoke any-Yes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16.44%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4.66%</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11.78%</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1.3</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4%</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l" fontAlgn="b"/>
                      <a:r>
                        <a:rPr lang="en-US" sz="1600" u="none" strike="noStrike" dirty="0">
                          <a:effectLst/>
                        </a:rPr>
                        <a:t>No/late Prenatal Care-Yes</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14.27%</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3.27%</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11.00%</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2%</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l" fontAlgn="b"/>
                      <a:r>
                        <a:rPr lang="en-US" sz="1600" u="none" strike="noStrike">
                          <a:effectLst/>
                        </a:rPr>
                        <a:t>STD-Yes</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11.92%</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0.26%</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11.66%</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1.0</a:t>
                      </a:r>
                      <a:endParaRPr lang="en-US" sz="16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a:t>
                      </a:r>
                      <a:endParaRPr lang="en-US"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36030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Group prenatal care and Centering evidence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5332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Centering Healthcare</a:t>
            </a:r>
            <a:r>
              <a:rPr lang="en-US" dirty="0" smtClean="0"/>
              <a:t>™:  The Evidence</a:t>
            </a:r>
            <a:endParaRPr lang="en-US" dirty="0"/>
          </a:p>
        </p:txBody>
      </p:sp>
      <p:sp>
        <p:nvSpPr>
          <p:cNvPr id="7" name="Content Placeholder 6"/>
          <p:cNvSpPr>
            <a:spLocks noGrp="1"/>
          </p:cNvSpPr>
          <p:nvPr>
            <p:ph idx="1"/>
          </p:nvPr>
        </p:nvSpPr>
        <p:spPr>
          <a:xfrm>
            <a:off x="457200" y="1600200"/>
            <a:ext cx="8229600" cy="5029200"/>
          </a:xfrm>
        </p:spPr>
        <p:txBody>
          <a:bodyPr>
            <a:normAutofit/>
          </a:bodyPr>
          <a:lstStyle/>
          <a:p>
            <a:r>
              <a:rPr lang="en-US" dirty="0" smtClean="0"/>
              <a:t>Yale University </a:t>
            </a:r>
            <a:r>
              <a:rPr lang="en-US" dirty="0"/>
              <a:t>randomized control trial </a:t>
            </a:r>
            <a:endParaRPr lang="en-US" dirty="0" smtClean="0"/>
          </a:p>
          <a:p>
            <a:pPr lvl="1"/>
            <a:r>
              <a:rPr lang="en-US" dirty="0" smtClean="0"/>
              <a:t>1,047 </a:t>
            </a:r>
            <a:r>
              <a:rPr lang="en-US" dirty="0"/>
              <a:t>women in public clinics </a:t>
            </a:r>
            <a:endParaRPr lang="en-US" dirty="0" smtClean="0"/>
          </a:p>
          <a:p>
            <a:pPr lvl="1"/>
            <a:r>
              <a:rPr lang="en-US" dirty="0" smtClean="0"/>
              <a:t>Randomized </a:t>
            </a:r>
            <a:r>
              <a:rPr lang="en-US" dirty="0"/>
              <a:t>to traditional or </a:t>
            </a:r>
            <a:r>
              <a:rPr lang="en-US" dirty="0" smtClean="0"/>
              <a:t>group care</a:t>
            </a:r>
          </a:p>
          <a:p>
            <a:pPr lvl="1"/>
            <a:r>
              <a:rPr lang="en-US" dirty="0" smtClean="0"/>
              <a:t>33% reduction </a:t>
            </a:r>
            <a:r>
              <a:rPr lang="en-US" dirty="0"/>
              <a:t>in preterm birth for women </a:t>
            </a:r>
            <a:r>
              <a:rPr lang="en-US" dirty="0" smtClean="0"/>
              <a:t>in Centering groups</a:t>
            </a:r>
          </a:p>
          <a:p>
            <a:pPr lvl="1"/>
            <a:r>
              <a:rPr lang="en-US" dirty="0" smtClean="0"/>
              <a:t>Other outcomes</a:t>
            </a:r>
          </a:p>
          <a:p>
            <a:pPr lvl="2"/>
            <a:r>
              <a:rPr lang="en-US" dirty="0" smtClean="0"/>
              <a:t>Increased satisfaction </a:t>
            </a:r>
            <a:r>
              <a:rPr lang="en-US" dirty="0"/>
              <a:t>with care </a:t>
            </a:r>
            <a:endParaRPr lang="en-US" dirty="0" smtClean="0"/>
          </a:p>
          <a:p>
            <a:pPr lvl="2"/>
            <a:r>
              <a:rPr lang="en-US" dirty="0" smtClean="0"/>
              <a:t>Increased </a:t>
            </a:r>
            <a:r>
              <a:rPr lang="en-US" dirty="0"/>
              <a:t>breast-feeding rates, and </a:t>
            </a:r>
            <a:endParaRPr lang="en-US" dirty="0" smtClean="0"/>
          </a:p>
          <a:p>
            <a:pPr lvl="2"/>
            <a:r>
              <a:rPr lang="en-US" dirty="0" smtClean="0"/>
              <a:t>Improved knowledge </a:t>
            </a:r>
            <a:r>
              <a:rPr lang="en-US" dirty="0"/>
              <a:t>and readiness for birth and </a:t>
            </a:r>
            <a:r>
              <a:rPr lang="en-US" dirty="0" smtClean="0"/>
              <a:t>parenting</a:t>
            </a:r>
          </a:p>
          <a:p>
            <a:r>
              <a:rPr lang="en-US" dirty="0" smtClean="0"/>
              <a:t>University </a:t>
            </a:r>
            <a:r>
              <a:rPr lang="en-US" dirty="0"/>
              <a:t>of Kentucky </a:t>
            </a:r>
            <a:r>
              <a:rPr lang="en-US" dirty="0" smtClean="0"/>
              <a:t>Centering Pregnancy </a:t>
            </a:r>
            <a:r>
              <a:rPr lang="en-US" dirty="0"/>
              <a:t>Smiles </a:t>
            </a:r>
            <a:r>
              <a:rPr lang="en-US" dirty="0" smtClean="0"/>
              <a:t>program</a:t>
            </a:r>
          </a:p>
          <a:p>
            <a:pPr lvl="1"/>
            <a:r>
              <a:rPr lang="en-US" dirty="0" smtClean="0"/>
              <a:t>Reduction </a:t>
            </a:r>
            <a:r>
              <a:rPr lang="en-US" dirty="0"/>
              <a:t>in preterm births from </a:t>
            </a:r>
            <a:r>
              <a:rPr lang="en-US" dirty="0" smtClean="0"/>
              <a:t>13.7% to 6.6%</a:t>
            </a:r>
          </a:p>
          <a:p>
            <a:pPr lvl="1"/>
            <a:r>
              <a:rPr lang="en-US" dirty="0" smtClean="0"/>
              <a:t>Saved ~$</a:t>
            </a:r>
            <a:r>
              <a:rPr lang="en-US" dirty="0"/>
              <a:t>2.1 </a:t>
            </a:r>
            <a:r>
              <a:rPr lang="en-US" dirty="0" smtClean="0"/>
              <a:t>million in 2 years</a:t>
            </a:r>
            <a:endParaRPr lang="en-US" dirty="0"/>
          </a:p>
        </p:txBody>
      </p:sp>
      <p:sp>
        <p:nvSpPr>
          <p:cNvPr id="5" name="Slide Number Placeholder 4"/>
          <p:cNvSpPr>
            <a:spLocks noGrp="1"/>
          </p:cNvSpPr>
          <p:nvPr>
            <p:ph type="sldNum" sz="quarter" idx="12"/>
          </p:nvPr>
        </p:nvSpPr>
        <p:spPr/>
        <p:txBody>
          <a:bodyPr/>
          <a:lstStyle/>
          <a:p>
            <a:fld id="{F33E9FB2-1839-4EEC-AE55-CFB479BDC661}" type="slidenum">
              <a:rPr lang="en-US" smtClean="0"/>
              <a:pPr/>
              <a:t>38</a:t>
            </a:fld>
            <a:endParaRPr lang="en-US"/>
          </a:p>
        </p:txBody>
      </p:sp>
    </p:spTree>
    <p:extLst>
      <p:ext uri="{BB962C8B-B14F-4D97-AF65-F5344CB8AC3E}">
        <p14:creationId xmlns:p14="http://schemas.microsoft.com/office/powerpoint/2010/main" val="1452779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Centering delivers results:</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r>
              <a:rPr lang="en-US" b="1" dirty="0" smtClean="0"/>
              <a:t>Less likely to delivery prematurely:</a:t>
            </a:r>
            <a:r>
              <a:rPr lang="en-US" dirty="0" smtClean="0"/>
              <a:t> to </a:t>
            </a:r>
            <a:r>
              <a:rPr lang="en-US" dirty="0"/>
              <a:t>deliver prematurely (9.8 vs. 13.8 percent). </a:t>
            </a:r>
            <a:endParaRPr lang="en-US" dirty="0" smtClean="0"/>
          </a:p>
          <a:p>
            <a:pPr lvl="0"/>
            <a:r>
              <a:rPr lang="en-US" b="1" dirty="0"/>
              <a:t>More likely to receive adequate prenatal care:</a:t>
            </a:r>
            <a:r>
              <a:rPr lang="en-US" dirty="0"/>
              <a:t> </a:t>
            </a:r>
            <a:r>
              <a:rPr lang="en-US" dirty="0" err="1"/>
              <a:t>CenteringPregnancy</a:t>
            </a:r>
            <a:r>
              <a:rPr lang="en-US" dirty="0"/>
              <a:t> participants were less likely than those enrolled in usual care to receive inadequate prenatal care (26.6 percent of program participants received inadequate care, compared with 33 percent of those getting usual care) </a:t>
            </a:r>
          </a:p>
          <a:p>
            <a:r>
              <a:rPr lang="en-US" b="1" dirty="0"/>
              <a:t>Higher satisfaction with prenatal care</a:t>
            </a: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39</a:t>
            </a:fld>
            <a:endParaRPr lang="en-US"/>
          </a:p>
        </p:txBody>
      </p:sp>
    </p:spTree>
    <p:extLst>
      <p:ext uri="{BB962C8B-B14F-4D97-AF65-F5344CB8AC3E}">
        <p14:creationId xmlns:p14="http://schemas.microsoft.com/office/powerpoint/2010/main" val="2395417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Centering delivers results</a:t>
            </a:r>
            <a:endParaRPr lang="en-US" dirty="0"/>
          </a:p>
        </p:txBody>
      </p:sp>
      <p:sp>
        <p:nvSpPr>
          <p:cNvPr id="3" name="Content Placeholder 2"/>
          <p:cNvSpPr>
            <a:spLocks noGrp="1"/>
          </p:cNvSpPr>
          <p:nvPr>
            <p:ph idx="1"/>
          </p:nvPr>
        </p:nvSpPr>
        <p:spPr/>
        <p:txBody>
          <a:bodyPr>
            <a:normAutofit/>
          </a:bodyPr>
          <a:lstStyle/>
          <a:p>
            <a:r>
              <a:rPr lang="en-US" b="1" dirty="0" smtClean="0"/>
              <a:t>Increased </a:t>
            </a:r>
            <a:r>
              <a:rPr lang="en-US" b="1" dirty="0"/>
              <a:t>use of postpartum family planning</a:t>
            </a:r>
            <a:endParaRPr lang="en-US" sz="2400" b="1" dirty="0" smtClean="0"/>
          </a:p>
          <a:p>
            <a:r>
              <a:rPr lang="en-US" sz="2400" dirty="0" smtClean="0"/>
              <a:t>Hale </a:t>
            </a:r>
            <a:r>
              <a:rPr lang="en-US" sz="2400" dirty="0"/>
              <a:t>N, </a:t>
            </a:r>
            <a:r>
              <a:rPr lang="en-US" sz="2400" dirty="0" err="1"/>
              <a:t>Picklesimer</a:t>
            </a:r>
            <a:r>
              <a:rPr lang="en-US" sz="2400" dirty="0"/>
              <a:t> AH, Billings DL, et al. The impact of Centering Pregnancy Group Prenatal Care on </a:t>
            </a:r>
            <a:r>
              <a:rPr lang="en-US" sz="2400" dirty="0" smtClean="0"/>
              <a:t>postpartum family </a:t>
            </a:r>
            <a:r>
              <a:rPr lang="en-US" sz="2400" dirty="0"/>
              <a:t>planning. Am J </a:t>
            </a:r>
            <a:r>
              <a:rPr lang="en-US" sz="2400" dirty="0" err="1"/>
              <a:t>Obstet</a:t>
            </a:r>
            <a:r>
              <a:rPr lang="en-US" sz="2400" dirty="0"/>
              <a:t> </a:t>
            </a:r>
            <a:r>
              <a:rPr lang="en-US" sz="2400" dirty="0" err="1" smtClean="0"/>
              <a:t>Gynecol</a:t>
            </a:r>
            <a:r>
              <a:rPr lang="en-US" sz="2400" dirty="0" smtClean="0"/>
              <a:t> 2014;210:50.e1-7.</a:t>
            </a:r>
          </a:p>
          <a:p>
            <a:r>
              <a:rPr lang="en-US" sz="2400" i="1" dirty="0" smtClean="0"/>
              <a:t>Utilization of postpartum family-planning services was higher among women participating in GPNC than among women receiving IPNC (29% </a:t>
            </a:r>
            <a:r>
              <a:rPr lang="en-US" sz="2400" i="1" dirty="0" err="1" smtClean="0"/>
              <a:t>vs</a:t>
            </a:r>
            <a:r>
              <a:rPr lang="en-US" sz="2400" i="1" dirty="0" smtClean="0"/>
              <a:t> 20% at 12 months postpartum, p&lt;.05)</a:t>
            </a:r>
            <a:endParaRPr lang="en-US" sz="2400" i="1" dirty="0"/>
          </a:p>
        </p:txBody>
      </p:sp>
    </p:spTree>
    <p:extLst>
      <p:ext uri="{BB962C8B-B14F-4D97-AF65-F5344CB8AC3E}">
        <p14:creationId xmlns:p14="http://schemas.microsoft.com/office/powerpoint/2010/main" val="3406949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886200" cy="990600"/>
          </a:xfrm>
        </p:spPr>
        <p:txBody>
          <a:bodyPr>
            <a:normAutofit fontScale="90000"/>
          </a:bodyPr>
          <a:lstStyle/>
          <a:p>
            <a:r>
              <a:rPr lang="en-US" dirty="0" smtClean="0"/>
              <a:t>Home Visitation:  The Evidence</a:t>
            </a:r>
            <a:endParaRPr lang="en-US" dirty="0"/>
          </a:p>
        </p:txBody>
      </p:sp>
      <p:sp>
        <p:nvSpPr>
          <p:cNvPr id="7" name="Content Placeholder 6"/>
          <p:cNvSpPr>
            <a:spLocks noGrp="1"/>
          </p:cNvSpPr>
          <p:nvPr>
            <p:ph sz="half" idx="1"/>
          </p:nvPr>
        </p:nvSpPr>
        <p:spPr>
          <a:xfrm>
            <a:off x="152400" y="1673352"/>
            <a:ext cx="4495800" cy="1831848"/>
          </a:xfrm>
        </p:spPr>
        <p:txBody>
          <a:bodyPr>
            <a:normAutofit/>
          </a:bodyPr>
          <a:lstStyle/>
          <a:p>
            <a:r>
              <a:rPr lang="en-US" sz="1600" dirty="0" smtClean="0"/>
              <a:t>Program dependent</a:t>
            </a:r>
          </a:p>
          <a:p>
            <a:r>
              <a:rPr lang="en-US" sz="1600" dirty="0">
                <a:hlinkClick r:id="rId3"/>
              </a:rPr>
              <a:t>http://</a:t>
            </a:r>
            <a:r>
              <a:rPr lang="en-US" sz="1600" dirty="0" smtClean="0">
                <a:hlinkClick r:id="rId3"/>
              </a:rPr>
              <a:t>homvee.acf.hhs.gov/programs.aspx</a:t>
            </a:r>
            <a:endParaRPr lang="en-US" sz="1600" dirty="0" smtClean="0"/>
          </a:p>
          <a:p>
            <a:r>
              <a:rPr lang="en-US" sz="1600" dirty="0">
                <a:hlinkClick r:id="rId4"/>
              </a:rPr>
              <a:t>http://</a:t>
            </a:r>
            <a:r>
              <a:rPr lang="en-US" sz="1600" dirty="0" smtClean="0">
                <a:hlinkClick r:id="rId4"/>
              </a:rPr>
              <a:t>homvee.acf.hhs.gov/EvidenceOverview.aspx</a:t>
            </a:r>
            <a:endParaRPr lang="en-US" sz="1600" dirty="0" smtClean="0"/>
          </a:p>
        </p:txBody>
      </p:sp>
      <p:sp>
        <p:nvSpPr>
          <p:cNvPr id="4" name="Slide Number Placeholder 3"/>
          <p:cNvSpPr>
            <a:spLocks noGrp="1"/>
          </p:cNvSpPr>
          <p:nvPr>
            <p:ph type="sldNum" sz="quarter" idx="12"/>
          </p:nvPr>
        </p:nvSpPr>
        <p:spPr/>
        <p:txBody>
          <a:bodyPr/>
          <a:lstStyle/>
          <a:p>
            <a:fld id="{F33E9FB2-1839-4EEC-AE55-CFB479BDC661}" type="slidenum">
              <a:rPr lang="en-US" smtClean="0"/>
              <a:pPr/>
              <a:t>41</a:t>
            </a:fld>
            <a:endParaRPr lang="en-US"/>
          </a:p>
        </p:txBody>
      </p:sp>
      <p:pic>
        <p:nvPicPr>
          <p:cNvPr id="1034" name="Picture 1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476" t="6428" r="73977" b="5018"/>
          <a:stretch/>
        </p:blipFill>
        <p:spPr bwMode="auto">
          <a:xfrm>
            <a:off x="1371600" y="2614505"/>
            <a:ext cx="2373908" cy="4147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76" t="6142" r="75414" b="4363"/>
          <a:stretch/>
        </p:blipFill>
        <p:spPr bwMode="auto">
          <a:xfrm>
            <a:off x="4648200" y="553987"/>
            <a:ext cx="4343400" cy="6207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98596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visiting delivers results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Every Child Succeeds (ECS</a:t>
            </a:r>
            <a:r>
              <a:rPr lang="en-US" dirty="0" smtClean="0"/>
              <a:t>), </a:t>
            </a:r>
            <a:r>
              <a:rPr lang="en-US" dirty="0"/>
              <a:t>an established, regional home visiting </a:t>
            </a:r>
            <a:r>
              <a:rPr lang="en-US" dirty="0" smtClean="0"/>
              <a:t>program in southwest </a:t>
            </a:r>
            <a:r>
              <a:rPr lang="en-US" dirty="0"/>
              <a:t>Ohio from 2007 to </a:t>
            </a:r>
            <a:r>
              <a:rPr lang="en-US" dirty="0" smtClean="0"/>
              <a:t>2010</a:t>
            </a:r>
          </a:p>
          <a:p>
            <a:pPr marL="0" indent="0">
              <a:buNone/>
            </a:pPr>
            <a:endParaRPr lang="en-US" dirty="0"/>
          </a:p>
          <a:p>
            <a:pPr marL="0" indent="0">
              <a:buNone/>
            </a:pPr>
            <a:r>
              <a:rPr lang="en-US" dirty="0" smtClean="0"/>
              <a:t>Healthy Families </a:t>
            </a:r>
            <a:r>
              <a:rPr lang="en-US" dirty="0"/>
              <a:t>America model of home visiting</a:t>
            </a:r>
            <a:r>
              <a:rPr lang="en-US" dirty="0" smtClean="0"/>
              <a:t>; program </a:t>
            </a:r>
            <a:r>
              <a:rPr lang="en-US" dirty="0"/>
              <a:t>goals are to </a:t>
            </a:r>
            <a:endParaRPr lang="en-US" dirty="0" smtClean="0"/>
          </a:p>
          <a:p>
            <a:pPr marL="0" indent="0">
              <a:buNone/>
            </a:pPr>
            <a:r>
              <a:rPr lang="en-US" dirty="0" smtClean="0"/>
              <a:t>(</a:t>
            </a:r>
            <a:r>
              <a:rPr lang="en-US" dirty="0"/>
              <a:t>1) </a:t>
            </a:r>
            <a:r>
              <a:rPr lang="en-US" dirty="0" smtClean="0"/>
              <a:t>improve pregnancy </a:t>
            </a:r>
            <a:r>
              <a:rPr lang="en-US" dirty="0"/>
              <a:t>outcomes through </a:t>
            </a:r>
            <a:r>
              <a:rPr lang="en-US" dirty="0" smtClean="0"/>
              <a:t>nutrition education </a:t>
            </a:r>
            <a:r>
              <a:rPr lang="en-US" dirty="0"/>
              <a:t>and substance use reduction</a:t>
            </a:r>
            <a:r>
              <a:rPr lang="en-US" dirty="0" smtClean="0"/>
              <a:t>, </a:t>
            </a:r>
          </a:p>
          <a:p>
            <a:pPr marL="0" indent="0">
              <a:buNone/>
            </a:pPr>
            <a:r>
              <a:rPr lang="en-US" dirty="0" smtClean="0"/>
              <a:t>(</a:t>
            </a:r>
            <a:r>
              <a:rPr lang="en-US" dirty="0"/>
              <a:t>2) support parents in </a:t>
            </a:r>
            <a:r>
              <a:rPr lang="en-US" dirty="0" smtClean="0"/>
              <a:t>providing children </a:t>
            </a:r>
            <a:r>
              <a:rPr lang="en-US" dirty="0"/>
              <a:t>with a safe, nurturing,</a:t>
            </a:r>
          </a:p>
          <a:p>
            <a:pPr marL="0" indent="0">
              <a:buNone/>
            </a:pPr>
            <a:r>
              <a:rPr lang="en-US" dirty="0"/>
              <a:t>and stimulating home environment, </a:t>
            </a:r>
            <a:endParaRPr lang="en-US" dirty="0" smtClean="0"/>
          </a:p>
          <a:p>
            <a:pPr marL="0" indent="0">
              <a:buNone/>
            </a:pPr>
            <a:r>
              <a:rPr lang="en-US" dirty="0" smtClean="0"/>
              <a:t>(</a:t>
            </a:r>
            <a:r>
              <a:rPr lang="en-US" dirty="0"/>
              <a:t>3</a:t>
            </a:r>
            <a:r>
              <a:rPr lang="en-US" dirty="0" smtClean="0"/>
              <a:t>) optimize </a:t>
            </a:r>
            <a:r>
              <a:rPr lang="en-US" dirty="0"/>
              <a:t>child health and development,</a:t>
            </a:r>
          </a:p>
          <a:p>
            <a:pPr marL="0" indent="0">
              <a:buNone/>
            </a:pPr>
            <a:r>
              <a:rPr lang="en-US" dirty="0"/>
              <a:t>(4) link families to health care </a:t>
            </a:r>
            <a:r>
              <a:rPr lang="en-US" dirty="0" smtClean="0"/>
              <a:t>and other </a:t>
            </a:r>
            <a:r>
              <a:rPr lang="en-US" dirty="0"/>
              <a:t>services, and </a:t>
            </a:r>
            <a:endParaRPr lang="en-US" dirty="0" smtClean="0"/>
          </a:p>
          <a:p>
            <a:pPr marL="0" indent="0">
              <a:buNone/>
            </a:pPr>
            <a:r>
              <a:rPr lang="en-US" dirty="0" smtClean="0"/>
              <a:t>(</a:t>
            </a:r>
            <a:r>
              <a:rPr lang="en-US" dirty="0"/>
              <a:t>5) promote </a:t>
            </a:r>
            <a:r>
              <a:rPr lang="en-US" dirty="0" smtClean="0"/>
              <a:t>economic self-sufficiency</a:t>
            </a:r>
            <a:r>
              <a:rPr lang="en-US" dirty="0"/>
              <a:t>. for at-risk, first-time mothers.</a:t>
            </a:r>
          </a:p>
        </p:txBody>
      </p:sp>
      <p:sp>
        <p:nvSpPr>
          <p:cNvPr id="4" name="Slide Number Placeholder 3"/>
          <p:cNvSpPr>
            <a:spLocks noGrp="1"/>
          </p:cNvSpPr>
          <p:nvPr>
            <p:ph type="sldNum" sz="quarter" idx="12"/>
          </p:nvPr>
        </p:nvSpPr>
        <p:spPr/>
        <p:txBody>
          <a:bodyPr/>
          <a:lstStyle/>
          <a:p>
            <a:fld id="{F33E9FB2-1839-4EEC-AE55-CFB479BDC661}" type="slidenum">
              <a:rPr lang="en-US" smtClean="0"/>
              <a:pPr/>
              <a:t>42</a:t>
            </a:fld>
            <a:endParaRPr lang="en-US"/>
          </a:p>
        </p:txBody>
      </p:sp>
    </p:spTree>
    <p:extLst>
      <p:ext uri="{BB962C8B-B14F-4D97-AF65-F5344CB8AC3E}">
        <p14:creationId xmlns:p14="http://schemas.microsoft.com/office/powerpoint/2010/main" val="29422318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visiting delivers results</a:t>
            </a:r>
            <a:endParaRPr lang="en-US" dirty="0"/>
          </a:p>
        </p:txBody>
      </p:sp>
      <p:sp>
        <p:nvSpPr>
          <p:cNvPr id="3" name="Content Placeholder 2"/>
          <p:cNvSpPr>
            <a:spLocks noGrp="1"/>
          </p:cNvSpPr>
          <p:nvPr>
            <p:ph idx="1"/>
          </p:nvPr>
        </p:nvSpPr>
        <p:spPr/>
        <p:txBody>
          <a:bodyPr>
            <a:normAutofit/>
          </a:bodyPr>
          <a:lstStyle/>
          <a:p>
            <a:pPr marL="0" indent="0">
              <a:buNone/>
            </a:pPr>
            <a:r>
              <a:rPr lang="en-US" dirty="0">
                <a:hlinkClick r:id="rId3" tooltip="Pediatrics."/>
              </a:rPr>
              <a:t>Pediatrics.</a:t>
            </a:r>
            <a:r>
              <a:rPr lang="en-US" dirty="0"/>
              <a:t> </a:t>
            </a:r>
            <a:r>
              <a:rPr lang="en-US" dirty="0" smtClean="0"/>
              <a:t>2013 </a:t>
            </a:r>
            <a:r>
              <a:rPr lang="en-US" b="1" dirty="0" smtClean="0"/>
              <a:t>Dosage </a:t>
            </a:r>
            <a:r>
              <a:rPr lang="en-US" b="1" dirty="0"/>
              <a:t>effect of prenatal home visiting on pregnancy outcomes in at-risk, first-time mothers.</a:t>
            </a:r>
          </a:p>
          <a:p>
            <a:pPr marL="0" indent="0">
              <a:buNone/>
            </a:pPr>
            <a:r>
              <a:rPr lang="en-US" dirty="0" err="1">
                <a:hlinkClick r:id="rId4"/>
              </a:rPr>
              <a:t>Goyal</a:t>
            </a:r>
            <a:r>
              <a:rPr lang="en-US" dirty="0">
                <a:hlinkClick r:id="rId4"/>
              </a:rPr>
              <a:t> </a:t>
            </a:r>
            <a:r>
              <a:rPr lang="en-US" dirty="0" smtClean="0">
                <a:hlinkClick r:id="rId4"/>
              </a:rPr>
              <a:t>NK</a:t>
            </a:r>
            <a:r>
              <a:rPr lang="en-US" baseline="30000" dirty="0" smtClean="0"/>
              <a:t>1</a:t>
            </a:r>
            <a:r>
              <a:rPr lang="en-US" dirty="0" smtClean="0"/>
              <a:t> et. al</a:t>
            </a:r>
            <a:endParaRPr lang="en-US" dirty="0"/>
          </a:p>
          <a:p>
            <a:pPr marL="0" indent="0">
              <a:buNone/>
            </a:pPr>
            <a:r>
              <a:rPr lang="en-US" dirty="0" smtClean="0"/>
              <a:t>Evaluated the </a:t>
            </a:r>
            <a:r>
              <a:rPr lang="en-US" dirty="0"/>
              <a:t>effect of home visiting dosage on preterm birth </a:t>
            </a:r>
            <a:r>
              <a:rPr lang="en-US" dirty="0" smtClean="0"/>
              <a:t>… in women </a:t>
            </a:r>
            <a:r>
              <a:rPr lang="en-US" dirty="0"/>
              <a:t>in southwest </a:t>
            </a:r>
            <a:r>
              <a:rPr lang="en-US" dirty="0" smtClean="0"/>
              <a:t>Ohio. </a:t>
            </a:r>
            <a:r>
              <a:rPr lang="en-US" dirty="0"/>
              <a:t>Home </a:t>
            </a:r>
            <a:r>
              <a:rPr lang="en-US" dirty="0" smtClean="0"/>
              <a:t>visits are </a:t>
            </a:r>
            <a:r>
              <a:rPr lang="en-US" dirty="0"/>
              <a:t>provided by social workers, </a:t>
            </a:r>
            <a:r>
              <a:rPr lang="en-US" dirty="0" smtClean="0"/>
              <a:t>child development </a:t>
            </a:r>
            <a:r>
              <a:rPr lang="en-US" dirty="0"/>
              <a:t>specialists, nurses, </a:t>
            </a:r>
            <a:r>
              <a:rPr lang="en-US" dirty="0" smtClean="0"/>
              <a:t>or paraprofessionals</a:t>
            </a:r>
            <a:endParaRPr lang="en-US" dirty="0"/>
          </a:p>
          <a:p>
            <a:pPr marL="0" indent="0">
              <a:buNone/>
            </a:pPr>
            <a:endParaRPr lang="en-US" dirty="0" smtClean="0"/>
          </a:p>
          <a:p>
            <a:pPr marL="0" indent="0">
              <a:buNone/>
            </a:pPr>
            <a:r>
              <a:rPr lang="en-US" dirty="0" smtClean="0"/>
              <a:t>Results: ≥</a:t>
            </a:r>
            <a:r>
              <a:rPr lang="en-US" dirty="0"/>
              <a:t>8 completed visits by 26 weeks </a:t>
            </a:r>
            <a:r>
              <a:rPr lang="en-US" i="1" dirty="0" smtClean="0">
                <a:solidFill>
                  <a:schemeClr val="accent1">
                    <a:lumMod val="75000"/>
                  </a:schemeClr>
                </a:solidFill>
              </a:rPr>
              <a:t>reduced odds of preterm birth by about 2/3 </a:t>
            </a:r>
            <a:r>
              <a:rPr lang="en-US" dirty="0" smtClean="0"/>
              <a:t>(compared with &lt;3 visits)</a:t>
            </a:r>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43</a:t>
            </a:fld>
            <a:endParaRPr lang="en-US"/>
          </a:p>
        </p:txBody>
      </p:sp>
    </p:spTree>
    <p:extLst>
      <p:ext uri="{BB962C8B-B14F-4D97-AF65-F5344CB8AC3E}">
        <p14:creationId xmlns:p14="http://schemas.microsoft.com/office/powerpoint/2010/main" val="15052867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CDC\PPOR-MAIN\GRAPHICS\PPOR logo.png"/>
          <p:cNvPicPr>
            <a:picLocks noChangeAspect="1" noChangeArrowheads="1"/>
          </p:cNvPicPr>
          <p:nvPr/>
        </p:nvPicPr>
        <p:blipFill>
          <a:blip r:embed="rId3" cstate="print"/>
          <a:srcRect/>
          <a:stretch>
            <a:fillRect/>
          </a:stretch>
        </p:blipFill>
        <p:spPr bwMode="auto">
          <a:xfrm>
            <a:off x="152400" y="152400"/>
            <a:ext cx="2057400" cy="495300"/>
          </a:xfrm>
          <a:prstGeom prst="rect">
            <a:avLst/>
          </a:prstGeom>
          <a:noFill/>
          <a:ln w="9525">
            <a:noFill/>
            <a:miter lim="800000"/>
            <a:headEnd/>
            <a:tailEnd/>
          </a:ln>
        </p:spPr>
      </p:pic>
      <p:sp>
        <p:nvSpPr>
          <p:cNvPr id="6" name="Rectangle 2050"/>
          <p:cNvSpPr txBox="1">
            <a:spLocks noChangeArrowheads="1"/>
          </p:cNvSpPr>
          <p:nvPr/>
        </p:nvSpPr>
        <p:spPr>
          <a:xfrm>
            <a:off x="228600" y="457200"/>
            <a:ext cx="8686800" cy="10287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chemeClr val="bg2">
                    <a:lumMod val="25000"/>
                  </a:schemeClr>
                </a:solidFill>
              </a:rPr>
              <a:t>Cuyahoga County </a:t>
            </a:r>
            <a:r>
              <a:rPr lang="en-US" sz="2800" dirty="0" smtClean="0">
                <a:solidFill>
                  <a:schemeClr val="bg2">
                    <a:lumMod val="25000"/>
                  </a:schemeClr>
                </a:solidFill>
                <a:latin typeface="Century Gothic" pitchFamily="34" charset="0"/>
                <a:cs typeface="Arial" pitchFamily="34" charset="0"/>
              </a:rPr>
              <a:t>(2006-2010)</a:t>
            </a:r>
            <a:endParaRPr lang="en-US" sz="2800" dirty="0">
              <a:solidFill>
                <a:schemeClr val="bg2">
                  <a:lumMod val="25000"/>
                </a:schemeClr>
              </a:solidFill>
              <a:latin typeface="Arial" pitchFamily="34" charset="0"/>
              <a:cs typeface="Arial" pitchFamily="34" charset="0"/>
            </a:endParaRPr>
          </a:p>
        </p:txBody>
      </p:sp>
      <p:sp>
        <p:nvSpPr>
          <p:cNvPr id="11" name="Slide Number Placeholder 10"/>
          <p:cNvSpPr>
            <a:spLocks noGrp="1"/>
          </p:cNvSpPr>
          <p:nvPr>
            <p:ph type="sldNum" sz="quarter" idx="4294967295"/>
          </p:nvPr>
        </p:nvSpPr>
        <p:spPr>
          <a:xfrm>
            <a:off x="8129016" y="5734050"/>
            <a:ext cx="609600" cy="521208"/>
          </a:xfrm>
          <a:prstGeom prst="rect">
            <a:avLst/>
          </a:prstGeom>
        </p:spPr>
        <p:txBody>
          <a:bodyPr/>
          <a:lstStyle/>
          <a:p>
            <a:fld id="{2055D7D7-58E9-4C38-B52A-E0C54CD5A1E8}" type="slidenum">
              <a:rPr lang="en-US" smtClean="0"/>
              <a:pPr/>
              <a:t>44</a:t>
            </a:fld>
            <a:endParaRPr lang="en-US"/>
          </a:p>
        </p:txBody>
      </p:sp>
      <p:graphicFrame>
        <p:nvGraphicFramePr>
          <p:cNvPr id="2" name="Chart 1"/>
          <p:cNvGraphicFramePr/>
          <p:nvPr>
            <p:extLst>
              <p:ext uri="{D42A27DB-BD31-4B8C-83A1-F6EECF244321}">
                <p14:modId xmlns:p14="http://schemas.microsoft.com/office/powerpoint/2010/main" val="675853993"/>
              </p:ext>
            </p:extLst>
          </p:nvPr>
        </p:nvGraphicFramePr>
        <p:xfrm>
          <a:off x="1480457" y="1371600"/>
          <a:ext cx="7467600" cy="5137411"/>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p:nvPr/>
        </p:nvSpPr>
        <p:spPr>
          <a:xfrm>
            <a:off x="228600" y="1752600"/>
            <a:ext cx="2590800" cy="28194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solidFill>
                  <a:srgbClr val="00B050"/>
                </a:solidFill>
              </a:rPr>
              <a:t>From Underlying Cause of Death, 62% of the green pie slice is due to sleep related deaths; </a:t>
            </a:r>
          </a:p>
          <a:p>
            <a:r>
              <a:rPr lang="en-US" sz="1800" dirty="0" smtClean="0">
                <a:solidFill>
                  <a:srgbClr val="00B050"/>
                </a:solidFill>
              </a:rPr>
              <a:t>(Black Cleveland 2008-2010)</a:t>
            </a:r>
          </a:p>
          <a:p>
            <a:endParaRPr lang="en-US" sz="1800" dirty="0">
              <a:solidFill>
                <a:srgbClr val="00B050"/>
              </a:solidFill>
            </a:endParaRPr>
          </a:p>
          <a:p>
            <a:r>
              <a:rPr lang="en-US" sz="1800" dirty="0" smtClean="0">
                <a:solidFill>
                  <a:srgbClr val="00B050"/>
                </a:solidFill>
              </a:rPr>
              <a:t>SUID rate was 2.2, should be &lt;.5</a:t>
            </a:r>
            <a:endParaRPr lang="en-US" sz="1800" dirty="0">
              <a:solidFill>
                <a:srgbClr val="00B050"/>
              </a:solidFill>
            </a:endParaRPr>
          </a:p>
        </p:txBody>
      </p:sp>
    </p:spTree>
    <p:extLst>
      <p:ext uri="{BB962C8B-B14F-4D97-AF65-F5344CB8AC3E}">
        <p14:creationId xmlns:p14="http://schemas.microsoft.com/office/powerpoint/2010/main" val="63322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a:solidFill>
            <a:srgbClr val="99FF99"/>
          </a:solidFill>
        </p:spPr>
        <p:txBody>
          <a:bodyPr>
            <a:normAutofit fontScale="90000"/>
          </a:bodyPr>
          <a:lstStyle/>
          <a:p>
            <a:r>
              <a:rPr lang="en-US" dirty="0" smtClean="0"/>
              <a:t>Causes of Sleep-related death</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08365011"/>
              </p:ext>
            </p:extLst>
          </p:nvPr>
        </p:nvGraphicFramePr>
        <p:xfrm>
          <a:off x="76200" y="1219200"/>
          <a:ext cx="8915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F33E9FB2-1839-4EEC-AE55-CFB479BDC661}" type="slidenum">
              <a:rPr lang="en-US" smtClean="0"/>
              <a:pPr/>
              <a:t>45</a:t>
            </a:fld>
            <a:endParaRPr lang="en-US"/>
          </a:p>
        </p:txBody>
      </p:sp>
      <p:sp>
        <p:nvSpPr>
          <p:cNvPr id="7" name="TextBox 6"/>
          <p:cNvSpPr txBox="1"/>
          <p:nvPr/>
        </p:nvSpPr>
        <p:spPr>
          <a:xfrm>
            <a:off x="762000" y="6477000"/>
            <a:ext cx="7772400" cy="369332"/>
          </a:xfrm>
          <a:prstGeom prst="rect">
            <a:avLst/>
          </a:prstGeom>
          <a:noFill/>
        </p:spPr>
        <p:txBody>
          <a:bodyPr wrap="square" rtlCol="0">
            <a:spAutoFit/>
          </a:bodyPr>
          <a:lstStyle/>
          <a:p>
            <a:r>
              <a:rPr lang="en-US" dirty="0" smtClean="0"/>
              <a:t>Source: Rachel Moon’s CDC Grand Rounds Presentation October 2012</a:t>
            </a:r>
            <a:endParaRPr lang="en-US" dirty="0"/>
          </a:p>
        </p:txBody>
      </p:sp>
    </p:spTree>
    <p:extLst>
      <p:ext uri="{BB962C8B-B14F-4D97-AF65-F5344CB8AC3E}">
        <p14:creationId xmlns:p14="http://schemas.microsoft.com/office/powerpoint/2010/main" val="4822433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4876800"/>
          </a:xfrm>
        </p:spPr>
        <p:txBody>
          <a:bodyPr>
            <a:normAutofit/>
          </a:bodyPr>
          <a:lstStyle/>
          <a:p>
            <a:r>
              <a:rPr lang="en-US" dirty="0" smtClean="0"/>
              <a:t>Back </a:t>
            </a:r>
            <a:r>
              <a:rPr lang="en-US" dirty="0"/>
              <a:t>to sleep for every sleep </a:t>
            </a:r>
          </a:p>
          <a:p>
            <a:r>
              <a:rPr lang="en-US" dirty="0" smtClean="0"/>
              <a:t>Use </a:t>
            </a:r>
            <a:r>
              <a:rPr lang="en-US" dirty="0"/>
              <a:t>a firm sleep surface </a:t>
            </a:r>
          </a:p>
          <a:p>
            <a:r>
              <a:rPr lang="en-US" dirty="0" smtClean="0"/>
              <a:t>Room-sharing </a:t>
            </a:r>
            <a:r>
              <a:rPr lang="en-US" dirty="0"/>
              <a:t>without bed-sharing is recommended </a:t>
            </a:r>
          </a:p>
          <a:p>
            <a:r>
              <a:rPr lang="en-US" dirty="0" smtClean="0"/>
              <a:t>Keep </a:t>
            </a:r>
            <a:r>
              <a:rPr lang="en-US" dirty="0"/>
              <a:t>soft objects and loose bedding out of the crib </a:t>
            </a:r>
          </a:p>
          <a:p>
            <a:r>
              <a:rPr lang="en-US" dirty="0" smtClean="0"/>
              <a:t>Pregnant </a:t>
            </a:r>
            <a:r>
              <a:rPr lang="en-US" dirty="0"/>
              <a:t>women should receive regular prenatal care </a:t>
            </a:r>
          </a:p>
          <a:p>
            <a:r>
              <a:rPr lang="en-US" dirty="0" smtClean="0"/>
              <a:t>Avoid </a:t>
            </a:r>
            <a:r>
              <a:rPr lang="en-US" dirty="0"/>
              <a:t>smoke exposure during pregnancy and after birth </a:t>
            </a:r>
          </a:p>
          <a:p>
            <a:r>
              <a:rPr lang="en-US" dirty="0" smtClean="0"/>
              <a:t>Avoid </a:t>
            </a:r>
            <a:r>
              <a:rPr lang="en-US" dirty="0"/>
              <a:t>alcohol and illicit drug use during pregnancy and after birth </a:t>
            </a:r>
          </a:p>
          <a:p>
            <a:r>
              <a:rPr lang="en-US" dirty="0" smtClean="0"/>
              <a:t>Breastfeeding </a:t>
            </a:r>
            <a:r>
              <a:rPr lang="en-US" dirty="0"/>
              <a:t>is </a:t>
            </a:r>
            <a:r>
              <a:rPr lang="en-US" dirty="0" smtClean="0"/>
              <a:t>recommended</a:t>
            </a:r>
          </a:p>
          <a:p>
            <a:r>
              <a:rPr lang="en-US" dirty="0" smtClean="0"/>
              <a:t>Pacifier for sleep</a:t>
            </a:r>
          </a:p>
          <a:p>
            <a:r>
              <a:rPr lang="en-US" dirty="0" smtClean="0"/>
              <a:t>Avoid overheating</a:t>
            </a:r>
            <a:endParaRPr lang="en-US" dirty="0"/>
          </a:p>
          <a:p>
            <a:endParaRPr lang="en-US" dirty="0"/>
          </a:p>
        </p:txBody>
      </p:sp>
      <p:sp>
        <p:nvSpPr>
          <p:cNvPr id="4" name="Slide Number Placeholder 3"/>
          <p:cNvSpPr>
            <a:spLocks noGrp="1"/>
          </p:cNvSpPr>
          <p:nvPr>
            <p:ph type="sldNum" sz="quarter" idx="12"/>
          </p:nvPr>
        </p:nvSpPr>
        <p:spPr/>
        <p:txBody>
          <a:bodyPr/>
          <a:lstStyle/>
          <a:p>
            <a:fld id="{F33E9FB2-1839-4EEC-AE55-CFB479BDC661}" type="slidenum">
              <a:rPr lang="en-US" smtClean="0"/>
              <a:pPr/>
              <a:t>46</a:t>
            </a:fld>
            <a:endParaRPr lang="en-US"/>
          </a:p>
        </p:txBody>
      </p:sp>
      <p:sp>
        <p:nvSpPr>
          <p:cNvPr id="5" name="TextBox 4"/>
          <p:cNvSpPr txBox="1"/>
          <p:nvPr/>
        </p:nvSpPr>
        <p:spPr>
          <a:xfrm>
            <a:off x="762000" y="6477000"/>
            <a:ext cx="7772400" cy="369332"/>
          </a:xfrm>
          <a:prstGeom prst="rect">
            <a:avLst/>
          </a:prstGeom>
          <a:noFill/>
        </p:spPr>
        <p:txBody>
          <a:bodyPr wrap="square" rtlCol="0">
            <a:spAutoFit/>
          </a:bodyPr>
          <a:lstStyle/>
          <a:p>
            <a:r>
              <a:rPr lang="en-US" dirty="0" smtClean="0"/>
              <a:t>Source: Rachel Moon’s CDC Grand Rounds Presentation October 2012</a:t>
            </a:r>
            <a:endParaRPr lang="en-US" dirty="0"/>
          </a:p>
        </p:txBody>
      </p:sp>
      <p:sp>
        <p:nvSpPr>
          <p:cNvPr id="6" name="Title 5"/>
          <p:cNvSpPr>
            <a:spLocks noGrp="1"/>
          </p:cNvSpPr>
          <p:nvPr>
            <p:ph type="title"/>
          </p:nvPr>
        </p:nvSpPr>
        <p:spPr>
          <a:xfrm>
            <a:off x="457200" y="381000"/>
            <a:ext cx="8229600" cy="1143000"/>
          </a:xfrm>
          <a:solidFill>
            <a:srgbClr val="99FF99"/>
          </a:solidFill>
        </p:spPr>
        <p:txBody>
          <a:bodyPr>
            <a:normAutofit fontScale="90000"/>
          </a:bodyPr>
          <a:lstStyle/>
          <a:p>
            <a:r>
              <a:rPr lang="en-US" b="1" dirty="0"/>
              <a:t>Based on good and consistent scientific </a:t>
            </a:r>
            <a:r>
              <a:rPr lang="en-US" b="1" dirty="0" smtClean="0"/>
              <a:t>evidence</a:t>
            </a:r>
            <a:endParaRPr lang="en-US" dirty="0"/>
          </a:p>
        </p:txBody>
      </p:sp>
    </p:spTree>
    <p:extLst>
      <p:ext uri="{BB962C8B-B14F-4D97-AF65-F5344CB8AC3E}">
        <p14:creationId xmlns:p14="http://schemas.microsoft.com/office/powerpoint/2010/main" val="7835200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9FF99"/>
          </a:solidFill>
        </p:spPr>
        <p:txBody>
          <a:bodyPr/>
          <a:lstStyle/>
          <a:p>
            <a:r>
              <a:rPr lang="en-US" dirty="0" smtClean="0"/>
              <a:t>Relevant national initiatives</a:t>
            </a: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Cribs for Kids</a:t>
            </a:r>
          </a:p>
          <a:p>
            <a:pPr lvl="1"/>
            <a:r>
              <a:rPr lang="en-US" dirty="0" smtClean="0"/>
              <a:t>&gt;</a:t>
            </a:r>
            <a:r>
              <a:rPr lang="en-US" dirty="0"/>
              <a:t>300 partners nationally</a:t>
            </a:r>
          </a:p>
          <a:p>
            <a:pPr lvl="1"/>
            <a:r>
              <a:rPr lang="en-US" dirty="0" smtClean="0"/>
              <a:t>Provide </a:t>
            </a:r>
            <a:r>
              <a:rPr lang="en-US" dirty="0"/>
              <a:t>low-cost portable cribs to organizations, who then provide them free or at cost to parents who cannot afford a crib</a:t>
            </a:r>
          </a:p>
          <a:p>
            <a:r>
              <a:rPr lang="en-US" dirty="0" smtClean="0"/>
              <a:t>ABCs</a:t>
            </a:r>
            <a:endParaRPr lang="en-US" dirty="0"/>
          </a:p>
          <a:p>
            <a:pPr lvl="1"/>
            <a:r>
              <a:rPr lang="en-US" dirty="0" smtClean="0"/>
              <a:t>Alone</a:t>
            </a:r>
            <a:r>
              <a:rPr lang="en-US" dirty="0"/>
              <a:t>, on your Back, in a Crib</a:t>
            </a:r>
          </a:p>
          <a:p>
            <a:pPr lvl="1"/>
            <a:r>
              <a:rPr lang="en-US" dirty="0" smtClean="0"/>
              <a:t>Baltimore </a:t>
            </a:r>
            <a:r>
              <a:rPr lang="en-US" dirty="0"/>
              <a:t>City Health Department and others</a:t>
            </a:r>
          </a:p>
          <a:p>
            <a:r>
              <a:rPr lang="en-US" dirty="0" smtClean="0"/>
              <a:t>Safe </a:t>
            </a:r>
            <a:r>
              <a:rPr lang="en-US" dirty="0"/>
              <a:t>to Sleep</a:t>
            </a:r>
          </a:p>
          <a:p>
            <a:pPr lvl="1"/>
            <a:r>
              <a:rPr lang="en-US" dirty="0" smtClean="0"/>
              <a:t>NICHD-led </a:t>
            </a:r>
            <a:r>
              <a:rPr lang="en-US" dirty="0"/>
              <a:t>public awareness campaign</a:t>
            </a:r>
          </a:p>
          <a:p>
            <a:pPr lvl="1"/>
            <a:r>
              <a:rPr lang="en-US" dirty="0" smtClean="0"/>
              <a:t>Expands </a:t>
            </a:r>
            <a:r>
              <a:rPr lang="en-US" dirty="0"/>
              <a:t>focus from back sleeping only to ALL of the components of a safe sleep environment (position, bedding, </a:t>
            </a:r>
            <a:r>
              <a:rPr lang="en-US" dirty="0" err="1"/>
              <a:t>bedsharing</a:t>
            </a:r>
            <a:r>
              <a:rPr lang="en-US" dirty="0"/>
              <a:t>, sleep surface, etc.)</a:t>
            </a:r>
          </a:p>
        </p:txBody>
      </p:sp>
      <p:sp>
        <p:nvSpPr>
          <p:cNvPr id="4" name="Slide Number Placeholder 3"/>
          <p:cNvSpPr>
            <a:spLocks noGrp="1"/>
          </p:cNvSpPr>
          <p:nvPr>
            <p:ph type="sldNum" sz="quarter" idx="12"/>
          </p:nvPr>
        </p:nvSpPr>
        <p:spPr/>
        <p:txBody>
          <a:bodyPr/>
          <a:lstStyle/>
          <a:p>
            <a:fld id="{F33E9FB2-1839-4EEC-AE55-CFB479BDC661}" type="slidenum">
              <a:rPr lang="en-US" smtClean="0"/>
              <a:pPr/>
              <a:t>47</a:t>
            </a:fld>
            <a:endParaRPr lang="en-US"/>
          </a:p>
        </p:txBody>
      </p:sp>
    </p:spTree>
    <p:extLst>
      <p:ext uri="{BB962C8B-B14F-4D97-AF65-F5344CB8AC3E}">
        <p14:creationId xmlns:p14="http://schemas.microsoft.com/office/powerpoint/2010/main" val="20083048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8075</TotalTime>
  <Words>5284</Words>
  <Application>Microsoft Office PowerPoint</Application>
  <PresentationFormat>On-screen Show (4:3)</PresentationFormat>
  <Paragraphs>802</Paragraphs>
  <Slides>47</Slides>
  <Notes>33</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Clarity</vt:lpstr>
      <vt:lpstr>WHAT YOU DO  TO PREVENT PRETERM BIRTH IN CLEVELAND  AND CUYAHOGA COUNTY</vt:lpstr>
      <vt:lpstr>PowerPoint Presentation</vt:lpstr>
      <vt:lpstr>….And you know Cleveland and Cuyahoga county</vt:lpstr>
      <vt:lpstr>Services you provide</vt:lpstr>
      <vt:lpstr>Black birth outcomes  (2010-2012 birth records)</vt:lpstr>
      <vt:lpstr> In Cuyahoga County, the Black infant mortality rate is 2.5 times the White rate (2006-2010)</vt:lpstr>
      <vt:lpstr>Infant mortality is complex</vt:lpstr>
      <vt:lpstr>What is the Perinatal Periods of Risk approach, or PPOR?</vt:lpstr>
      <vt:lpstr>What’s different about the PPOR analytic approach?</vt:lpstr>
      <vt:lpstr>The PPOR “map” of fetal and infant mortality. Perinatal Periods of Risk are named to suggest the preventive areas</vt:lpstr>
      <vt:lpstr>PowerPoint Presentation</vt:lpstr>
      <vt:lpstr>But . . . What rates can we expect to see in each Period of Risk?”</vt:lpstr>
      <vt:lpstr>PowerPoint Presentation</vt:lpstr>
      <vt:lpstr>By using the reference group, PPOR helps measure “Inequity”</vt:lpstr>
      <vt:lpstr>PowerPoint Presentation</vt:lpstr>
      <vt:lpstr>PowerPoint Presentation</vt:lpstr>
      <vt:lpstr>PowerPoint Presentation</vt:lpstr>
      <vt:lpstr>PowerPoint Presentation</vt:lpstr>
      <vt:lpstr>Risk Factors for Prematurity</vt:lpstr>
      <vt:lpstr>Potential impact of addressing … </vt:lpstr>
      <vt:lpstr>Prematurity is dangerous! Ohio (2006-2010)  It causes death…</vt:lpstr>
      <vt:lpstr>…prematurity also causes perinatal morbidity, and adverse childhood outcomes</vt:lpstr>
      <vt:lpstr>Risk factors for prematurity that we can’t measure from birth certificate data</vt:lpstr>
      <vt:lpstr>Risk factors on birth certificate</vt:lpstr>
      <vt:lpstr>Determining importance of risk factors (PPOR Phase 2 analysis, continued):</vt:lpstr>
      <vt:lpstr>Rare among Black Cuyahoga County Births</vt:lpstr>
      <vt:lpstr>Low RR for VPTB among Black CC</vt:lpstr>
      <vt:lpstr>Little impact on Black prematurity in CC</vt:lpstr>
      <vt:lpstr>And the winners are:</vt:lpstr>
      <vt:lpstr>Most important contributors to prematurity among Cuyahoga County Black mothers</vt:lpstr>
      <vt:lpstr>What you can do to prevent prematurity</vt:lpstr>
      <vt:lpstr>Poverty is prevalent among Ohio mothers!</vt:lpstr>
      <vt:lpstr>Poverty is MORE prevalent among BLACK Ohio mothers!</vt:lpstr>
      <vt:lpstr>Approximate distribution of conditions leading to preterm birth</vt:lpstr>
      <vt:lpstr>One more potential direction </vt:lpstr>
      <vt:lpstr>PowerPoint Presentation</vt:lpstr>
      <vt:lpstr>Group prenatal care and Centering evidence</vt:lpstr>
      <vt:lpstr>Centering Healthcare™:  The Evidence</vt:lpstr>
      <vt:lpstr>Centering delivers results:</vt:lpstr>
      <vt:lpstr>Centering delivers results</vt:lpstr>
      <vt:lpstr>Home Visitation:  The Evidence</vt:lpstr>
      <vt:lpstr>Home visiting delivers results</vt:lpstr>
      <vt:lpstr>Home visiting delivers results</vt:lpstr>
      <vt:lpstr>PowerPoint Presentation</vt:lpstr>
      <vt:lpstr>Causes of Sleep-related death</vt:lpstr>
      <vt:lpstr>Based on good and consistent scientific evidence</vt:lpstr>
      <vt:lpstr>Relevant national initiatives</vt:lpstr>
    </vt:vector>
  </TitlesOfParts>
  <Company>UNMC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Frameworks &amp; strategies for improving birth outcome inequities</dc:title>
  <dc:creator>Laurin Kasehagen Robinson</dc:creator>
  <cp:lastModifiedBy>mcole</cp:lastModifiedBy>
  <cp:revision>254</cp:revision>
  <cp:lastPrinted>2013-04-24T21:34:58Z</cp:lastPrinted>
  <dcterms:created xsi:type="dcterms:W3CDTF">2013-03-28T18:10:36Z</dcterms:created>
  <dcterms:modified xsi:type="dcterms:W3CDTF">2014-04-15T13:12:57Z</dcterms:modified>
</cp:coreProperties>
</file>