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</p:sldMasterIdLst>
  <p:notesMasterIdLst>
    <p:notesMasterId r:id="rId39"/>
  </p:notesMasterIdLst>
  <p:sldIdLst>
    <p:sldId id="257" r:id="rId14"/>
    <p:sldId id="270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86" r:id="rId26"/>
    <p:sldId id="276" r:id="rId27"/>
    <p:sldId id="278" r:id="rId28"/>
    <p:sldId id="280" r:id="rId29"/>
    <p:sldId id="279" r:id="rId30"/>
    <p:sldId id="277" r:id="rId31"/>
    <p:sldId id="281" r:id="rId32"/>
    <p:sldId id="282" r:id="rId33"/>
    <p:sldId id="283" r:id="rId34"/>
    <p:sldId id="272" r:id="rId35"/>
    <p:sldId id="284" r:id="rId36"/>
    <p:sldId id="268" r:id="rId37"/>
    <p:sldId id="269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CC-All</c:v>
                </c:pt>
              </c:strCache>
            </c:strRef>
          </c:tx>
          <c:dLbls>
            <c:dLbl>
              <c:idx val="2"/>
              <c:layout>
                <c:manualLayout>
                  <c:x val="-1.5686274509803921E-2"/>
                  <c:y val="6.2893081761006345E-3"/>
                </c:manualLayout>
              </c:layout>
              <c:showVal val="1"/>
            </c:dLbl>
            <c:dLbl>
              <c:idx val="4"/>
              <c:layout>
                <c:manualLayout>
                  <c:x val="-7.843137254901962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7.1000000000000021E-2</c:v>
                </c:pt>
                <c:pt idx="1">
                  <c:v>0.14800000000000005</c:v>
                </c:pt>
                <c:pt idx="2">
                  <c:v>0.32000000000000012</c:v>
                </c:pt>
                <c:pt idx="3">
                  <c:v>0.64900000000000024</c:v>
                </c:pt>
                <c:pt idx="4">
                  <c:v>3.9000000000000014E-2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CC-F</c:v>
                </c:pt>
              </c:strCache>
            </c:strRef>
          </c:tx>
          <c:dLbls>
            <c:dLbl>
              <c:idx val="0"/>
              <c:layout>
                <c:manualLayout>
                  <c:x val="7.8431372549019624E-3"/>
                  <c:y val="-3.1446540880503172E-3"/>
                </c:manualLayout>
              </c:layout>
              <c:showVal val="1"/>
            </c:dLbl>
            <c:dLbl>
              <c:idx val="1"/>
              <c:layout>
                <c:manualLayout>
                  <c:x val="7.8431372549019624E-3"/>
                  <c:y val="6.2893081761006345E-3"/>
                </c:manualLayout>
              </c:layout>
              <c:showVal val="1"/>
            </c:dLbl>
            <c:dLbl>
              <c:idx val="2"/>
              <c:layout>
                <c:manualLayout>
                  <c:x val="1.568627450980392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3725490196078438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176470588235294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3.2000000000000015E-2</c:v>
                </c:pt>
                <c:pt idx="1">
                  <c:v>0.10600000000000002</c:v>
                </c:pt>
                <c:pt idx="2">
                  <c:v>0.30900000000000011</c:v>
                </c:pt>
                <c:pt idx="3">
                  <c:v>0.59300000000000019</c:v>
                </c:pt>
                <c:pt idx="4">
                  <c:v>3.9000000000000014E-2</c:v>
                </c:pt>
              </c:numCache>
            </c:numRef>
          </c:val>
        </c:ser>
        <c:axId val="68555136"/>
        <c:axId val="68591616"/>
      </c:barChart>
      <c:catAx>
        <c:axId val="68555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591616"/>
        <c:crosses val="autoZero"/>
        <c:auto val="1"/>
        <c:lblAlgn val="ctr"/>
        <c:lblOffset val="100"/>
      </c:catAx>
      <c:valAx>
        <c:axId val="6859161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55513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dLbl>
              <c:idx val="0"/>
              <c:layout>
                <c:manualLayout>
                  <c:x val="-2.3529566157171528E-2"/>
                  <c:y val="9.4339622641509448E-3"/>
                </c:manualLayout>
              </c:layout>
              <c:showVal val="1"/>
            </c:dLbl>
            <c:dLbl>
              <c:idx val="1"/>
              <c:layout>
                <c:manualLayout>
                  <c:x val="-1.960784313725490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2.156862745098038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3.2000000000000015E-2</c:v>
                </c:pt>
                <c:pt idx="1">
                  <c:v>0.10600000000000002</c:v>
                </c:pt>
                <c:pt idx="2">
                  <c:v>0.30900000000000011</c:v>
                </c:pt>
                <c:pt idx="3">
                  <c:v>0.59299999999999997</c:v>
                </c:pt>
                <c:pt idx="4">
                  <c:v>3.9000000000000014E-2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US-F</c:v>
                </c:pt>
              </c:strCache>
            </c:strRef>
          </c:tx>
          <c:dLbls>
            <c:dLbl>
              <c:idx val="1"/>
              <c:layout>
                <c:manualLayout>
                  <c:x val="-7.8431372549019624E-3"/>
                  <c:y val="-1.2578616352201255E-2"/>
                </c:manualLayout>
              </c:layout>
              <c:showVal val="1"/>
            </c:dLbl>
            <c:dLbl>
              <c:idx val="2"/>
              <c:layout>
                <c:manualLayout>
                  <c:x val="-1.7647058823529412E-2"/>
                  <c:y val="-1.5723270440251579E-2"/>
                </c:manualLayout>
              </c:layout>
              <c:showVal val="1"/>
            </c:dLbl>
            <c:dLbl>
              <c:idx val="3"/>
              <c:layout>
                <c:manualLayout>
                  <c:x val="1.5686274509804001E-2"/>
                  <c:y val="3.1446540880503164E-3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Sheet1!$C$2:$C$6</c:f>
              <c:numCache>
                <c:formatCode>0.0%</c:formatCode>
                <c:ptCount val="5"/>
                <c:pt idx="0">
                  <c:v>3.4000000000000002E-2</c:v>
                </c:pt>
                <c:pt idx="1">
                  <c:v>0.126</c:v>
                </c:pt>
                <c:pt idx="2">
                  <c:v>0.34200000000000008</c:v>
                </c:pt>
                <c:pt idx="3">
                  <c:v>0.54600000000000004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OH-F</c:v>
                </c:pt>
              </c:strCache>
            </c:strRef>
          </c:tx>
          <c:dLbls>
            <c:dLbl>
              <c:idx val="0"/>
              <c:layout>
                <c:manualLayout>
                  <c:x val="1.5686274509803921E-2"/>
                  <c:y val="-1.2578616352201255E-2"/>
                </c:manualLayout>
              </c:layout>
              <c:showVal val="1"/>
            </c:dLbl>
            <c:dLbl>
              <c:idx val="1"/>
              <c:layout>
                <c:manualLayout>
                  <c:x val="1.960784313725490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7647058823529484E-2"/>
                  <c:y val="-3.1446540880503164E-3"/>
                </c:manualLayout>
              </c:layout>
              <c:showVal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4.3000000000000003E-2</c:v>
                </c:pt>
                <c:pt idx="1">
                  <c:v>0.15800000000000006</c:v>
                </c:pt>
                <c:pt idx="2">
                  <c:v>0.43300000000000011</c:v>
                </c:pt>
                <c:pt idx="3">
                  <c:v>0.35200000000000009</c:v>
                </c:pt>
                <c:pt idx="4">
                  <c:v>0</c:v>
                </c:pt>
              </c:numCache>
            </c:numRef>
          </c:val>
        </c:ser>
        <c:axId val="78724480"/>
        <c:axId val="78759040"/>
      </c:barChart>
      <c:catAx>
        <c:axId val="78724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59040"/>
        <c:crosses val="autoZero"/>
        <c:auto val="1"/>
        <c:lblAlgn val="ctr"/>
        <c:lblOffset val="100"/>
      </c:catAx>
      <c:valAx>
        <c:axId val="78759040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8724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dLbl>
              <c:idx val="1"/>
              <c:layout>
                <c:manualLayout>
                  <c:x val="7.2463768115942394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6304347826086956E-2"/>
                  <c:y val="9.2590162340818565E-3"/>
                </c:manualLayout>
              </c:layout>
              <c:showVal val="1"/>
            </c:dLbl>
            <c:dLbl>
              <c:idx val="3"/>
              <c:layout>
                <c:manualLayout>
                  <c:x val="-1.0869565217391245E-2"/>
                  <c:y val="1.4145927120022236E-17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3.2000000000000015E-2</c:v>
                </c:pt>
                <c:pt idx="1">
                  <c:v>0.10600000000000002</c:v>
                </c:pt>
                <c:pt idx="2">
                  <c:v>0.30900000000000011</c:v>
                </c:pt>
                <c:pt idx="3">
                  <c:v>0.59299999999999997</c:v>
                </c:pt>
                <c:pt idx="4">
                  <c:v>3.9000000000000014E-2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City-F</c:v>
                </c:pt>
              </c:strCache>
            </c:strRef>
          </c:tx>
          <c:dLbls>
            <c:dLbl>
              <c:idx val="0"/>
              <c:layout>
                <c:manualLayout>
                  <c:x val="5.434782608695652E-3"/>
                  <c:y val="-1.2345679012345684E-2"/>
                </c:manualLayout>
              </c:layout>
              <c:showVal val="1"/>
            </c:dLbl>
            <c:dLbl>
              <c:idx val="1"/>
              <c:layout>
                <c:manualLayout>
                  <c:x val="-7.246376811594207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7.2463768115942073E-3"/>
                  <c:y val="3.086419753086420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5.9000000000000011E-2</c:v>
                </c:pt>
                <c:pt idx="1">
                  <c:v>0.13700000000000001</c:v>
                </c:pt>
                <c:pt idx="2">
                  <c:v>0.33600000000000013</c:v>
                </c:pt>
                <c:pt idx="3">
                  <c:v>0.59099999999999997</c:v>
                </c:pt>
                <c:pt idx="4">
                  <c:v>8.3000000000000032E-2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IR-F</c:v>
                </c:pt>
              </c:strCache>
            </c:strRef>
          </c:tx>
          <c:dLbls>
            <c:dLbl>
              <c:idx val="1"/>
              <c:layout>
                <c:manualLayout>
                  <c:x val="2.536231884057971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1739130434782612E-2"/>
                  <c:y val="-6.1728395061728392E-3"/>
                </c:manualLayout>
              </c:layout>
              <c:showVal val="1"/>
            </c:dLbl>
            <c:dLbl>
              <c:idx val="4"/>
              <c:layout>
                <c:manualLayout>
                  <c:x val="1.9927536231884067E-2"/>
                  <c:y val="-3.086419753086420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3.500000000000001E-2</c:v>
                </c:pt>
                <c:pt idx="1">
                  <c:v>0.13800000000000001</c:v>
                </c:pt>
                <c:pt idx="2">
                  <c:v>0.34300000000000008</c:v>
                </c:pt>
                <c:pt idx="3">
                  <c:v>0.55000000000000004</c:v>
                </c:pt>
                <c:pt idx="4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OR-F</c:v>
                </c:pt>
              </c:strCache>
            </c:strRef>
          </c:tx>
          <c:dLbls>
            <c:dLbl>
              <c:idx val="0"/>
              <c:layout>
                <c:manualLayout>
                  <c:x val="1.2681159420289861E-2"/>
                  <c:y val="1.2345679012345684E-2"/>
                </c:manualLayout>
              </c:layout>
              <c:showVal val="1"/>
            </c:dLbl>
            <c:dLbl>
              <c:idx val="1"/>
              <c:layout>
                <c:manualLayout>
                  <c:x val="9.057971014492754E-3"/>
                  <c:y val="1.2345679012345684E-2"/>
                </c:manualLayout>
              </c:layout>
              <c:showVal val="1"/>
            </c:dLbl>
            <c:dLbl>
              <c:idx val="2"/>
              <c:layout>
                <c:manualLayout>
                  <c:x val="1.2681159420289925E-2"/>
                  <c:y val="3.086419753086479E-3"/>
                </c:manualLayout>
              </c:layout>
              <c:showVal val="1"/>
            </c:dLbl>
            <c:dLbl>
              <c:idx val="4"/>
              <c:layout>
                <c:manualLayout>
                  <c:x val="1.6304347826086956E-2"/>
                  <c:y val="6.1728395061728392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Sex &lt;13</c:v>
                </c:pt>
                <c:pt idx="1">
                  <c:v>4+ Partners</c:v>
                </c:pt>
                <c:pt idx="2">
                  <c:v>Current Sex</c:v>
                </c:pt>
                <c:pt idx="3">
                  <c:v>Condom Use</c:v>
                </c:pt>
                <c:pt idx="4">
                  <c:v>Pregnant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1.7000000000000001E-2</c:v>
                </c:pt>
                <c:pt idx="1">
                  <c:v>6.7000000000000004E-2</c:v>
                </c:pt>
                <c:pt idx="2">
                  <c:v>0.27</c:v>
                </c:pt>
                <c:pt idx="3">
                  <c:v>0.64400000000000024</c:v>
                </c:pt>
                <c:pt idx="4">
                  <c:v>1.0999999999999998E-2</c:v>
                </c:pt>
              </c:numCache>
            </c:numRef>
          </c:val>
        </c:ser>
        <c:axId val="74307072"/>
        <c:axId val="74308608"/>
      </c:barChart>
      <c:catAx>
        <c:axId val="7430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08608"/>
        <c:crosses val="autoZero"/>
        <c:auto val="1"/>
        <c:lblAlgn val="ctr"/>
        <c:lblOffset val="100"/>
      </c:catAx>
      <c:valAx>
        <c:axId val="74308608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4307072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Cigars</c:v>
                </c:pt>
                <c:pt idx="2">
                  <c:v>Alcohol</c:v>
                </c:pt>
                <c:pt idx="3">
                  <c:v>Marijuana</c:v>
                </c:pt>
                <c:pt idx="4">
                  <c:v>RX Drugs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8.8000000000000037E-2</c:v>
                </c:pt>
                <c:pt idx="1">
                  <c:v>0.11899999999999998</c:v>
                </c:pt>
                <c:pt idx="2">
                  <c:v>0.34900000000000009</c:v>
                </c:pt>
                <c:pt idx="3">
                  <c:v>0.20500000000000004</c:v>
                </c:pt>
                <c:pt idx="4">
                  <c:v>8.7000000000000022E-2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Cigars</c:v>
                </c:pt>
                <c:pt idx="2">
                  <c:v>Alcohol</c:v>
                </c:pt>
                <c:pt idx="3">
                  <c:v>Marijuana</c:v>
                </c:pt>
                <c:pt idx="4">
                  <c:v>RX Drugs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City-F</c:v>
                </c:pt>
              </c:strCache>
            </c:strRef>
          </c:tx>
          <c:dLbls>
            <c:dLbl>
              <c:idx val="0"/>
              <c:layout>
                <c:manualLayout>
                  <c:x val="-3.623188405797103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Cigars</c:v>
                </c:pt>
                <c:pt idx="2">
                  <c:v>Alcohol</c:v>
                </c:pt>
                <c:pt idx="3">
                  <c:v>Marijuana</c:v>
                </c:pt>
                <c:pt idx="4">
                  <c:v>RX Drugs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6.3E-2</c:v>
                </c:pt>
                <c:pt idx="1">
                  <c:v>0.18800000000000006</c:v>
                </c:pt>
                <c:pt idx="2">
                  <c:v>0.27</c:v>
                </c:pt>
                <c:pt idx="3">
                  <c:v>0.23800000000000004</c:v>
                </c:pt>
                <c:pt idx="4">
                  <c:v>8.8000000000000037E-2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IR-F</c:v>
                </c:pt>
              </c:strCache>
            </c:strRef>
          </c:tx>
          <c:dLbls>
            <c:dLbl>
              <c:idx val="1"/>
              <c:layout>
                <c:manualLayout>
                  <c:x val="1.4492753623188409E-2"/>
                  <c:y val="9.2592592592592657E-3"/>
                </c:manualLayout>
              </c:layout>
              <c:showVal val="1"/>
            </c:dLbl>
            <c:dLbl>
              <c:idx val="3"/>
              <c:layout>
                <c:manualLayout>
                  <c:x val="2.8985507246376812E-2"/>
                  <c:y val="9.2592592592592657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Cigars</c:v>
                </c:pt>
                <c:pt idx="2">
                  <c:v>Alcohol</c:v>
                </c:pt>
                <c:pt idx="3">
                  <c:v>Marijuana</c:v>
                </c:pt>
                <c:pt idx="4">
                  <c:v>RX Drugs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0.10100000000000002</c:v>
                </c:pt>
                <c:pt idx="1">
                  <c:v>0.14700000000000005</c:v>
                </c:pt>
                <c:pt idx="2">
                  <c:v>0.37300000000000011</c:v>
                </c:pt>
                <c:pt idx="3">
                  <c:v>0.23500000000000001</c:v>
                </c:pt>
                <c:pt idx="4">
                  <c:v>0.10700000000000003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OR-F</c:v>
                </c:pt>
              </c:strCache>
            </c:strRef>
          </c:tx>
          <c:dLbls>
            <c:dLbl>
              <c:idx val="0"/>
              <c:layout>
                <c:manualLayout>
                  <c:x val="1.449275362318840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9.057971014492754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2608695652173926E-2"/>
                  <c:y val="-2.4302517741545256E-7"/>
                </c:manualLayout>
              </c:layout>
              <c:showVal val="1"/>
            </c:dLbl>
            <c:dLbl>
              <c:idx val="3"/>
              <c:layout>
                <c:manualLayout>
                  <c:x val="1.6304347826086956E-2"/>
                  <c:y val="9.2592592592592657E-3"/>
                </c:manualLayout>
              </c:layout>
              <c:showVal val="1"/>
            </c:dLbl>
            <c:dLbl>
              <c:idx val="4"/>
              <c:layout>
                <c:manualLayout>
                  <c:x val="1.8115942028985508E-2"/>
                  <c:y val="1.234567901234568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Cigarettes</c:v>
                </c:pt>
                <c:pt idx="1">
                  <c:v>Cigars</c:v>
                </c:pt>
                <c:pt idx="2">
                  <c:v>Alcohol</c:v>
                </c:pt>
                <c:pt idx="3">
                  <c:v>Marijuana</c:v>
                </c:pt>
                <c:pt idx="4">
                  <c:v>RX Drugs</c:v>
                </c:pt>
              </c:strCache>
            </c:strRef>
          </c:cat>
          <c:val>
            <c:numRef>
              <c:f>Sheet1!$F$2:$F$6</c:f>
              <c:numCache>
                <c:formatCode>0.0%</c:formatCode>
                <c:ptCount val="5"/>
                <c:pt idx="0">
                  <c:v>9.0000000000000024E-2</c:v>
                </c:pt>
                <c:pt idx="1">
                  <c:v>6.5000000000000002E-2</c:v>
                </c:pt>
                <c:pt idx="2">
                  <c:v>0.37000000000000011</c:v>
                </c:pt>
                <c:pt idx="3">
                  <c:v>0.16500000000000001</c:v>
                </c:pt>
                <c:pt idx="4">
                  <c:v>7.0000000000000021E-2</c:v>
                </c:pt>
              </c:numCache>
            </c:numRef>
          </c:val>
        </c:ser>
        <c:axId val="91045888"/>
        <c:axId val="91047424"/>
      </c:barChart>
      <c:catAx>
        <c:axId val="910458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047424"/>
        <c:crosses val="autoZero"/>
        <c:auto val="1"/>
        <c:lblAlgn val="ctr"/>
        <c:lblOffset val="100"/>
      </c:catAx>
      <c:valAx>
        <c:axId val="91047424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045888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Obese</c:v>
                </c:pt>
                <c:pt idx="1">
                  <c:v>Ovewt</c:v>
                </c:pt>
                <c:pt idx="2">
                  <c:v>Ovwt+Obese</c:v>
                </c:pt>
                <c:pt idx="3">
                  <c:v>Trying to Lose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0.10900000000000003</c:v>
                </c:pt>
                <c:pt idx="1">
                  <c:v>0.14800000000000005</c:v>
                </c:pt>
                <c:pt idx="2">
                  <c:v>0.25700000000000001</c:v>
                </c:pt>
                <c:pt idx="3">
                  <c:v>0.59399999999999997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Obese</c:v>
                </c:pt>
                <c:pt idx="1">
                  <c:v>Ovewt</c:v>
                </c:pt>
                <c:pt idx="2">
                  <c:v>Ovwt+Obese</c:v>
                </c:pt>
                <c:pt idx="3">
                  <c:v>Trying to Lose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City-F</c:v>
                </c:pt>
              </c:strCache>
            </c:strRef>
          </c:tx>
          <c:dLbls>
            <c:dLbl>
              <c:idx val="3"/>
              <c:layout>
                <c:manualLayout>
                  <c:x val="-9.057971014492754E-3"/>
                  <c:y val="1.2345679012345684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Obese</c:v>
                </c:pt>
                <c:pt idx="1">
                  <c:v>Ovewt</c:v>
                </c:pt>
                <c:pt idx="2">
                  <c:v>Ovwt+Obese</c:v>
                </c:pt>
                <c:pt idx="3">
                  <c:v>Trying to Lose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0.18400000000000005</c:v>
                </c:pt>
                <c:pt idx="1">
                  <c:v>0.22700000000000001</c:v>
                </c:pt>
                <c:pt idx="2">
                  <c:v>0.41100000000000014</c:v>
                </c:pt>
                <c:pt idx="3">
                  <c:v>0.55600000000000005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IR-F</c:v>
                </c:pt>
              </c:strCache>
            </c:strRef>
          </c:tx>
          <c:dLbls>
            <c:dLbl>
              <c:idx val="0"/>
              <c:layout>
                <c:manualLayout>
                  <c:x val="1.6304347826086956E-2"/>
                  <c:y val="9.2592592592592657E-3"/>
                </c:manualLayout>
              </c:layout>
              <c:showVal val="1"/>
            </c:dLbl>
            <c:dLbl>
              <c:idx val="1"/>
              <c:layout>
                <c:manualLayout>
                  <c:x val="1.811594202898550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173913043478268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4492753623188409E-2"/>
                  <c:y val="-3.0864197530864204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Obese</c:v>
                </c:pt>
                <c:pt idx="1">
                  <c:v>Ovewt</c:v>
                </c:pt>
                <c:pt idx="2">
                  <c:v>Ovwt+Obese</c:v>
                </c:pt>
                <c:pt idx="3">
                  <c:v>Trying to Lose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0.14500000000000005</c:v>
                </c:pt>
                <c:pt idx="1">
                  <c:v>0.17100000000000001</c:v>
                </c:pt>
                <c:pt idx="2">
                  <c:v>0.31600000000000011</c:v>
                </c:pt>
                <c:pt idx="3">
                  <c:v>0.60600000000000021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OR-F</c:v>
                </c:pt>
              </c:strCache>
            </c:strRef>
          </c:tx>
          <c:dLbls>
            <c:dLbl>
              <c:idx val="0"/>
              <c:layout>
                <c:manualLayout>
                  <c:x val="9.0579710144927869E-3"/>
                  <c:y val="6.1728395061728392E-3"/>
                </c:manualLayout>
              </c:layout>
              <c:showVal val="1"/>
            </c:dLbl>
            <c:dLbl>
              <c:idx val="1"/>
              <c:layout>
                <c:manualLayout>
                  <c:x val="9.057971014492754E-3"/>
                  <c:y val="6.1728395061728392E-3"/>
                </c:manualLayout>
              </c:layout>
              <c:showVal val="1"/>
            </c:dLbl>
            <c:dLbl>
              <c:idx val="2"/>
              <c:layout>
                <c:manualLayout>
                  <c:x val="1.6304347826086956E-2"/>
                  <c:y val="3.0864197530864204E-3"/>
                </c:manualLayout>
              </c:layout>
              <c:showVal val="1"/>
            </c:dLbl>
            <c:dLbl>
              <c:idx val="3"/>
              <c:layout>
                <c:manualLayout>
                  <c:x val="1.9927536231884067E-2"/>
                  <c:y val="6.1728395061728392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Obese</c:v>
                </c:pt>
                <c:pt idx="1">
                  <c:v>Ovewt</c:v>
                </c:pt>
                <c:pt idx="2">
                  <c:v>Ovwt+Obese</c:v>
                </c:pt>
                <c:pt idx="3">
                  <c:v>Trying to Lose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4.5999999999999999E-2</c:v>
                </c:pt>
                <c:pt idx="1">
                  <c:v>9.3000000000000055E-2</c:v>
                </c:pt>
                <c:pt idx="2">
                  <c:v>0.13900000000000001</c:v>
                </c:pt>
                <c:pt idx="3">
                  <c:v>0.6010000000000002</c:v>
                </c:pt>
              </c:numCache>
            </c:numRef>
          </c:val>
        </c:ser>
        <c:axId val="91101440"/>
        <c:axId val="91123712"/>
      </c:barChart>
      <c:catAx>
        <c:axId val="9110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123712"/>
        <c:crosses val="autoZero"/>
        <c:auto val="1"/>
        <c:lblAlgn val="ctr"/>
        <c:lblOffset val="100"/>
      </c:catAx>
      <c:valAx>
        <c:axId val="91123712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10144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Met PA</c:v>
                </c:pt>
                <c:pt idx="1">
                  <c:v>No PA</c:v>
                </c:pt>
                <c:pt idx="2">
                  <c:v>3+hr TV</c:v>
                </c:pt>
                <c:pt idx="3">
                  <c:v>3+hr VG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0.39400000000000007</c:v>
                </c:pt>
                <c:pt idx="1">
                  <c:v>0.18600000000000003</c:v>
                </c:pt>
                <c:pt idx="2">
                  <c:v>0.30800000000000005</c:v>
                </c:pt>
                <c:pt idx="3">
                  <c:v>0.3680000000000001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Met PA</c:v>
                </c:pt>
                <c:pt idx="1">
                  <c:v>No PA</c:v>
                </c:pt>
                <c:pt idx="2">
                  <c:v>3+hr TV</c:v>
                </c:pt>
                <c:pt idx="3">
                  <c:v>3+hr VG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City-F</c:v>
                </c:pt>
              </c:strCache>
            </c:strRef>
          </c:tx>
          <c:dLbls>
            <c:dLbl>
              <c:idx val="0"/>
              <c:layout>
                <c:manualLayout>
                  <c:x val="-7.2463768115942047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Met PA</c:v>
                </c:pt>
                <c:pt idx="1">
                  <c:v>No PA</c:v>
                </c:pt>
                <c:pt idx="2">
                  <c:v>3+hr TV</c:v>
                </c:pt>
                <c:pt idx="3">
                  <c:v>3+hr VG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0.24100000000000002</c:v>
                </c:pt>
                <c:pt idx="1">
                  <c:v>0.3020000000000001</c:v>
                </c:pt>
                <c:pt idx="2">
                  <c:v>0.49000000000000005</c:v>
                </c:pt>
                <c:pt idx="3">
                  <c:v>0.49400000000000011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IR-F</c:v>
                </c:pt>
              </c:strCache>
            </c:strRef>
          </c:tx>
          <c:dLbls>
            <c:dLbl>
              <c:idx val="1"/>
              <c:layout>
                <c:manualLayout>
                  <c:x val="1.0869565217391308E-2"/>
                  <c:y val="3.08641975308642E-3"/>
                </c:manualLayout>
              </c:layout>
              <c:showVal val="1"/>
            </c:dLbl>
            <c:dLbl>
              <c:idx val="2"/>
              <c:layout>
                <c:manualLayout>
                  <c:x val="1.268115942028985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630434782608695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Met PA</c:v>
                </c:pt>
                <c:pt idx="1">
                  <c:v>No PA</c:v>
                </c:pt>
                <c:pt idx="2">
                  <c:v>3+hr TV</c:v>
                </c:pt>
                <c:pt idx="3">
                  <c:v>3+hr VG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0.38300000000000006</c:v>
                </c:pt>
                <c:pt idx="1">
                  <c:v>0.20400000000000001</c:v>
                </c:pt>
                <c:pt idx="2">
                  <c:v>0.35600000000000004</c:v>
                </c:pt>
                <c:pt idx="3">
                  <c:v>0.38200000000000006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OR-F</c:v>
                </c:pt>
              </c:strCache>
            </c:strRef>
          </c:tx>
          <c:dLbls>
            <c:dLbl>
              <c:idx val="1"/>
              <c:layout>
                <c:manualLayout>
                  <c:x val="1.268115942028985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6304347826086956E-2"/>
                  <c:y val="3.08641975308642E-3"/>
                </c:manualLayout>
              </c:layout>
              <c:showVal val="1"/>
            </c:dLbl>
            <c:dLbl>
              <c:idx val="3"/>
              <c:layout>
                <c:manualLayout>
                  <c:x val="9.057971014492754E-3"/>
                  <c:y val="1.2345679012345682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Met PA</c:v>
                </c:pt>
                <c:pt idx="1">
                  <c:v>No PA</c:v>
                </c:pt>
                <c:pt idx="2">
                  <c:v>3+hr TV</c:v>
                </c:pt>
                <c:pt idx="3">
                  <c:v>3+hr VG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0.47100000000000003</c:v>
                </c:pt>
                <c:pt idx="1">
                  <c:v>0.12100000000000001</c:v>
                </c:pt>
                <c:pt idx="2">
                  <c:v>0.19</c:v>
                </c:pt>
                <c:pt idx="3">
                  <c:v>0.3010000000000001</c:v>
                </c:pt>
              </c:numCache>
            </c:numRef>
          </c:val>
        </c:ser>
        <c:axId val="91247360"/>
        <c:axId val="91248896"/>
      </c:barChart>
      <c:catAx>
        <c:axId val="9124736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248896"/>
        <c:crosses val="autoZero"/>
        <c:auto val="1"/>
        <c:lblAlgn val="ctr"/>
        <c:lblOffset val="100"/>
      </c:catAx>
      <c:valAx>
        <c:axId val="91248896"/>
        <c:scaling>
          <c:orientation val="minMax"/>
        </c:scaling>
        <c:axPos val="l"/>
        <c:majorGridlines/>
        <c:numFmt formatCode="0.0%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9124736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CC-F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5 F/V</c:v>
                </c:pt>
                <c:pt idx="1">
                  <c:v>Pop daily</c:v>
                </c:pt>
                <c:pt idx="2">
                  <c:v>Daily brkfst</c:v>
                </c:pt>
                <c:pt idx="3">
                  <c:v>Adeq Sleep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0.20800000000000002</c:v>
                </c:pt>
                <c:pt idx="1">
                  <c:v>0.17300000000000001</c:v>
                </c:pt>
                <c:pt idx="2">
                  <c:v>0.31200000000000011</c:v>
                </c:pt>
                <c:pt idx="3">
                  <c:v>0.33300000000000007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5 F/V</c:v>
                </c:pt>
                <c:pt idx="1">
                  <c:v>Pop daily</c:v>
                </c:pt>
                <c:pt idx="2">
                  <c:v>Daily brkfst</c:v>
                </c:pt>
                <c:pt idx="3">
                  <c:v>Adeq Sleep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City-F</c:v>
                </c:pt>
              </c:strCache>
            </c:strRef>
          </c:tx>
          <c:dLbls>
            <c:dLbl>
              <c:idx val="0"/>
              <c:layout>
                <c:manualLayout>
                  <c:x val="-7.2463768115942047E-3"/>
                  <c:y val="-1.8518518518518521E-2"/>
                </c:manualLayout>
              </c:layout>
              <c:showVal val="1"/>
            </c:dLbl>
            <c:dLbl>
              <c:idx val="2"/>
              <c:layout>
                <c:manualLayout>
                  <c:x val="-1.2681159420289859E-2"/>
                  <c:y val="-3.08641975308642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5 F/V</c:v>
                </c:pt>
                <c:pt idx="1">
                  <c:v>Pop daily</c:v>
                </c:pt>
                <c:pt idx="2">
                  <c:v>Daily brkfst</c:v>
                </c:pt>
                <c:pt idx="3">
                  <c:v>Adeq Sleep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0.17900000000000002</c:v>
                </c:pt>
                <c:pt idx="1">
                  <c:v>0.28700000000000003</c:v>
                </c:pt>
                <c:pt idx="2">
                  <c:v>0.19700000000000004</c:v>
                </c:pt>
                <c:pt idx="3">
                  <c:v>0.4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IR-F</c:v>
                </c:pt>
              </c:strCache>
            </c:strRef>
          </c:tx>
          <c:dLbls>
            <c:dLbl>
              <c:idx val="1"/>
              <c:layout>
                <c:manualLayout>
                  <c:x val="9.057971014492754E-3"/>
                  <c:y val="3.08641975308642E-3"/>
                </c:manualLayout>
              </c:layout>
              <c:showVal val="1"/>
            </c:dLbl>
            <c:dLbl>
              <c:idx val="2"/>
              <c:layout>
                <c:manualLayout>
                  <c:x val="-7.2463768115942047E-3"/>
                  <c:y val="3.08641975308642E-3"/>
                </c:manualLayout>
              </c:layout>
              <c:showVal val="1"/>
            </c:dLbl>
            <c:dLbl>
              <c:idx val="3"/>
              <c:layout>
                <c:manualLayout>
                  <c:x val="1.4492753623188408E-2"/>
                  <c:y val="9.2592592592592622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5 F/V</c:v>
                </c:pt>
                <c:pt idx="1">
                  <c:v>Pop daily</c:v>
                </c:pt>
                <c:pt idx="2">
                  <c:v>Daily brkfst</c:v>
                </c:pt>
                <c:pt idx="3">
                  <c:v>Adeq Sleep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0.17100000000000001</c:v>
                </c:pt>
                <c:pt idx="1">
                  <c:v>0.17200000000000001</c:v>
                </c:pt>
                <c:pt idx="2">
                  <c:v>0.24200000000000005</c:v>
                </c:pt>
                <c:pt idx="3">
                  <c:v>0.33200000000000007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OR-F</c:v>
                </c:pt>
              </c:strCache>
            </c:strRef>
          </c:tx>
          <c:dLbls>
            <c:dLbl>
              <c:idx val="1"/>
              <c:layout>
                <c:manualLayout>
                  <c:x val="1.2681159420289859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9927536231884063E-2"/>
                  <c:y val="9.2592592592592622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5 F/V</c:v>
                </c:pt>
                <c:pt idx="1">
                  <c:v>Pop daily</c:v>
                </c:pt>
                <c:pt idx="2">
                  <c:v>Daily brkfst</c:v>
                </c:pt>
                <c:pt idx="3">
                  <c:v>Adeq Sleep</c:v>
                </c:pt>
              </c:strCache>
            </c:strRef>
          </c:cat>
          <c:val>
            <c:numRef>
              <c:f>Sheet1!$F$2:$F$5</c:f>
              <c:numCache>
                <c:formatCode>0.0%</c:formatCode>
                <c:ptCount val="4"/>
                <c:pt idx="0">
                  <c:v>0.252</c:v>
                </c:pt>
                <c:pt idx="1">
                  <c:v>0.12200000000000001</c:v>
                </c:pt>
                <c:pt idx="2">
                  <c:v>0.4230000000000001</c:v>
                </c:pt>
                <c:pt idx="3">
                  <c:v>0.3030000000000001</c:v>
                </c:pt>
              </c:numCache>
            </c:numRef>
          </c:val>
        </c:ser>
        <c:axId val="91212800"/>
        <c:axId val="91316992"/>
      </c:barChart>
      <c:catAx>
        <c:axId val="91212800"/>
        <c:scaling>
          <c:orientation val="minMax"/>
        </c:scaling>
        <c:axPos val="b"/>
        <c:tickLblPos val="nextTo"/>
        <c:crossAx val="91316992"/>
        <c:crosses val="autoZero"/>
        <c:auto val="1"/>
        <c:lblAlgn val="ctr"/>
        <c:lblOffset val="100"/>
      </c:catAx>
      <c:valAx>
        <c:axId val="91316992"/>
        <c:scaling>
          <c:orientation val="minMax"/>
        </c:scaling>
        <c:axPos val="l"/>
        <c:majorGridlines/>
        <c:numFmt formatCode="0.0%" sourceLinked="1"/>
        <c:tickLblPos val="nextTo"/>
        <c:crossAx val="91212800"/>
        <c:crosses val="autoZero"/>
        <c:crossBetween val="between"/>
      </c:valAx>
    </c:plotArea>
    <c:legend>
      <c:legendPos val="r"/>
      <c:legendEntry>
        <c:idx val="1"/>
        <c:delete val="1"/>
      </c:legendEntry>
      <c:layout/>
    </c:legend>
    <c:plotVisOnly val="1"/>
    <c:dispBlanksAs val="gap"/>
  </c:chart>
  <c:txPr>
    <a:bodyPr/>
    <a:lstStyle/>
    <a:p>
      <a:pPr>
        <a:defRPr sz="16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Ever Sexual Intercourse</c:v>
                </c:pt>
              </c:strCache>
            </c:strRef>
          </c:tx>
          <c:spPr>
            <a:ln w="44450"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3.6919945090906452E-2"/>
                  <c:y val="2.653760238272521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524837145903071E-3"/>
                  <c:y val="2.3559195830230827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0.0%</c:formatCode>
                <c:ptCount val="4"/>
                <c:pt idx="0">
                  <c:v>0.68</c:v>
                </c:pt>
                <c:pt idx="1">
                  <c:v>0.6790000000000006</c:v>
                </c:pt>
                <c:pt idx="2">
                  <c:v>0.59799999999999998</c:v>
                </c:pt>
                <c:pt idx="3">
                  <c:v>0.58399999999999996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Sexual Intercourse</c:v>
                </c:pt>
              </c:strCache>
            </c:strRef>
          </c:tx>
          <c:spPr>
            <a:ln w="4445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Sheet1!$C$2:$C$5</c:f>
              <c:numCache>
                <c:formatCode>0.0%</c:formatCode>
                <c:ptCount val="4"/>
                <c:pt idx="0">
                  <c:v>0.501</c:v>
                </c:pt>
                <c:pt idx="1">
                  <c:v>0.47100000000000014</c:v>
                </c:pt>
                <c:pt idx="2">
                  <c:v>0.42400000000000021</c:v>
                </c:pt>
                <c:pt idx="3">
                  <c:v>0.39300000000000024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Condom Use</c:v>
                </c:pt>
              </c:strCache>
            </c:strRef>
          </c:tx>
          <c:spPr>
            <a:ln w="44450"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712149636451864E-2"/>
                  <c:y val="-2.355919583023086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252406858792101E-2"/>
                  <c:y val="-2.058078927773639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407001779583326E-2"/>
                  <c:y val="-1.760238272524199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9666441602410523E-3"/>
                  <c:y val="-1.7602382725241995E-2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Sheet1!$D$2:$D$5</c:f>
              <c:numCache>
                <c:formatCode>0.0%</c:formatCode>
                <c:ptCount val="4"/>
                <c:pt idx="0">
                  <c:v>0.63200000000000034</c:v>
                </c:pt>
                <c:pt idx="1">
                  <c:v>0.62100000000000033</c:v>
                </c:pt>
                <c:pt idx="2">
                  <c:v>0.62200000000000033</c:v>
                </c:pt>
                <c:pt idx="3">
                  <c:v>0.65100000000000036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HIV/AIDS Education</c:v>
                </c:pt>
              </c:strCache>
            </c:strRef>
          </c:tx>
          <c:spPr>
            <a:ln w="44450">
              <a:solidFill>
                <a:schemeClr val="tx2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t"/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2007</c:v>
                </c:pt>
                <c:pt idx="1">
                  <c:v>2009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Sheet1!$E$2:$E$5</c:f>
              <c:numCache>
                <c:formatCode>0.0%</c:formatCode>
                <c:ptCount val="4"/>
                <c:pt idx="0">
                  <c:v>0.84500000000000031</c:v>
                </c:pt>
                <c:pt idx="1">
                  <c:v>0.88200000000000001</c:v>
                </c:pt>
                <c:pt idx="2">
                  <c:v>0.88100000000000001</c:v>
                </c:pt>
              </c:numCache>
            </c:numRef>
          </c:val>
        </c:ser>
        <c:marker val="1"/>
        <c:axId val="91453312"/>
        <c:axId val="91454848"/>
      </c:lineChart>
      <c:catAx>
        <c:axId val="91453312"/>
        <c:scaling>
          <c:orientation val="minMax"/>
        </c:scaling>
        <c:axPos val="b"/>
        <c:numFmt formatCode="General" sourceLinked="1"/>
        <c:tickLblPos val="nextTo"/>
        <c:crossAx val="91454848"/>
        <c:crosses val="autoZero"/>
        <c:auto val="1"/>
        <c:lblAlgn val="ctr"/>
        <c:lblOffset val="100"/>
      </c:catAx>
      <c:valAx>
        <c:axId val="91454848"/>
        <c:scaling>
          <c:orientation val="minMax"/>
          <c:max val="0.9"/>
          <c:min val="0.3500000000000002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</a:ln>
          </c:spPr>
        </c:majorGridlines>
        <c:numFmt formatCode="0%" sourceLinked="0"/>
        <c:tickLblPos val="nextTo"/>
        <c:crossAx val="91453312"/>
        <c:crosses val="autoZero"/>
        <c:crossBetween val="between"/>
        <c:majorUnit val="5.0000000000000024E-2"/>
      </c:valAx>
    </c:plotArea>
    <c:legend>
      <c:legendPos val="b"/>
      <c:layout>
        <c:manualLayout>
          <c:xMode val="edge"/>
          <c:yMode val="edge"/>
          <c:x val="8.8619227260572947E-2"/>
          <c:y val="0.80492562778126298"/>
          <c:w val="0.84217539537345965"/>
          <c:h val="0.1384846477213431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24A1-D2DB-443B-A6BD-EF096C2D0EB7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7FDF1-CF83-43B7-A91D-C975EAAAB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6052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 Been or Gotten Someone Pregnant:</a:t>
            </a:r>
          </a:p>
          <a:p>
            <a:r>
              <a:rPr lang="en-US" dirty="0" smtClean="0"/>
              <a:t>2004:  14.1%</a:t>
            </a:r>
          </a:p>
          <a:p>
            <a:r>
              <a:rPr lang="en-US" dirty="0" smtClean="0"/>
              <a:t>2007:  </a:t>
            </a:r>
          </a:p>
          <a:p>
            <a:r>
              <a:rPr lang="en-US" dirty="0" smtClean="0"/>
              <a:t>2009:  13.0%</a:t>
            </a:r>
          </a:p>
          <a:p>
            <a:r>
              <a:rPr lang="en-US" dirty="0" smtClean="0"/>
              <a:t>2011:  9.0%</a:t>
            </a:r>
          </a:p>
          <a:p>
            <a:r>
              <a:rPr lang="en-US" dirty="0" smtClean="0"/>
              <a:t>2013:  8.0% significant decrease since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D86-0912-41FA-A0F3-340558216A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167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D7D86-0912-41FA-A0F3-340558216AE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9026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r>
              <a:rPr lang="en-US" baseline="0" dirty="0" smtClean="0"/>
              <a:t> in approach since 2008 related to consistency in funding sources and clear intention of the data collection.</a:t>
            </a:r>
          </a:p>
          <a:p>
            <a:r>
              <a:rPr lang="en-US" baseline="0" dirty="0" smtClean="0"/>
              <a:t>Funding provided predominantly by the CCBH Child and Family Health Services grant through ODH, as well as SAMHSA-funded DFCs.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763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addition to obtaining representative data for Cuyahoga County, we are also trying to collect representative data for 6 readily recognized regions within Cuyahoga County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Early</a:t>
            </a:r>
            <a:r>
              <a:rPr lang="en-US" baseline="0" dirty="0" smtClean="0"/>
              <a:t> 1990’s; administered every other year at the state and national level; reports on 9</a:t>
            </a:r>
            <a:r>
              <a:rPr lang="en-US" baseline="30000" dirty="0" smtClean="0"/>
              <a:t>th</a:t>
            </a:r>
            <a:r>
              <a:rPr lang="en-US" baseline="0" dirty="0" smtClean="0"/>
              <a:t> – 12</a:t>
            </a:r>
            <a:r>
              <a:rPr lang="en-US" baseline="30000" dirty="0" smtClean="0"/>
              <a:t>th</a:t>
            </a:r>
            <a:r>
              <a:rPr lang="en-US" baseline="0" dirty="0" smtClean="0"/>
              <a:t> grade behaviors; follow trends over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0037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examining current alcohol use further</a:t>
            </a:r>
          </a:p>
          <a:p>
            <a:r>
              <a:rPr lang="en-US" dirty="0" smtClean="0"/>
              <a:t>Of the 31.8% of students that drank</a:t>
            </a:r>
            <a:r>
              <a:rPr lang="en-US" baseline="0" dirty="0" smtClean="0"/>
              <a:t> alcohol in the month before completing the survey, </a:t>
            </a:r>
          </a:p>
          <a:p>
            <a:r>
              <a:rPr lang="en-US" baseline="0" dirty="0" smtClean="0"/>
              <a:t>17.4% drove one or more times after drinking in the month before the survey</a:t>
            </a:r>
          </a:p>
          <a:p>
            <a:r>
              <a:rPr lang="en-US" baseline="0" dirty="0" smtClean="0"/>
              <a:t>48% attended a party or gathering one or more times where parents permitted students to use alcohol </a:t>
            </a:r>
          </a:p>
          <a:p>
            <a:r>
              <a:rPr lang="en-US" baseline="0" dirty="0" smtClean="0"/>
              <a:t>25% attended a party or gathering where a parent purchased alcohol for student use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examining current alcohol use further</a:t>
            </a:r>
          </a:p>
          <a:p>
            <a:r>
              <a:rPr lang="en-US" dirty="0" smtClean="0"/>
              <a:t>Of the 31.8% of students that drank</a:t>
            </a:r>
            <a:r>
              <a:rPr lang="en-US" baseline="0" dirty="0" smtClean="0"/>
              <a:t> alcohol in the month before completing the survey, </a:t>
            </a:r>
          </a:p>
          <a:p>
            <a:r>
              <a:rPr lang="en-US" baseline="0" dirty="0" smtClean="0"/>
              <a:t>17.4% drove one or more times after drinking in the month before the survey</a:t>
            </a:r>
          </a:p>
          <a:p>
            <a:r>
              <a:rPr lang="en-US" baseline="0" dirty="0" smtClean="0"/>
              <a:t>48% attended a party or gathering one or more times where parents permitted students to use alcohol </a:t>
            </a:r>
          </a:p>
          <a:p>
            <a:r>
              <a:rPr lang="en-US" baseline="0" dirty="0" smtClean="0"/>
              <a:t>25% attended a party or gathering where a parent purchased alcohol for student use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examining current alcohol use further</a:t>
            </a:r>
          </a:p>
          <a:p>
            <a:r>
              <a:rPr lang="en-US" dirty="0" smtClean="0"/>
              <a:t>Of the 31.8% of students that drank</a:t>
            </a:r>
            <a:r>
              <a:rPr lang="en-US" baseline="0" dirty="0" smtClean="0"/>
              <a:t> alcohol in the month before completing the survey, </a:t>
            </a:r>
          </a:p>
          <a:p>
            <a:r>
              <a:rPr lang="en-US" baseline="0" dirty="0" smtClean="0"/>
              <a:t>17.4% drove one or more times after drinking in the month before the survey</a:t>
            </a:r>
          </a:p>
          <a:p>
            <a:r>
              <a:rPr lang="en-US" baseline="0" dirty="0" smtClean="0"/>
              <a:t>48% attended a party or gathering one or more times where parents permitted students to use alcohol </a:t>
            </a:r>
          </a:p>
          <a:p>
            <a:r>
              <a:rPr lang="en-US" baseline="0" dirty="0" smtClean="0"/>
              <a:t>25% attended a party or gathering where a parent purchased alcohol for student use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examining current alcohol use further</a:t>
            </a:r>
          </a:p>
          <a:p>
            <a:r>
              <a:rPr lang="en-US" dirty="0" smtClean="0"/>
              <a:t>Of the 31.8% of students that drank</a:t>
            </a:r>
            <a:r>
              <a:rPr lang="en-US" baseline="0" dirty="0" smtClean="0"/>
              <a:t> alcohol in the month before completing the survey, </a:t>
            </a:r>
          </a:p>
          <a:p>
            <a:r>
              <a:rPr lang="en-US" baseline="0" dirty="0" smtClean="0"/>
              <a:t>17.4% drove one or more times after drinking in the month before the survey</a:t>
            </a:r>
          </a:p>
          <a:p>
            <a:r>
              <a:rPr lang="en-US" baseline="0" dirty="0" smtClean="0"/>
              <a:t>48% attended a party or gathering one or more times where parents permitted students to use alcohol </a:t>
            </a:r>
          </a:p>
          <a:p>
            <a:r>
              <a:rPr lang="en-US" baseline="0" dirty="0" smtClean="0"/>
              <a:t>25% attended a party or gathering where a parent purchased alcohol for student use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C2518E-9765-47FF-93E2-3C13A7F4B47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7307-6AA6-4C53-85B0-350CDBD51D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6624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662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1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8D0080-D791-498E-9D6A-2E0BD57A7E78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317307-6AA6-4C53-85B0-350CDBD51D33}" type="slidenum">
              <a:rPr lang="en-US" smtClean="0">
                <a:solidFill>
                  <a:srgbClr val="C0EB8D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C0EB8D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4098" y="5108667"/>
            <a:ext cx="3320577" cy="13534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ean.Frank@case.edu" TargetMode="External"/><Relationship Id="rId2" Type="http://schemas.openxmlformats.org/officeDocument/2006/relationships/hyperlink" Target="mailto:Erika.Trapl@case.edu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prchn.org/yrbs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Preconception Health of Adolescents in Cuyahoga County: Data from the Youth Risk Behavior Survey</a:t>
            </a:r>
            <a:endParaRPr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57489" y="4454147"/>
            <a:ext cx="640080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 CFHS Annual Meeting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April 14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</a:t>
            </a:r>
          </a:p>
          <a:p>
            <a:pPr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90600" y="2898734"/>
            <a:ext cx="7134579" cy="1185585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en-US" sz="1600" b="1" spc="250" dirty="0">
                <a:solidFill>
                  <a:prstClr val="black"/>
                </a:solidFill>
              </a:rPr>
              <a:t>	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en-US" sz="2400" b="1" spc="250" dirty="0">
                <a:solidFill>
                  <a:prstClr val="black">
                    <a:lumMod val="50000"/>
                    <a:lumOff val="50000"/>
                  </a:prstClr>
                </a:solidFill>
              </a:rPr>
              <a:t>ERIKA S. TRAPL, PhD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r>
              <a:rPr lang="en-US" sz="2400" b="1" spc="250" dirty="0">
                <a:solidFill>
                  <a:prstClr val="black">
                    <a:lumMod val="50000"/>
                    <a:lumOff val="50000"/>
                  </a:prstClr>
                </a:solidFill>
              </a:rPr>
              <a:t>CWRU Prevention Research Center for Healthy Neighborhoods</a:t>
            </a: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endParaRPr lang="en-US" sz="2400" b="1" spc="250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algn="ctr">
              <a:spcBef>
                <a:spcPct val="20000"/>
              </a:spcBef>
              <a:buClr>
                <a:srgbClr val="D16349"/>
              </a:buClr>
              <a:buSzPct val="85000"/>
              <a:buFont typeface="Wingdings 2"/>
              <a:buNone/>
              <a:defRPr/>
            </a:pPr>
            <a:endParaRPr lang="en-US" sz="2400" b="1" spc="25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901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Local YRBS?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Flexibility </a:t>
            </a:r>
            <a:endParaRPr lang="en-US" dirty="0"/>
          </a:p>
          <a:p>
            <a:pPr lvl="1"/>
            <a:r>
              <a:rPr lang="en-US" dirty="0" smtClean="0"/>
              <a:t>Sample selection</a:t>
            </a:r>
          </a:p>
          <a:p>
            <a:pPr lvl="1"/>
            <a:r>
              <a:rPr lang="en-US" dirty="0" smtClean="0"/>
              <a:t>Survey design and content</a:t>
            </a:r>
          </a:p>
          <a:p>
            <a:pPr lvl="1"/>
            <a:r>
              <a:rPr lang="en-US" dirty="0" smtClean="0"/>
              <a:t>Use of results</a:t>
            </a:r>
          </a:p>
          <a:p>
            <a:r>
              <a:rPr lang="en-US" dirty="0" smtClean="0"/>
              <a:t>Can be used for more efficient resource planning, grant writing, and program evaluation</a:t>
            </a:r>
          </a:p>
          <a:p>
            <a:pPr lvl="1"/>
            <a:r>
              <a:rPr lang="en-US" dirty="0" smtClean="0"/>
              <a:t>Surveillance is a natural tool for assessment, intervention identification, and evaluation.</a:t>
            </a:r>
          </a:p>
          <a:p>
            <a:r>
              <a:rPr lang="en-US" dirty="0" smtClean="0"/>
              <a:t>Responsive to community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898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owns the data?</a:t>
            </a:r>
          </a:p>
          <a:p>
            <a:pPr lvl="1"/>
            <a:r>
              <a:rPr lang="en-US" dirty="0" smtClean="0"/>
              <a:t>CWRU is steward of the data in CC; CCBH also holds data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Who can access it?</a:t>
            </a:r>
          </a:p>
          <a:p>
            <a:pPr lvl="1"/>
            <a:r>
              <a:rPr lang="en-US" dirty="0" smtClean="0"/>
              <a:t>CWRU has data sharing agreement developed with sensitivity to funders’ needs (e.g. funding acknowledgement and publication rules)</a:t>
            </a:r>
          </a:p>
          <a:p>
            <a:pPr lvl="1"/>
            <a:r>
              <a:rPr lang="en-US" dirty="0" smtClean="0"/>
              <a:t>Ensures that those using the data use it appropriately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13275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for Sharing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potential issues:</a:t>
            </a:r>
          </a:p>
          <a:p>
            <a:pPr lvl="1"/>
            <a:r>
              <a:rPr lang="en-US" dirty="0"/>
              <a:t>Access to de-identified county-level </a:t>
            </a:r>
            <a:r>
              <a:rPr lang="en-US" dirty="0" smtClean="0"/>
              <a:t>file</a:t>
            </a:r>
          </a:p>
          <a:p>
            <a:pPr lvl="2"/>
            <a:r>
              <a:rPr lang="en-US" dirty="0" smtClean="0"/>
              <a:t>Probably not a big deal</a:t>
            </a:r>
            <a:endParaRPr lang="en-US" dirty="0"/>
          </a:p>
          <a:p>
            <a:pPr lvl="1"/>
            <a:r>
              <a:rPr lang="en-US" dirty="0"/>
              <a:t>Access to identifiable school-level </a:t>
            </a:r>
            <a:r>
              <a:rPr lang="en-US" dirty="0" smtClean="0"/>
              <a:t>data</a:t>
            </a:r>
          </a:p>
          <a:p>
            <a:pPr lvl="2"/>
            <a:r>
              <a:rPr lang="en-US" dirty="0" smtClean="0"/>
              <a:t>Probably a BIG deal</a:t>
            </a:r>
          </a:p>
          <a:p>
            <a:r>
              <a:rPr lang="en-US" dirty="0" smtClean="0"/>
              <a:t>School confidentiality has been key in Cuyahoga</a:t>
            </a:r>
          </a:p>
          <a:p>
            <a:pPr lvl="1"/>
            <a:r>
              <a:rPr lang="en-US" dirty="0" smtClean="0"/>
              <a:t>Use of school-level reports by media</a:t>
            </a:r>
          </a:p>
          <a:p>
            <a:pPr lvl="1"/>
            <a:r>
              <a:rPr lang="en-US" dirty="0" smtClean="0"/>
              <a:t>Process for school permission to release school-specific data</a:t>
            </a:r>
          </a:p>
          <a:p>
            <a:pPr lvl="2"/>
            <a:r>
              <a:rPr lang="en-US" dirty="0" smtClean="0"/>
              <a:t>Schools must be a partner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358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YRBS &amp; Preconception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Lifecourse</a:t>
            </a:r>
            <a:r>
              <a:rPr lang="en-US" dirty="0" smtClean="0"/>
              <a:t> Perspective: Preconception health considerations should begin at adolescence (i.e. puberty)</a:t>
            </a:r>
          </a:p>
          <a:p>
            <a:r>
              <a:rPr lang="en-US" dirty="0" smtClean="0"/>
              <a:t>Lifestyle risk factors for poor birth outcomes often begin during adolescence</a:t>
            </a:r>
          </a:p>
          <a:p>
            <a:r>
              <a:rPr lang="en-US" dirty="0" smtClean="0"/>
              <a:t>YRBS provides a natural mechanism by which to monitor preconception health of adolescent females</a:t>
            </a:r>
          </a:p>
          <a:p>
            <a:r>
              <a:rPr lang="en-US" dirty="0" smtClean="0"/>
              <a:t>Granular data at local level could inform targeted program and policy approaches to improve preconception health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24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of the Data: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US-F: National data, female participants</a:t>
            </a:r>
          </a:p>
          <a:p>
            <a:r>
              <a:rPr lang="en-US" dirty="0" smtClean="0"/>
              <a:t>OH-F: Ohio data, female participants</a:t>
            </a:r>
          </a:p>
          <a:p>
            <a:r>
              <a:rPr lang="en-US" dirty="0" smtClean="0"/>
              <a:t>CC-All: Cuyahoga County data, all participants</a:t>
            </a:r>
          </a:p>
          <a:p>
            <a:r>
              <a:rPr lang="en-US" dirty="0" smtClean="0"/>
              <a:t>CC-F: Cuyahoga County data, female participants</a:t>
            </a:r>
          </a:p>
          <a:p>
            <a:r>
              <a:rPr lang="en-US" dirty="0" smtClean="0"/>
              <a:t>City-F: Cleveland data, female participants</a:t>
            </a:r>
          </a:p>
          <a:p>
            <a:r>
              <a:rPr lang="en-US" dirty="0" smtClean="0"/>
              <a:t>IR-F: Inner-ring suburbs data, female participants</a:t>
            </a:r>
          </a:p>
          <a:p>
            <a:r>
              <a:rPr lang="en-US" dirty="0" smtClean="0"/>
              <a:t>OR-F: Outer-ring suburbs data, female participants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242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 Behavior: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603128577"/>
              </p:ext>
            </p:extLst>
          </p:nvPr>
        </p:nvGraphicFramePr>
        <p:xfrm>
          <a:off x="1219200" y="1295400"/>
          <a:ext cx="6477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2870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 Behavior: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3951512971"/>
              </p:ext>
            </p:extLst>
          </p:nvPr>
        </p:nvGraphicFramePr>
        <p:xfrm>
          <a:off x="1219200" y="1295400"/>
          <a:ext cx="6477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21720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Sexual Behavior: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1217465076"/>
              </p:ext>
            </p:extLst>
          </p:nvPr>
        </p:nvGraphicFramePr>
        <p:xfrm>
          <a:off x="1219200" y="1219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3049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Substance Use: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305313227"/>
              </p:ext>
            </p:extLst>
          </p:nvPr>
        </p:nvGraphicFramePr>
        <p:xfrm>
          <a:off x="1219200" y="1219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28057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Obesity: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2170846"/>
              </p:ext>
            </p:extLst>
          </p:nvPr>
        </p:nvGraphicFramePr>
        <p:xfrm>
          <a:off x="1219200" y="1219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2431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Acknowledgements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Funding provided by:</a:t>
            </a:r>
          </a:p>
          <a:p>
            <a:pPr lvl="1"/>
            <a:r>
              <a:rPr lang="en-US" dirty="0" smtClean="0"/>
              <a:t>Ohio Department of Health/Federal Government, Bureau of Child and Family Health Services through the Cuyahoga County Board of Health’s Child and Family Health Service Program</a:t>
            </a:r>
          </a:p>
          <a:p>
            <a:pPr lvl="1"/>
            <a:r>
              <a:rPr lang="en-US" dirty="0" smtClean="0"/>
              <a:t>Centers for Disease Control and Prevention (1-U48-DP-001930)</a:t>
            </a:r>
          </a:p>
          <a:p>
            <a:pPr lvl="1"/>
            <a:r>
              <a:rPr lang="en-US" dirty="0" smtClean="0"/>
              <a:t>St. Luke’s Foundation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761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Activity: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694923851"/>
              </p:ext>
            </p:extLst>
          </p:nvPr>
        </p:nvGraphicFramePr>
        <p:xfrm>
          <a:off x="1219200" y="1219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31818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Nutrition &amp; Sleep: 2013 High School YRBS</a:t>
            </a:r>
            <a:endParaRPr lang="en-US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xmlns="" val="2274154458"/>
              </p:ext>
            </p:extLst>
          </p:nvPr>
        </p:nvGraphicFramePr>
        <p:xfrm>
          <a:off x="1219200" y="1219200"/>
          <a:ext cx="7010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06734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90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Responsible Sexual Behavior – High School</a:t>
            </a:r>
            <a:endParaRPr lang="en-US" sz="3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93186099"/>
              </p:ext>
            </p:extLst>
          </p:nvPr>
        </p:nvGraphicFramePr>
        <p:xfrm>
          <a:off x="301625" y="1527175"/>
          <a:ext cx="8504238" cy="4264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9243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Offers an effective means to monitor preconception health risk factors over time</a:t>
            </a:r>
          </a:p>
          <a:p>
            <a:endParaRPr lang="en-US" dirty="0"/>
          </a:p>
          <a:p>
            <a:r>
              <a:rPr lang="en-US" dirty="0" smtClean="0"/>
              <a:t>Provides insight on targeting strategies or dispersing resources geographically</a:t>
            </a:r>
          </a:p>
          <a:p>
            <a:endParaRPr lang="en-US" dirty="0"/>
          </a:p>
          <a:p>
            <a:r>
              <a:rPr lang="en-US" dirty="0" smtClean="0"/>
              <a:t>Surveillance is a natural evaluation of programmatic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7107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40030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" y="0"/>
            <a:ext cx="9037320" cy="88392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Prevention Research Center for Healthy Neighborhoods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Erika S. </a:t>
            </a:r>
            <a:r>
              <a:rPr lang="en-US" dirty="0" err="1" smtClean="0"/>
              <a:t>Trapl</a:t>
            </a:r>
            <a:r>
              <a:rPr lang="en-US" dirty="0" smtClean="0"/>
              <a:t>, PhD</a:t>
            </a:r>
            <a:br>
              <a:rPr lang="en-US" dirty="0" smtClean="0"/>
            </a:br>
            <a:r>
              <a:rPr lang="en-US" sz="1800" dirty="0" smtClean="0"/>
              <a:t>Assistant Professor, Dept. of Epidemiology &amp; Biostatistics</a:t>
            </a:r>
            <a:br>
              <a:rPr lang="en-US" sz="1800" dirty="0" smtClean="0"/>
            </a:br>
            <a:r>
              <a:rPr lang="en-US" sz="1800" dirty="0" smtClean="0"/>
              <a:t>Associate Director, Prevention Research Center for Healthy Neighborhoods</a:t>
            </a:r>
            <a:br>
              <a:rPr lang="en-US" sz="1800" dirty="0" smtClean="0"/>
            </a:br>
            <a:r>
              <a:rPr lang="en-US" sz="1800" dirty="0" smtClean="0"/>
              <a:t>Case Western Reserve University </a:t>
            </a:r>
            <a:br>
              <a:rPr lang="en-US" sz="1800" dirty="0" smtClean="0"/>
            </a:br>
            <a:r>
              <a:rPr lang="en-US" sz="1800" dirty="0" smtClean="0"/>
              <a:t>Phone: 216-368-0098</a:t>
            </a:r>
          </a:p>
          <a:p>
            <a:pPr algn="ctr">
              <a:buNone/>
            </a:pPr>
            <a:r>
              <a:rPr lang="en-US" sz="1800" dirty="0" smtClean="0"/>
              <a:t>	</a:t>
            </a:r>
            <a:r>
              <a:rPr lang="en-US" sz="1800" dirty="0" smtClean="0">
                <a:hlinkClick r:id="rId2"/>
              </a:rPr>
              <a:t>Erika.Trapl@case.edu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dirty="0" smtClean="0"/>
              <a:t>Jean L. Frank, MPH</a:t>
            </a:r>
          </a:p>
          <a:p>
            <a:pPr lvl="1" algn="ctr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Manager of Community Initiatives</a:t>
            </a:r>
          </a:p>
          <a:p>
            <a:pPr lvl="1" algn="ctr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Phone:  216-368-5913</a:t>
            </a:r>
          </a:p>
          <a:p>
            <a:pPr lvl="1" algn="ctr">
              <a:buNone/>
            </a:pPr>
            <a:r>
              <a:rPr lang="en-US" sz="1800" dirty="0" smtClean="0">
                <a:solidFill>
                  <a:schemeClr val="tx1"/>
                </a:solidFill>
                <a:hlinkClick r:id="rId3"/>
              </a:rPr>
              <a:t>Jean.Frank@case.edu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 algn="ctr">
              <a:buNone/>
            </a:pPr>
            <a:r>
              <a:rPr lang="en-US" sz="1800" smtClean="0">
                <a:solidFill>
                  <a:schemeClr val="tx1"/>
                </a:solidFill>
                <a:hlinkClick r:id="rId4"/>
              </a:rPr>
              <a:t>www.prchn.org/yrbs.aspx</a:t>
            </a:r>
            <a:r>
              <a:rPr lang="en-US" sz="1800" smtClean="0">
                <a:solidFill>
                  <a:schemeClr val="tx1"/>
                </a:solidFill>
              </a:rPr>
              <a:t> 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PRCHN at CWRU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Mission: To work with communities from within to prevent and reduce chronic disease</a:t>
            </a:r>
          </a:p>
          <a:p>
            <a:endParaRPr lang="en-US" dirty="0"/>
          </a:p>
          <a:p>
            <a:r>
              <a:rPr lang="en-US" dirty="0" smtClean="0"/>
              <a:t>Received CDC funding to establish PRC in 2009…</a:t>
            </a:r>
          </a:p>
          <a:p>
            <a:endParaRPr lang="en-US" dirty="0"/>
          </a:p>
          <a:p>
            <a:r>
              <a:rPr lang="en-US" dirty="0" smtClean="0"/>
              <a:t>BUT, we’re actually much older than that:</a:t>
            </a:r>
          </a:p>
          <a:p>
            <a:pPr lvl="1"/>
            <a:r>
              <a:rPr lang="en-US" dirty="0" smtClean="0"/>
              <a:t>Center for Health Promotion Research: ~2000</a:t>
            </a:r>
          </a:p>
          <a:p>
            <a:pPr lvl="1"/>
            <a:r>
              <a:rPr lang="en-US" dirty="0" smtClean="0"/>
              <a:t>Center for Adolescent Health: ~1995</a:t>
            </a:r>
          </a:p>
        </p:txBody>
      </p:sp>
    </p:spTree>
    <p:extLst>
      <p:ext uri="{BB962C8B-B14F-4D97-AF65-F5344CB8AC3E}">
        <p14:creationId xmlns:p14="http://schemas.microsoft.com/office/powerpoint/2010/main" xmlns="" val="54959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Brief history and overview of YRBS</a:t>
            </a:r>
          </a:p>
          <a:p>
            <a:endParaRPr lang="en-US" dirty="0" smtClean="0"/>
          </a:p>
          <a:p>
            <a:r>
              <a:rPr lang="en-US" dirty="0" smtClean="0"/>
              <a:t>Preconception Health in Cuyahoga County</a:t>
            </a:r>
          </a:p>
          <a:p>
            <a:endParaRPr lang="en-US" dirty="0" smtClean="0"/>
          </a:p>
          <a:p>
            <a:r>
              <a:rPr lang="en-US" dirty="0" smtClean="0"/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9424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PRCHN and the YRBS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Conducting local YRBS (in some way) since 1998</a:t>
            </a:r>
          </a:p>
          <a:p>
            <a:pPr lvl="1"/>
            <a:r>
              <a:rPr lang="en-US" dirty="0" smtClean="0"/>
              <a:t>Reports publicly available since 2002</a:t>
            </a:r>
          </a:p>
          <a:p>
            <a:pPr lvl="1"/>
            <a:endParaRPr lang="en-US" dirty="0"/>
          </a:p>
          <a:p>
            <a:r>
              <a:rPr lang="en-US" dirty="0" smtClean="0"/>
              <a:t>Established current approach in 2008</a:t>
            </a:r>
          </a:p>
          <a:p>
            <a:pPr lvl="1"/>
            <a:r>
              <a:rPr lang="en-US" dirty="0" smtClean="0"/>
              <a:t>Countywide administration in Cuyahoga County</a:t>
            </a:r>
          </a:p>
          <a:p>
            <a:pPr lvl="1"/>
            <a:r>
              <a:rPr lang="en-US" dirty="0" smtClean="0"/>
              <a:t>Middle School in Spring of even years (e.g. 2012)</a:t>
            </a:r>
          </a:p>
          <a:p>
            <a:pPr lvl="1"/>
            <a:r>
              <a:rPr lang="en-US" dirty="0" smtClean="0"/>
              <a:t>High School in Spring of odd years (e.g. 2013)</a:t>
            </a:r>
          </a:p>
          <a:p>
            <a:pPr lvl="1"/>
            <a:r>
              <a:rPr lang="en-US" dirty="0" smtClean="0"/>
              <a:t>Attempt “region” representation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09961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regions"/>
          <p:cNvPicPr>
            <a:picLocks noChangeAspect="1" noChangeArrowheads="1"/>
          </p:cNvPicPr>
          <p:nvPr/>
        </p:nvPicPr>
        <p:blipFill>
          <a:blip r:embed="rId3" cstate="print"/>
          <a:srcRect l="13487" t="39629" r="15266"/>
          <a:stretch>
            <a:fillRect/>
          </a:stretch>
        </p:blipFill>
        <p:spPr bwMode="auto">
          <a:xfrm>
            <a:off x="1533891" y="1229319"/>
            <a:ext cx="6205520" cy="44075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Cuyahoga County Regions</a:t>
            </a:r>
            <a:endParaRPr lang="en-US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043119" y="4461985"/>
            <a:ext cx="1652222" cy="3429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8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Outer Ring- West 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17715" y="2354221"/>
            <a:ext cx="1907389" cy="3429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Inner Ring- West 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960016" y="2592371"/>
            <a:ext cx="505664" cy="20291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214540" y="2167233"/>
            <a:ext cx="1613669" cy="3429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FFCC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Cleveland- West </a:t>
            </a:r>
            <a:endParaRPr lang="en-US" sz="1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97568" y="2438268"/>
            <a:ext cx="8827" cy="361496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938954" y="1811718"/>
            <a:ext cx="1566300" cy="3429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99CC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Cleveland- East 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4738903" y="2124538"/>
            <a:ext cx="293074" cy="152399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534239" y="1435509"/>
            <a:ext cx="1610520" cy="3429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Inner Ring- East 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6111084" y="4496176"/>
            <a:ext cx="1675456" cy="36195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n>
                  <a:solidFill>
                    <a:sysClr val="windowText" lastClr="000000"/>
                  </a:solidFill>
                </a:ln>
                <a:solidFill>
                  <a:srgbClr val="003366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Outer Ring- East 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Risk Behavior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35608"/>
            <a:ext cx="8503920" cy="4572000"/>
          </a:xfrm>
        </p:spPr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800" dirty="0" smtClean="0"/>
              <a:t>Developed by the Centers for Disease Control and Prevention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300" dirty="0" smtClean="0"/>
              <a:t>Started in 1991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300" dirty="0" smtClean="0"/>
              <a:t>Administered to 9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-12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grade students every other year</a:t>
            </a:r>
          </a:p>
          <a:p>
            <a:pPr lvl="0">
              <a:spcAft>
                <a:spcPts val="600"/>
              </a:spcAft>
              <a:defRPr/>
            </a:pPr>
            <a:r>
              <a:rPr lang="en-US" sz="2800" dirty="0" smtClean="0"/>
              <a:t>Provides a “snapshot” of students’ health risk behaviors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Used to follow trends over time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Measure progress against health indicators</a:t>
            </a:r>
            <a:endParaRPr lang="en-US" dirty="0"/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93599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Risk Behavior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800" dirty="0"/>
              <a:t>Wide array of topics: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Originally designed to assess 6 types of health risk behaviors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Unintentional injuries and violence, sexual behaviors, alcohol and other drug use, tobacco use, unhealthy dietary behaviors, inadequate physical activity</a:t>
            </a:r>
            <a:endParaRPr lang="en-US" dirty="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Nationally expanded to include obesity and asthma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CDC provides standardized ‘optional’ items for consideration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 smtClean="0"/>
              <a:t>Food Security, Preventive Health Care, Protective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322240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Local YRBS?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7640" y="1527048"/>
            <a:ext cx="8778240" cy="4572000"/>
          </a:xfrm>
        </p:spPr>
        <p:txBody>
          <a:bodyPr/>
          <a:lstStyle/>
          <a:p>
            <a:r>
              <a:rPr lang="en-US" dirty="0" smtClean="0"/>
              <a:t>LOCAL DATA is the richest data.</a:t>
            </a:r>
          </a:p>
          <a:p>
            <a:r>
              <a:rPr lang="en-US" dirty="0" smtClean="0"/>
              <a:t>National YRBS is collected at the state-level</a:t>
            </a:r>
          </a:p>
          <a:p>
            <a:pPr lvl="1"/>
            <a:r>
              <a:rPr lang="en-US" dirty="0" smtClean="0"/>
              <a:t>Ohio Department of Health leads this</a:t>
            </a:r>
          </a:p>
          <a:p>
            <a:r>
              <a:rPr lang="en-US" u="sng" dirty="0" smtClean="0"/>
              <a:t>State level </a:t>
            </a:r>
            <a:r>
              <a:rPr lang="en-US" dirty="0" smtClean="0"/>
              <a:t>data not sufficient for counties</a:t>
            </a:r>
          </a:p>
          <a:p>
            <a:pPr lvl="1"/>
            <a:r>
              <a:rPr lang="en-US" dirty="0" smtClean="0"/>
              <a:t>Rarely can sufficient sample be drawn to weight to each county</a:t>
            </a:r>
          </a:p>
          <a:p>
            <a:pPr lvl="1"/>
            <a:r>
              <a:rPr lang="en-US" dirty="0" smtClean="0"/>
              <a:t>Ex: 7 high schools in Cuyahoga selected for Ohio YRBS</a:t>
            </a:r>
          </a:p>
          <a:p>
            <a:r>
              <a:rPr lang="en-US" dirty="0" smtClean="0"/>
              <a:t>ODH is great, but has limited resources</a:t>
            </a:r>
          </a:p>
          <a:p>
            <a:pPr lvl="1"/>
            <a:r>
              <a:rPr lang="en-US" dirty="0" smtClean="0"/>
              <a:t>Can offer technical assistance but cannot feasibly conduct locally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26684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Civic">
  <a:themeElements>
    <a:clrScheme name="Custom 7">
      <a:dk1>
        <a:sysClr val="windowText" lastClr="000000"/>
      </a:dk1>
      <a:lt1>
        <a:sysClr val="window" lastClr="FFFFFF"/>
      </a:lt1>
      <a:dk2>
        <a:srgbClr val="646B86"/>
      </a:dk2>
      <a:lt2>
        <a:srgbClr val="FAE7B4"/>
      </a:lt2>
      <a:accent1>
        <a:srgbClr val="D16349"/>
      </a:accent1>
      <a:accent2>
        <a:srgbClr val="CCB400"/>
      </a:accent2>
      <a:accent3>
        <a:srgbClr val="C0EB8D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1319</Words>
  <Application>Microsoft Office PowerPoint</Application>
  <PresentationFormat>On-screen Show (4:3)</PresentationFormat>
  <Paragraphs>235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25</vt:i4>
      </vt:variant>
    </vt:vector>
  </HeadingPairs>
  <TitlesOfParts>
    <vt:vector size="38" baseType="lpstr">
      <vt:lpstr>Civic</vt:lpstr>
      <vt:lpstr>1_Civic</vt:lpstr>
      <vt:lpstr>2_Civic</vt:lpstr>
      <vt:lpstr>3_Civic</vt:lpstr>
      <vt:lpstr>4_Civic</vt:lpstr>
      <vt:lpstr>5_Civic</vt:lpstr>
      <vt:lpstr>6_Civic</vt:lpstr>
      <vt:lpstr>7_Civic</vt:lpstr>
      <vt:lpstr>8_Civic</vt:lpstr>
      <vt:lpstr>9_Civic</vt:lpstr>
      <vt:lpstr>10_Civic</vt:lpstr>
      <vt:lpstr>11_Civic</vt:lpstr>
      <vt:lpstr>12_Civic</vt:lpstr>
      <vt:lpstr>Preconception Health of Adolescents in Cuyahoga County: Data from the Youth Risk Behavior Survey</vt:lpstr>
      <vt:lpstr>Acknowledgements</vt:lpstr>
      <vt:lpstr>The PRCHN at CWRU</vt:lpstr>
      <vt:lpstr>Today’s Presentation</vt:lpstr>
      <vt:lpstr>PRCHN and the YRBS</vt:lpstr>
      <vt:lpstr>Cuyahoga County Regions</vt:lpstr>
      <vt:lpstr>Youth Risk Behavior Survey</vt:lpstr>
      <vt:lpstr>Youth Risk Behavior Survey</vt:lpstr>
      <vt:lpstr>Why a Local YRBS?</vt:lpstr>
      <vt:lpstr>Why a Local YRBS?</vt:lpstr>
      <vt:lpstr>Policy for Sharing</vt:lpstr>
      <vt:lpstr>Policy for Sharing Data</vt:lpstr>
      <vt:lpstr>YRBS &amp; Preconception Health</vt:lpstr>
      <vt:lpstr>Presentation of the Data: Key</vt:lpstr>
      <vt:lpstr>Sexual Behavior: 2013 High School YRBS</vt:lpstr>
      <vt:lpstr>Sexual Behavior: 2013 High School YRBS</vt:lpstr>
      <vt:lpstr>Sexual Behavior: 2013 High School YRBS</vt:lpstr>
      <vt:lpstr>Substance Use: 2013 High School YRBS</vt:lpstr>
      <vt:lpstr>Obesity: 2013 High School YRBS</vt:lpstr>
      <vt:lpstr>Physical Activity: 2013 High School YRBS</vt:lpstr>
      <vt:lpstr>Nutrition &amp; Sleep: 2013 High School YRBS</vt:lpstr>
      <vt:lpstr>Responsible Sexual Behavior – High School</vt:lpstr>
      <vt:lpstr>Summary</vt:lpstr>
      <vt:lpstr>Slide 24</vt:lpstr>
      <vt:lpstr>Prevention Research Center for Healthy Neighborhoods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Erika</dc:creator>
  <cp:lastModifiedBy>Erika Trapl</cp:lastModifiedBy>
  <cp:revision>52</cp:revision>
  <dcterms:created xsi:type="dcterms:W3CDTF">2014-01-10T04:21:37Z</dcterms:created>
  <dcterms:modified xsi:type="dcterms:W3CDTF">2014-04-05T03:02:01Z</dcterms:modified>
</cp:coreProperties>
</file>