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7" r:id="rId4"/>
    <p:sldId id="263" r:id="rId5"/>
    <p:sldId id="281" r:id="rId6"/>
    <p:sldId id="280" r:id="rId7"/>
    <p:sldId id="279" r:id="rId8"/>
    <p:sldId id="278" r:id="rId9"/>
    <p:sldId id="277" r:id="rId10"/>
    <p:sldId id="276" r:id="rId11"/>
    <p:sldId id="275" r:id="rId12"/>
    <p:sldId id="274" r:id="rId13"/>
    <p:sldId id="283" r:id="rId14"/>
    <p:sldId id="266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AD22"/>
    <a:srgbClr val="FFCC00"/>
    <a:srgbClr val="007A37"/>
    <a:srgbClr val="FF66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4DBBE2-FD59-486D-84A0-ACCDE27E9D23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8E25F6-FD7E-489B-993E-CFEDB06AD8AC}">
      <dgm:prSet phldrT="[Text]"/>
      <dgm:spPr/>
      <dgm:t>
        <a:bodyPr/>
        <a:lstStyle/>
        <a:p>
          <a:r>
            <a:rPr lang="en-US" dirty="0" smtClean="0"/>
            <a:t>Resources</a:t>
          </a:r>
          <a:endParaRPr lang="en-US" dirty="0"/>
        </a:p>
      </dgm:t>
    </dgm:pt>
    <dgm:pt modelId="{D4BD319E-463A-458B-9DE9-8F29BD070579}" type="parTrans" cxnId="{B41D8343-9D67-41AD-AEB7-6B2B49647A0C}">
      <dgm:prSet/>
      <dgm:spPr/>
      <dgm:t>
        <a:bodyPr/>
        <a:lstStyle/>
        <a:p>
          <a:endParaRPr lang="en-US"/>
        </a:p>
      </dgm:t>
    </dgm:pt>
    <dgm:pt modelId="{E3FDD790-AC1B-480D-99E0-77A38A554B71}" type="sibTrans" cxnId="{B41D8343-9D67-41AD-AEB7-6B2B49647A0C}">
      <dgm:prSet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endParaRPr lang="en-US"/>
        </a:p>
      </dgm:t>
    </dgm:pt>
    <dgm:pt modelId="{3C4A2A33-9259-4102-A42B-8819FCC9B83A}">
      <dgm:prSet phldrT="[Text]"/>
      <dgm:spPr/>
      <dgm:t>
        <a:bodyPr/>
        <a:lstStyle/>
        <a:p>
          <a:r>
            <a:rPr lang="en-US" dirty="0" smtClean="0"/>
            <a:t>Public</a:t>
          </a:r>
          <a:endParaRPr lang="en-US" dirty="0"/>
        </a:p>
      </dgm:t>
    </dgm:pt>
    <dgm:pt modelId="{3ABB9C5B-DAB0-493E-9586-C18F77CD007F}" type="parTrans" cxnId="{5F6F1940-F7DE-4E72-BBEB-AEEE45C9E947}">
      <dgm:prSet/>
      <dgm:spPr/>
      <dgm:t>
        <a:bodyPr/>
        <a:lstStyle/>
        <a:p>
          <a:endParaRPr lang="en-US"/>
        </a:p>
      </dgm:t>
    </dgm:pt>
    <dgm:pt modelId="{7F0EBAC0-4749-4008-9332-5D4294F67158}" type="sibTrans" cxnId="{5F6F1940-F7DE-4E72-BBEB-AEEE45C9E947}">
      <dgm:prSet/>
      <dgm:spPr/>
      <dgm:t>
        <a:bodyPr/>
        <a:lstStyle/>
        <a:p>
          <a:endParaRPr lang="en-US"/>
        </a:p>
      </dgm:t>
    </dgm:pt>
    <dgm:pt modelId="{67AEC861-C328-4003-A8C6-44DCA4C365C2}">
      <dgm:prSet phldrT="[Text]"/>
      <dgm:spPr/>
      <dgm:t>
        <a:bodyPr/>
        <a:lstStyle/>
        <a:p>
          <a:r>
            <a:rPr lang="en-US" dirty="0" smtClean="0"/>
            <a:t>Private</a:t>
          </a:r>
          <a:endParaRPr lang="en-US" dirty="0"/>
        </a:p>
      </dgm:t>
    </dgm:pt>
    <dgm:pt modelId="{2833968D-B069-4514-B3AD-722EA61C3E86}" type="parTrans" cxnId="{1CB024D2-9DEA-4A0E-895D-6BB2CC0B71DB}">
      <dgm:prSet/>
      <dgm:spPr/>
      <dgm:t>
        <a:bodyPr/>
        <a:lstStyle/>
        <a:p>
          <a:endParaRPr lang="en-US"/>
        </a:p>
      </dgm:t>
    </dgm:pt>
    <dgm:pt modelId="{C08F9655-BD04-42CA-8988-1EF52028C8C9}" type="sibTrans" cxnId="{1CB024D2-9DEA-4A0E-895D-6BB2CC0B71DB}">
      <dgm:prSet/>
      <dgm:spPr/>
      <dgm:t>
        <a:bodyPr/>
        <a:lstStyle/>
        <a:p>
          <a:endParaRPr lang="en-US"/>
        </a:p>
      </dgm:t>
    </dgm:pt>
    <dgm:pt modelId="{068F8DB9-3EA9-4929-B812-C628C8463DE8}">
      <dgm:prSet phldrT="[Text]"/>
      <dgm:spPr/>
      <dgm:t>
        <a:bodyPr/>
        <a:lstStyle/>
        <a:p>
          <a:r>
            <a:rPr lang="en-US" b="1" smtClean="0"/>
            <a:t>Invest in Children</a:t>
          </a:r>
          <a:endParaRPr lang="en-US" b="1" dirty="0"/>
        </a:p>
      </dgm:t>
    </dgm:pt>
    <dgm:pt modelId="{9F4F229D-F071-4D0C-B3D5-2BEF3FAE9CF5}" type="parTrans" cxnId="{D4C8FD22-9B7E-4DE0-885D-00ACB37120E1}">
      <dgm:prSet/>
      <dgm:spPr/>
      <dgm:t>
        <a:bodyPr/>
        <a:lstStyle/>
        <a:p>
          <a:endParaRPr lang="en-US"/>
        </a:p>
      </dgm:t>
    </dgm:pt>
    <dgm:pt modelId="{DF3F0D72-F8FD-41ED-8848-AD6509501A0B}" type="sibTrans" cxnId="{D4C8FD22-9B7E-4DE0-885D-00ACB37120E1}">
      <dgm:prSet/>
      <dgm:spPr>
        <a:solidFill>
          <a:srgbClr val="007A37"/>
        </a:solidFill>
      </dgm:spPr>
      <dgm:t>
        <a:bodyPr/>
        <a:lstStyle/>
        <a:p>
          <a:endParaRPr lang="en-US"/>
        </a:p>
      </dgm:t>
    </dgm:pt>
    <dgm:pt modelId="{D3F7D075-E25C-42FA-93F4-AC6355A728C4}">
      <dgm:prSet phldrT="[Text]" custT="1"/>
      <dgm:spPr/>
      <dgm:t>
        <a:bodyPr/>
        <a:lstStyle/>
        <a:p>
          <a:r>
            <a:rPr lang="en-US" sz="1200" dirty="0" smtClean="0"/>
            <a:t>Coordination</a:t>
          </a:r>
          <a:endParaRPr lang="en-US" sz="1200" dirty="0"/>
        </a:p>
      </dgm:t>
    </dgm:pt>
    <dgm:pt modelId="{4513A972-0EFF-4DC0-8DDB-D85E9EE3F846}" type="parTrans" cxnId="{D024A524-44EC-48D0-926C-162E7FFBBA87}">
      <dgm:prSet/>
      <dgm:spPr/>
      <dgm:t>
        <a:bodyPr/>
        <a:lstStyle/>
        <a:p>
          <a:endParaRPr lang="en-US"/>
        </a:p>
      </dgm:t>
    </dgm:pt>
    <dgm:pt modelId="{2A40230E-ABF6-4A9D-A83E-0D92712E2A86}" type="sibTrans" cxnId="{D024A524-44EC-48D0-926C-162E7FFBBA87}">
      <dgm:prSet/>
      <dgm:spPr/>
      <dgm:t>
        <a:bodyPr/>
        <a:lstStyle/>
        <a:p>
          <a:endParaRPr lang="en-US"/>
        </a:p>
      </dgm:t>
    </dgm:pt>
    <dgm:pt modelId="{2E10C7C1-8EDA-47E9-8282-759690FF5DEF}">
      <dgm:prSet phldrT="[Text]" custT="1"/>
      <dgm:spPr/>
      <dgm:t>
        <a:bodyPr/>
        <a:lstStyle/>
        <a:p>
          <a:r>
            <a:rPr lang="en-US" sz="1200" dirty="0" smtClean="0"/>
            <a:t>Evaluation</a:t>
          </a:r>
          <a:endParaRPr lang="en-US" sz="1200" dirty="0"/>
        </a:p>
      </dgm:t>
    </dgm:pt>
    <dgm:pt modelId="{D5AF2F9A-2F61-4C4C-926E-A1551A621BAB}" type="parTrans" cxnId="{63B49327-81DE-427D-A4C7-97997D86740E}">
      <dgm:prSet/>
      <dgm:spPr/>
      <dgm:t>
        <a:bodyPr/>
        <a:lstStyle/>
        <a:p>
          <a:endParaRPr lang="en-US"/>
        </a:p>
      </dgm:t>
    </dgm:pt>
    <dgm:pt modelId="{B4AE25A4-CCB6-44F2-9DDE-253100033224}" type="sibTrans" cxnId="{63B49327-81DE-427D-A4C7-97997D86740E}">
      <dgm:prSet/>
      <dgm:spPr/>
      <dgm:t>
        <a:bodyPr/>
        <a:lstStyle/>
        <a:p>
          <a:endParaRPr lang="en-US"/>
        </a:p>
      </dgm:t>
    </dgm:pt>
    <dgm:pt modelId="{FFF3FBB9-9DB8-49D9-91A1-ECDAAA470581}">
      <dgm:prSet phldrT="[Text]"/>
      <dgm:spPr/>
      <dgm:t>
        <a:bodyPr/>
        <a:lstStyle/>
        <a:p>
          <a:r>
            <a:rPr lang="en-US" dirty="0" smtClean="0"/>
            <a:t>Results</a:t>
          </a:r>
          <a:endParaRPr lang="en-US" dirty="0"/>
        </a:p>
      </dgm:t>
    </dgm:pt>
    <dgm:pt modelId="{C3F827EB-4CE5-4C0C-8781-27F6DCD9B1FD}" type="parTrans" cxnId="{D54FB593-4129-48AE-AA0C-15DA0D858EA4}">
      <dgm:prSet/>
      <dgm:spPr/>
      <dgm:t>
        <a:bodyPr/>
        <a:lstStyle/>
        <a:p>
          <a:endParaRPr lang="en-US"/>
        </a:p>
      </dgm:t>
    </dgm:pt>
    <dgm:pt modelId="{F5F312AB-A8C8-4FEE-8D40-F9EFEFE54C0B}" type="sibTrans" cxnId="{D54FB593-4129-48AE-AA0C-15DA0D858EA4}">
      <dgm:prSet/>
      <dgm:spPr/>
      <dgm:t>
        <a:bodyPr/>
        <a:lstStyle/>
        <a:p>
          <a:endParaRPr lang="en-US"/>
        </a:p>
      </dgm:t>
    </dgm:pt>
    <dgm:pt modelId="{93590879-A674-4EDF-8FF7-EC8F7DB8E22C}">
      <dgm:prSet phldrT="[Text]"/>
      <dgm:spPr/>
      <dgm:t>
        <a:bodyPr/>
        <a:lstStyle/>
        <a:p>
          <a:r>
            <a:rPr lang="en-US" b="1" dirty="0" smtClean="0">
              <a:solidFill>
                <a:srgbClr val="C00000"/>
              </a:solidFill>
            </a:rPr>
            <a:t>Young children thrive and are ready for school.</a:t>
          </a:r>
          <a:endParaRPr lang="en-US" b="1" dirty="0">
            <a:solidFill>
              <a:srgbClr val="C00000"/>
            </a:solidFill>
          </a:endParaRPr>
        </a:p>
      </dgm:t>
    </dgm:pt>
    <dgm:pt modelId="{69BEC8D0-4F63-46F9-B396-72666CD83BD8}" type="parTrans" cxnId="{B14BC109-CABC-4BD9-9615-C64A5FE2D5F8}">
      <dgm:prSet/>
      <dgm:spPr/>
      <dgm:t>
        <a:bodyPr/>
        <a:lstStyle/>
        <a:p>
          <a:endParaRPr lang="en-US"/>
        </a:p>
      </dgm:t>
    </dgm:pt>
    <dgm:pt modelId="{C93AF64C-CA48-4B67-BED0-B6FDE91F1FF9}" type="sibTrans" cxnId="{B14BC109-CABC-4BD9-9615-C64A5FE2D5F8}">
      <dgm:prSet/>
      <dgm:spPr/>
      <dgm:t>
        <a:bodyPr/>
        <a:lstStyle/>
        <a:p>
          <a:endParaRPr lang="en-US"/>
        </a:p>
      </dgm:t>
    </dgm:pt>
    <dgm:pt modelId="{BFE99D60-EB5F-4F78-9A84-1864B0E54CE4}">
      <dgm:prSet phldrT="[Text]" custT="1"/>
      <dgm:spPr/>
      <dgm:t>
        <a:bodyPr/>
        <a:lstStyle/>
        <a:p>
          <a:r>
            <a:rPr lang="en-US" sz="1200" dirty="0" smtClean="0"/>
            <a:t>Prioritization</a:t>
          </a:r>
          <a:endParaRPr lang="en-US" sz="1200" dirty="0"/>
        </a:p>
      </dgm:t>
    </dgm:pt>
    <dgm:pt modelId="{68EFB228-54EE-4180-830B-42040AA068FD}" type="parTrans" cxnId="{908E68CF-8B98-49AD-8BDB-5F41FB0D0BD6}">
      <dgm:prSet/>
      <dgm:spPr/>
      <dgm:t>
        <a:bodyPr/>
        <a:lstStyle/>
        <a:p>
          <a:endParaRPr lang="en-US"/>
        </a:p>
      </dgm:t>
    </dgm:pt>
    <dgm:pt modelId="{3592EDEE-F42F-4531-9DB2-95F8D321F9C5}" type="sibTrans" cxnId="{908E68CF-8B98-49AD-8BDB-5F41FB0D0BD6}">
      <dgm:prSet/>
      <dgm:spPr/>
      <dgm:t>
        <a:bodyPr/>
        <a:lstStyle/>
        <a:p>
          <a:endParaRPr lang="en-US"/>
        </a:p>
      </dgm:t>
    </dgm:pt>
    <dgm:pt modelId="{8C913DA8-89D1-409F-B97A-F9FE097107BA}">
      <dgm:prSet phldrT="[Text]" custT="1"/>
      <dgm:spPr/>
      <dgm:t>
        <a:bodyPr/>
        <a:lstStyle/>
        <a:p>
          <a:r>
            <a:rPr lang="en-US" sz="1200" dirty="0" smtClean="0"/>
            <a:t>Innovation</a:t>
          </a:r>
          <a:endParaRPr lang="en-US" sz="1200" dirty="0"/>
        </a:p>
      </dgm:t>
    </dgm:pt>
    <dgm:pt modelId="{53750AFC-8DE2-4C70-8B64-DBD41412CA2A}" type="parTrans" cxnId="{69317141-F432-46C2-AC6F-74B781EA4A5D}">
      <dgm:prSet/>
      <dgm:spPr/>
      <dgm:t>
        <a:bodyPr/>
        <a:lstStyle/>
        <a:p>
          <a:endParaRPr lang="en-US"/>
        </a:p>
      </dgm:t>
    </dgm:pt>
    <dgm:pt modelId="{CA09ECB3-073D-4FAE-AD1E-7B15C65C2517}" type="sibTrans" cxnId="{69317141-F432-46C2-AC6F-74B781EA4A5D}">
      <dgm:prSet/>
      <dgm:spPr/>
      <dgm:t>
        <a:bodyPr/>
        <a:lstStyle/>
        <a:p>
          <a:endParaRPr lang="en-US"/>
        </a:p>
      </dgm:t>
    </dgm:pt>
    <dgm:pt modelId="{255B4233-960E-4814-92AB-B0553BB1D460}">
      <dgm:prSet phldrT="[Text]" custT="1"/>
      <dgm:spPr/>
      <dgm:t>
        <a:bodyPr/>
        <a:lstStyle/>
        <a:p>
          <a:r>
            <a:rPr lang="en-US" sz="1200" dirty="0" smtClean="0"/>
            <a:t>Advocacy</a:t>
          </a:r>
          <a:endParaRPr lang="en-US" sz="1200" dirty="0"/>
        </a:p>
      </dgm:t>
    </dgm:pt>
    <dgm:pt modelId="{2858598B-D499-41D9-8655-484FE6E31A54}" type="parTrans" cxnId="{E46A529C-CB94-4F0F-8E58-8F9041906FAA}">
      <dgm:prSet/>
      <dgm:spPr/>
      <dgm:t>
        <a:bodyPr/>
        <a:lstStyle/>
        <a:p>
          <a:endParaRPr lang="en-US"/>
        </a:p>
      </dgm:t>
    </dgm:pt>
    <dgm:pt modelId="{F9BDE6D2-3A47-4069-9973-047FCFC9831E}" type="sibTrans" cxnId="{E46A529C-CB94-4F0F-8E58-8F9041906FAA}">
      <dgm:prSet/>
      <dgm:spPr/>
      <dgm:t>
        <a:bodyPr/>
        <a:lstStyle/>
        <a:p>
          <a:endParaRPr lang="en-US"/>
        </a:p>
      </dgm:t>
    </dgm:pt>
    <dgm:pt modelId="{C918E4A0-086E-498D-BCD2-9C8DCC6F3EC3}" type="pres">
      <dgm:prSet presAssocID="{A34DBBE2-FD59-486D-84A0-ACCDE27E9D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E8ACD7-28D2-4773-A0F0-452754149D3E}" type="pres">
      <dgm:prSet presAssocID="{A34DBBE2-FD59-486D-84A0-ACCDE27E9D23}" presName="tSp" presStyleCnt="0"/>
      <dgm:spPr/>
    </dgm:pt>
    <dgm:pt modelId="{A31787F1-210F-49F0-986D-C6974A667D4F}" type="pres">
      <dgm:prSet presAssocID="{A34DBBE2-FD59-486D-84A0-ACCDE27E9D23}" presName="bSp" presStyleCnt="0"/>
      <dgm:spPr/>
    </dgm:pt>
    <dgm:pt modelId="{9859E0C3-D963-4C1C-9772-92781250036F}" type="pres">
      <dgm:prSet presAssocID="{A34DBBE2-FD59-486D-84A0-ACCDE27E9D23}" presName="process" presStyleCnt="0"/>
      <dgm:spPr/>
    </dgm:pt>
    <dgm:pt modelId="{4E7EC272-1C09-4113-B35E-0F9D7FB37B8B}" type="pres">
      <dgm:prSet presAssocID="{3E8E25F6-FD7E-489B-993E-CFEDB06AD8AC}" presName="composite1" presStyleCnt="0"/>
      <dgm:spPr/>
    </dgm:pt>
    <dgm:pt modelId="{5DD9A8F7-1646-408D-9858-0D27ACF8A7DB}" type="pres">
      <dgm:prSet presAssocID="{3E8E25F6-FD7E-489B-993E-CFEDB06AD8AC}" presName="dummyNode1" presStyleLbl="node1" presStyleIdx="0" presStyleCnt="3"/>
      <dgm:spPr/>
    </dgm:pt>
    <dgm:pt modelId="{09759CB9-9A99-42C1-B5B5-019AF200A89E}" type="pres">
      <dgm:prSet presAssocID="{3E8E25F6-FD7E-489B-993E-CFEDB06AD8AC}" presName="childNode1" presStyleLbl="bgAcc1" presStyleIdx="0" presStyleCnt="3" custScaleY="659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37E944-2FDD-4900-8FE0-22E7573AF5E8}" type="pres">
      <dgm:prSet presAssocID="{3E8E25F6-FD7E-489B-993E-CFEDB06AD8AC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AC3445-91BF-41F4-9668-030ACB7F8998}" type="pres">
      <dgm:prSet presAssocID="{3E8E25F6-FD7E-489B-993E-CFEDB06AD8AC}" presName="parentNode1" presStyleLbl="node1" presStyleIdx="0" presStyleCnt="3" custLinFactNeighborX="-3373" custLinFactNeighborY="-3644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060357-1ACF-45AA-A1BE-0C4A97669C3B}" type="pres">
      <dgm:prSet presAssocID="{3E8E25F6-FD7E-489B-993E-CFEDB06AD8AC}" presName="connSite1" presStyleCnt="0"/>
      <dgm:spPr/>
    </dgm:pt>
    <dgm:pt modelId="{9555BAB9-6DF3-4D22-914F-585113139237}" type="pres">
      <dgm:prSet presAssocID="{E3FDD790-AC1B-480D-99E0-77A38A554B71}" presName="Name9" presStyleLbl="sibTrans2D1" presStyleIdx="0" presStyleCnt="2"/>
      <dgm:spPr/>
      <dgm:t>
        <a:bodyPr/>
        <a:lstStyle/>
        <a:p>
          <a:endParaRPr lang="en-US"/>
        </a:p>
      </dgm:t>
    </dgm:pt>
    <dgm:pt modelId="{407624BC-E01F-4FFB-B7F0-AEA455DF8EDF}" type="pres">
      <dgm:prSet presAssocID="{068F8DB9-3EA9-4929-B812-C628C8463DE8}" presName="composite2" presStyleCnt="0"/>
      <dgm:spPr/>
    </dgm:pt>
    <dgm:pt modelId="{8269A237-F4AD-4CB3-BF6F-370F897E3FE9}" type="pres">
      <dgm:prSet presAssocID="{068F8DB9-3EA9-4929-B812-C628C8463DE8}" presName="dummyNode2" presStyleLbl="node1" presStyleIdx="0" presStyleCnt="3"/>
      <dgm:spPr/>
    </dgm:pt>
    <dgm:pt modelId="{764BA8E7-59D4-4083-9D13-87D0A3E92DAA}" type="pres">
      <dgm:prSet presAssocID="{068F8DB9-3EA9-4929-B812-C628C8463DE8}" presName="childNode2" presStyleLbl="bgAcc1" presStyleIdx="1" presStyleCnt="3" custScaleY="1412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37BCBA-8D71-4D4F-B75D-E78F7BB93123}" type="pres">
      <dgm:prSet presAssocID="{068F8DB9-3EA9-4929-B812-C628C8463DE8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4041E9-1240-4168-98D2-7E4F719F1C01}" type="pres">
      <dgm:prSet presAssocID="{068F8DB9-3EA9-4929-B812-C628C8463DE8}" presName="parentNode2" presStyleLbl="node1" presStyleIdx="1" presStyleCnt="3" custLinFactNeighborX="2818" custLinFactNeighborY="-3243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F40DAF-4F41-4386-BBF6-89C5C6BA391E}" type="pres">
      <dgm:prSet presAssocID="{068F8DB9-3EA9-4929-B812-C628C8463DE8}" presName="connSite2" presStyleCnt="0"/>
      <dgm:spPr/>
    </dgm:pt>
    <dgm:pt modelId="{A760DDC9-90AF-4C9F-ABF9-9970F0E7D373}" type="pres">
      <dgm:prSet presAssocID="{DF3F0D72-F8FD-41ED-8848-AD6509501A0B}" presName="Name18" presStyleLbl="sibTrans2D1" presStyleIdx="1" presStyleCnt="2"/>
      <dgm:spPr/>
      <dgm:t>
        <a:bodyPr/>
        <a:lstStyle/>
        <a:p>
          <a:endParaRPr lang="en-US"/>
        </a:p>
      </dgm:t>
    </dgm:pt>
    <dgm:pt modelId="{CB8D2019-2792-4FC9-A141-B8E1BCFF5D81}" type="pres">
      <dgm:prSet presAssocID="{FFF3FBB9-9DB8-49D9-91A1-ECDAAA470581}" presName="composite1" presStyleCnt="0"/>
      <dgm:spPr/>
    </dgm:pt>
    <dgm:pt modelId="{9B82D36D-6853-41D5-B3FC-F8E6ED534FE1}" type="pres">
      <dgm:prSet presAssocID="{FFF3FBB9-9DB8-49D9-91A1-ECDAAA470581}" presName="dummyNode1" presStyleLbl="node1" presStyleIdx="1" presStyleCnt="3"/>
      <dgm:spPr/>
    </dgm:pt>
    <dgm:pt modelId="{98855A62-9225-493C-81AC-03D101AA4297}" type="pres">
      <dgm:prSet presAssocID="{FFF3FBB9-9DB8-49D9-91A1-ECDAAA470581}" presName="childNode1" presStyleLbl="bgAcc1" presStyleIdx="2" presStyleCnt="3" custScaleX="123019" custScaleY="804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7C5706-5F0C-46C3-B4C7-C0487DAF20F7}" type="pres">
      <dgm:prSet presAssocID="{FFF3FBB9-9DB8-49D9-91A1-ECDAAA470581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75B968-9B68-4DD0-954D-8F4483E9356B}" type="pres">
      <dgm:prSet presAssocID="{FFF3FBB9-9DB8-49D9-91A1-ECDAAA470581}" presName="parentNode1" presStyleLbl="node1" presStyleIdx="2" presStyleCnt="3" custLinFactNeighborX="-7943" custLinFactNeighborY="-596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EED972-91CF-402C-80F1-0DCB03E8F4E2}" type="pres">
      <dgm:prSet presAssocID="{FFF3FBB9-9DB8-49D9-91A1-ECDAAA470581}" presName="connSite1" presStyleCnt="0"/>
      <dgm:spPr/>
    </dgm:pt>
  </dgm:ptLst>
  <dgm:cxnLst>
    <dgm:cxn modelId="{ABD8B2F1-8ABE-4334-9157-25F28CD36D21}" type="presOf" srcId="{D3F7D075-E25C-42FA-93F4-AC6355A728C4}" destId="{FB37BCBA-8D71-4D4F-B75D-E78F7BB93123}" srcOrd="1" destOrd="0" presId="urn:microsoft.com/office/officeart/2005/8/layout/hProcess4"/>
    <dgm:cxn modelId="{D54FB593-4129-48AE-AA0C-15DA0D858EA4}" srcId="{A34DBBE2-FD59-486D-84A0-ACCDE27E9D23}" destId="{FFF3FBB9-9DB8-49D9-91A1-ECDAAA470581}" srcOrd="2" destOrd="0" parTransId="{C3F827EB-4CE5-4C0C-8781-27F6DCD9B1FD}" sibTransId="{F5F312AB-A8C8-4FEE-8D40-F9EFEFE54C0B}"/>
    <dgm:cxn modelId="{63B49327-81DE-427D-A4C7-97997D86740E}" srcId="{068F8DB9-3EA9-4929-B812-C628C8463DE8}" destId="{2E10C7C1-8EDA-47E9-8282-759690FF5DEF}" srcOrd="4" destOrd="0" parTransId="{D5AF2F9A-2F61-4C4C-926E-A1551A621BAB}" sibTransId="{B4AE25A4-CCB6-44F2-9DDE-253100033224}"/>
    <dgm:cxn modelId="{1CB024D2-9DEA-4A0E-895D-6BB2CC0B71DB}" srcId="{3E8E25F6-FD7E-489B-993E-CFEDB06AD8AC}" destId="{67AEC861-C328-4003-A8C6-44DCA4C365C2}" srcOrd="1" destOrd="0" parTransId="{2833968D-B069-4514-B3AD-722EA61C3E86}" sibTransId="{C08F9655-BD04-42CA-8988-1EF52028C8C9}"/>
    <dgm:cxn modelId="{86040D2A-BE9A-4EDE-82DC-EE81C93B2F07}" type="presOf" srcId="{A34DBBE2-FD59-486D-84A0-ACCDE27E9D23}" destId="{C918E4A0-086E-498D-BCD2-9C8DCC6F3EC3}" srcOrd="0" destOrd="0" presId="urn:microsoft.com/office/officeart/2005/8/layout/hProcess4"/>
    <dgm:cxn modelId="{13C0DFF8-DBF6-4B19-B9EF-81C3ECB4F464}" type="presOf" srcId="{8C913DA8-89D1-409F-B97A-F9FE097107BA}" destId="{764BA8E7-59D4-4083-9D13-87D0A3E92DAA}" srcOrd="0" destOrd="2" presId="urn:microsoft.com/office/officeart/2005/8/layout/hProcess4"/>
    <dgm:cxn modelId="{69317141-F432-46C2-AC6F-74B781EA4A5D}" srcId="{068F8DB9-3EA9-4929-B812-C628C8463DE8}" destId="{8C913DA8-89D1-409F-B97A-F9FE097107BA}" srcOrd="2" destOrd="0" parTransId="{53750AFC-8DE2-4C70-8B64-DBD41412CA2A}" sibTransId="{CA09ECB3-073D-4FAE-AD1E-7B15C65C2517}"/>
    <dgm:cxn modelId="{32594D8B-1071-4E85-A60F-9130E72D6348}" type="presOf" srcId="{BFE99D60-EB5F-4F78-9A84-1864B0E54CE4}" destId="{764BA8E7-59D4-4083-9D13-87D0A3E92DAA}" srcOrd="0" destOrd="1" presId="urn:microsoft.com/office/officeart/2005/8/layout/hProcess4"/>
    <dgm:cxn modelId="{4E60718E-D1B9-441B-994F-CBB48BE0BB30}" type="presOf" srcId="{255B4233-960E-4814-92AB-B0553BB1D460}" destId="{FB37BCBA-8D71-4D4F-B75D-E78F7BB93123}" srcOrd="1" destOrd="3" presId="urn:microsoft.com/office/officeart/2005/8/layout/hProcess4"/>
    <dgm:cxn modelId="{E4D9C63F-D6C6-47A1-8A54-7B6B2DF3DAB0}" type="presOf" srcId="{3C4A2A33-9259-4102-A42B-8819FCC9B83A}" destId="{09759CB9-9A99-42C1-B5B5-019AF200A89E}" srcOrd="0" destOrd="0" presId="urn:microsoft.com/office/officeart/2005/8/layout/hProcess4"/>
    <dgm:cxn modelId="{D4C8FD22-9B7E-4DE0-885D-00ACB37120E1}" srcId="{A34DBBE2-FD59-486D-84A0-ACCDE27E9D23}" destId="{068F8DB9-3EA9-4929-B812-C628C8463DE8}" srcOrd="1" destOrd="0" parTransId="{9F4F229D-F071-4D0C-B3D5-2BEF3FAE9CF5}" sibTransId="{DF3F0D72-F8FD-41ED-8848-AD6509501A0B}"/>
    <dgm:cxn modelId="{5F6F1940-F7DE-4E72-BBEB-AEEE45C9E947}" srcId="{3E8E25F6-FD7E-489B-993E-CFEDB06AD8AC}" destId="{3C4A2A33-9259-4102-A42B-8819FCC9B83A}" srcOrd="0" destOrd="0" parTransId="{3ABB9C5B-DAB0-493E-9586-C18F77CD007F}" sibTransId="{7F0EBAC0-4749-4008-9332-5D4294F67158}"/>
    <dgm:cxn modelId="{70422A2E-E47A-48DE-B75F-1ED6CE9BD1AF}" type="presOf" srcId="{255B4233-960E-4814-92AB-B0553BB1D460}" destId="{764BA8E7-59D4-4083-9D13-87D0A3E92DAA}" srcOrd="0" destOrd="3" presId="urn:microsoft.com/office/officeart/2005/8/layout/hProcess4"/>
    <dgm:cxn modelId="{5C150519-45A7-4BD8-BD62-37B69491B826}" type="presOf" srcId="{93590879-A674-4EDF-8FF7-EC8F7DB8E22C}" destId="{98855A62-9225-493C-81AC-03D101AA4297}" srcOrd="0" destOrd="0" presId="urn:microsoft.com/office/officeart/2005/8/layout/hProcess4"/>
    <dgm:cxn modelId="{C3BE20C1-7B46-45FE-A9DC-A197E4581819}" type="presOf" srcId="{FFF3FBB9-9DB8-49D9-91A1-ECDAAA470581}" destId="{4175B968-9B68-4DD0-954D-8F4483E9356B}" srcOrd="0" destOrd="0" presId="urn:microsoft.com/office/officeart/2005/8/layout/hProcess4"/>
    <dgm:cxn modelId="{ED7D79A1-3AC8-4721-9378-DB8743DD15A8}" type="presOf" srcId="{E3FDD790-AC1B-480D-99E0-77A38A554B71}" destId="{9555BAB9-6DF3-4D22-914F-585113139237}" srcOrd="0" destOrd="0" presId="urn:microsoft.com/office/officeart/2005/8/layout/hProcess4"/>
    <dgm:cxn modelId="{144B8D70-C068-4745-A95D-96318C4561CA}" type="presOf" srcId="{8C913DA8-89D1-409F-B97A-F9FE097107BA}" destId="{FB37BCBA-8D71-4D4F-B75D-E78F7BB93123}" srcOrd="1" destOrd="2" presId="urn:microsoft.com/office/officeart/2005/8/layout/hProcess4"/>
    <dgm:cxn modelId="{908E68CF-8B98-49AD-8BDB-5F41FB0D0BD6}" srcId="{068F8DB9-3EA9-4929-B812-C628C8463DE8}" destId="{BFE99D60-EB5F-4F78-9A84-1864B0E54CE4}" srcOrd="1" destOrd="0" parTransId="{68EFB228-54EE-4180-830B-42040AA068FD}" sibTransId="{3592EDEE-F42F-4531-9DB2-95F8D321F9C5}"/>
    <dgm:cxn modelId="{B41D8343-9D67-41AD-AEB7-6B2B49647A0C}" srcId="{A34DBBE2-FD59-486D-84A0-ACCDE27E9D23}" destId="{3E8E25F6-FD7E-489B-993E-CFEDB06AD8AC}" srcOrd="0" destOrd="0" parTransId="{D4BD319E-463A-458B-9DE9-8F29BD070579}" sibTransId="{E3FDD790-AC1B-480D-99E0-77A38A554B71}"/>
    <dgm:cxn modelId="{833494C1-C9D4-4E93-87AF-DA9401DCAB03}" type="presOf" srcId="{2E10C7C1-8EDA-47E9-8282-759690FF5DEF}" destId="{FB37BCBA-8D71-4D4F-B75D-E78F7BB93123}" srcOrd="1" destOrd="4" presId="urn:microsoft.com/office/officeart/2005/8/layout/hProcess4"/>
    <dgm:cxn modelId="{C469D1F5-AA7A-42B5-AB5B-29118718C977}" type="presOf" srcId="{67AEC861-C328-4003-A8C6-44DCA4C365C2}" destId="{4A37E944-2FDD-4900-8FE0-22E7573AF5E8}" srcOrd="1" destOrd="1" presId="urn:microsoft.com/office/officeart/2005/8/layout/hProcess4"/>
    <dgm:cxn modelId="{E46A529C-CB94-4F0F-8E58-8F9041906FAA}" srcId="{068F8DB9-3EA9-4929-B812-C628C8463DE8}" destId="{255B4233-960E-4814-92AB-B0553BB1D460}" srcOrd="3" destOrd="0" parTransId="{2858598B-D499-41D9-8655-484FE6E31A54}" sibTransId="{F9BDE6D2-3A47-4069-9973-047FCFC9831E}"/>
    <dgm:cxn modelId="{FEA82B8B-1358-40FD-93BE-1AC4C3FDABAB}" type="presOf" srcId="{2E10C7C1-8EDA-47E9-8282-759690FF5DEF}" destId="{764BA8E7-59D4-4083-9D13-87D0A3E92DAA}" srcOrd="0" destOrd="4" presId="urn:microsoft.com/office/officeart/2005/8/layout/hProcess4"/>
    <dgm:cxn modelId="{5DAA9249-B44A-46B5-8510-F7479A2FDF77}" type="presOf" srcId="{068F8DB9-3EA9-4929-B812-C628C8463DE8}" destId="{414041E9-1240-4168-98D2-7E4F719F1C01}" srcOrd="0" destOrd="0" presId="urn:microsoft.com/office/officeart/2005/8/layout/hProcess4"/>
    <dgm:cxn modelId="{BCA27D6C-B17A-444F-BFBA-0AF90DA08DA9}" type="presOf" srcId="{D3F7D075-E25C-42FA-93F4-AC6355A728C4}" destId="{764BA8E7-59D4-4083-9D13-87D0A3E92DAA}" srcOrd="0" destOrd="0" presId="urn:microsoft.com/office/officeart/2005/8/layout/hProcess4"/>
    <dgm:cxn modelId="{B14BC109-CABC-4BD9-9615-C64A5FE2D5F8}" srcId="{FFF3FBB9-9DB8-49D9-91A1-ECDAAA470581}" destId="{93590879-A674-4EDF-8FF7-EC8F7DB8E22C}" srcOrd="0" destOrd="0" parTransId="{69BEC8D0-4F63-46F9-B396-72666CD83BD8}" sibTransId="{C93AF64C-CA48-4B67-BED0-B6FDE91F1FF9}"/>
    <dgm:cxn modelId="{DD4005FA-59CD-4DFE-83CA-C9769EE1E1AA}" type="presOf" srcId="{DF3F0D72-F8FD-41ED-8848-AD6509501A0B}" destId="{A760DDC9-90AF-4C9F-ABF9-9970F0E7D373}" srcOrd="0" destOrd="0" presId="urn:microsoft.com/office/officeart/2005/8/layout/hProcess4"/>
    <dgm:cxn modelId="{D024A524-44EC-48D0-926C-162E7FFBBA87}" srcId="{068F8DB9-3EA9-4929-B812-C628C8463DE8}" destId="{D3F7D075-E25C-42FA-93F4-AC6355A728C4}" srcOrd="0" destOrd="0" parTransId="{4513A972-0EFF-4DC0-8DDB-D85E9EE3F846}" sibTransId="{2A40230E-ABF6-4A9D-A83E-0D92712E2A86}"/>
    <dgm:cxn modelId="{4480DDDB-F4C7-461A-94BF-39B37F0062F7}" type="presOf" srcId="{3E8E25F6-FD7E-489B-993E-CFEDB06AD8AC}" destId="{DDAC3445-91BF-41F4-9668-030ACB7F8998}" srcOrd="0" destOrd="0" presId="urn:microsoft.com/office/officeart/2005/8/layout/hProcess4"/>
    <dgm:cxn modelId="{0A76E92D-3E23-499C-9769-92485E8D2F67}" type="presOf" srcId="{67AEC861-C328-4003-A8C6-44DCA4C365C2}" destId="{09759CB9-9A99-42C1-B5B5-019AF200A89E}" srcOrd="0" destOrd="1" presId="urn:microsoft.com/office/officeart/2005/8/layout/hProcess4"/>
    <dgm:cxn modelId="{B88F2E32-F4EA-4ACC-A8EE-B7C9933A2EF5}" type="presOf" srcId="{93590879-A674-4EDF-8FF7-EC8F7DB8E22C}" destId="{6C7C5706-5F0C-46C3-B4C7-C0487DAF20F7}" srcOrd="1" destOrd="0" presId="urn:microsoft.com/office/officeart/2005/8/layout/hProcess4"/>
    <dgm:cxn modelId="{7355643C-1CC7-49AF-BED1-85F0F2B8B319}" type="presOf" srcId="{3C4A2A33-9259-4102-A42B-8819FCC9B83A}" destId="{4A37E944-2FDD-4900-8FE0-22E7573AF5E8}" srcOrd="1" destOrd="0" presId="urn:microsoft.com/office/officeart/2005/8/layout/hProcess4"/>
    <dgm:cxn modelId="{419F1F62-4BD4-464D-840B-D7EFB6F917F4}" type="presOf" srcId="{BFE99D60-EB5F-4F78-9A84-1864B0E54CE4}" destId="{FB37BCBA-8D71-4D4F-B75D-E78F7BB93123}" srcOrd="1" destOrd="1" presId="urn:microsoft.com/office/officeart/2005/8/layout/hProcess4"/>
    <dgm:cxn modelId="{1B2D5671-9457-4479-A52A-3F1D5BFE0345}" type="presParOf" srcId="{C918E4A0-086E-498D-BCD2-9C8DCC6F3EC3}" destId="{44E8ACD7-28D2-4773-A0F0-452754149D3E}" srcOrd="0" destOrd="0" presId="urn:microsoft.com/office/officeart/2005/8/layout/hProcess4"/>
    <dgm:cxn modelId="{716C3EF9-0580-495D-A5D0-94386AF03099}" type="presParOf" srcId="{C918E4A0-086E-498D-BCD2-9C8DCC6F3EC3}" destId="{A31787F1-210F-49F0-986D-C6974A667D4F}" srcOrd="1" destOrd="0" presId="urn:microsoft.com/office/officeart/2005/8/layout/hProcess4"/>
    <dgm:cxn modelId="{32D2EA84-16E5-4997-BAA0-308E2D3CAF61}" type="presParOf" srcId="{C918E4A0-086E-498D-BCD2-9C8DCC6F3EC3}" destId="{9859E0C3-D963-4C1C-9772-92781250036F}" srcOrd="2" destOrd="0" presId="urn:microsoft.com/office/officeart/2005/8/layout/hProcess4"/>
    <dgm:cxn modelId="{61C39044-29C8-4A59-B559-38DE9044C7D2}" type="presParOf" srcId="{9859E0C3-D963-4C1C-9772-92781250036F}" destId="{4E7EC272-1C09-4113-B35E-0F9D7FB37B8B}" srcOrd="0" destOrd="0" presId="urn:microsoft.com/office/officeart/2005/8/layout/hProcess4"/>
    <dgm:cxn modelId="{0C487A2C-0C3A-4FC9-8B92-8FCDED9BE9BB}" type="presParOf" srcId="{4E7EC272-1C09-4113-B35E-0F9D7FB37B8B}" destId="{5DD9A8F7-1646-408D-9858-0D27ACF8A7DB}" srcOrd="0" destOrd="0" presId="urn:microsoft.com/office/officeart/2005/8/layout/hProcess4"/>
    <dgm:cxn modelId="{F36265BD-8CA0-48B1-8E36-8C978607514F}" type="presParOf" srcId="{4E7EC272-1C09-4113-B35E-0F9D7FB37B8B}" destId="{09759CB9-9A99-42C1-B5B5-019AF200A89E}" srcOrd="1" destOrd="0" presId="urn:microsoft.com/office/officeart/2005/8/layout/hProcess4"/>
    <dgm:cxn modelId="{249903E1-CBAC-4AB2-93E7-0592354BF766}" type="presParOf" srcId="{4E7EC272-1C09-4113-B35E-0F9D7FB37B8B}" destId="{4A37E944-2FDD-4900-8FE0-22E7573AF5E8}" srcOrd="2" destOrd="0" presId="urn:microsoft.com/office/officeart/2005/8/layout/hProcess4"/>
    <dgm:cxn modelId="{F27F1B3D-CE6F-419A-9DF0-E85F2D9FA203}" type="presParOf" srcId="{4E7EC272-1C09-4113-B35E-0F9D7FB37B8B}" destId="{DDAC3445-91BF-41F4-9668-030ACB7F8998}" srcOrd="3" destOrd="0" presId="urn:microsoft.com/office/officeart/2005/8/layout/hProcess4"/>
    <dgm:cxn modelId="{982DA637-AE56-41FC-AF82-E11CD235A3D4}" type="presParOf" srcId="{4E7EC272-1C09-4113-B35E-0F9D7FB37B8B}" destId="{51060357-1ACF-45AA-A1BE-0C4A97669C3B}" srcOrd="4" destOrd="0" presId="urn:microsoft.com/office/officeart/2005/8/layout/hProcess4"/>
    <dgm:cxn modelId="{178FB659-6521-4704-B92E-A985DFA62411}" type="presParOf" srcId="{9859E0C3-D963-4C1C-9772-92781250036F}" destId="{9555BAB9-6DF3-4D22-914F-585113139237}" srcOrd="1" destOrd="0" presId="urn:microsoft.com/office/officeart/2005/8/layout/hProcess4"/>
    <dgm:cxn modelId="{F5CD3E5A-BCAC-4916-A180-1B91D003E28D}" type="presParOf" srcId="{9859E0C3-D963-4C1C-9772-92781250036F}" destId="{407624BC-E01F-4FFB-B7F0-AEA455DF8EDF}" srcOrd="2" destOrd="0" presId="urn:microsoft.com/office/officeart/2005/8/layout/hProcess4"/>
    <dgm:cxn modelId="{45CBB237-C344-481B-A1C4-B437FD0255B3}" type="presParOf" srcId="{407624BC-E01F-4FFB-B7F0-AEA455DF8EDF}" destId="{8269A237-F4AD-4CB3-BF6F-370F897E3FE9}" srcOrd="0" destOrd="0" presId="urn:microsoft.com/office/officeart/2005/8/layout/hProcess4"/>
    <dgm:cxn modelId="{0CB18CD1-1301-4B21-9D0A-EEB7C2AC4C94}" type="presParOf" srcId="{407624BC-E01F-4FFB-B7F0-AEA455DF8EDF}" destId="{764BA8E7-59D4-4083-9D13-87D0A3E92DAA}" srcOrd="1" destOrd="0" presId="urn:microsoft.com/office/officeart/2005/8/layout/hProcess4"/>
    <dgm:cxn modelId="{BCDF1310-3AE1-4A7E-9CF1-A61D20C2B86E}" type="presParOf" srcId="{407624BC-E01F-4FFB-B7F0-AEA455DF8EDF}" destId="{FB37BCBA-8D71-4D4F-B75D-E78F7BB93123}" srcOrd="2" destOrd="0" presId="urn:microsoft.com/office/officeart/2005/8/layout/hProcess4"/>
    <dgm:cxn modelId="{F4006587-59B4-4543-A6A6-0188CF9D20A9}" type="presParOf" srcId="{407624BC-E01F-4FFB-B7F0-AEA455DF8EDF}" destId="{414041E9-1240-4168-98D2-7E4F719F1C01}" srcOrd="3" destOrd="0" presId="urn:microsoft.com/office/officeart/2005/8/layout/hProcess4"/>
    <dgm:cxn modelId="{4A3EAF36-56FD-45E9-9B2E-9490747CA426}" type="presParOf" srcId="{407624BC-E01F-4FFB-B7F0-AEA455DF8EDF}" destId="{C0F40DAF-4F41-4386-BBF6-89C5C6BA391E}" srcOrd="4" destOrd="0" presId="urn:microsoft.com/office/officeart/2005/8/layout/hProcess4"/>
    <dgm:cxn modelId="{6C24EE80-CF64-4FD9-8E8A-3A1FE63123BA}" type="presParOf" srcId="{9859E0C3-D963-4C1C-9772-92781250036F}" destId="{A760DDC9-90AF-4C9F-ABF9-9970F0E7D373}" srcOrd="3" destOrd="0" presId="urn:microsoft.com/office/officeart/2005/8/layout/hProcess4"/>
    <dgm:cxn modelId="{61B89FBD-A663-4310-80E1-82B060AED2C9}" type="presParOf" srcId="{9859E0C3-D963-4C1C-9772-92781250036F}" destId="{CB8D2019-2792-4FC9-A141-B8E1BCFF5D81}" srcOrd="4" destOrd="0" presId="urn:microsoft.com/office/officeart/2005/8/layout/hProcess4"/>
    <dgm:cxn modelId="{DD7B0F3D-02CB-44A5-A951-6FE3186FC0FB}" type="presParOf" srcId="{CB8D2019-2792-4FC9-A141-B8E1BCFF5D81}" destId="{9B82D36D-6853-41D5-B3FC-F8E6ED534FE1}" srcOrd="0" destOrd="0" presId="urn:microsoft.com/office/officeart/2005/8/layout/hProcess4"/>
    <dgm:cxn modelId="{35198AD7-5066-460C-AA45-655DDC793E61}" type="presParOf" srcId="{CB8D2019-2792-4FC9-A141-B8E1BCFF5D81}" destId="{98855A62-9225-493C-81AC-03D101AA4297}" srcOrd="1" destOrd="0" presId="urn:microsoft.com/office/officeart/2005/8/layout/hProcess4"/>
    <dgm:cxn modelId="{FB760B8E-08A2-4AF9-ABA5-417187457890}" type="presParOf" srcId="{CB8D2019-2792-4FC9-A141-B8E1BCFF5D81}" destId="{6C7C5706-5F0C-46C3-B4C7-C0487DAF20F7}" srcOrd="2" destOrd="0" presId="urn:microsoft.com/office/officeart/2005/8/layout/hProcess4"/>
    <dgm:cxn modelId="{DDEB53B4-1AD5-4F79-A9B1-941F3E2D1C20}" type="presParOf" srcId="{CB8D2019-2792-4FC9-A141-B8E1BCFF5D81}" destId="{4175B968-9B68-4DD0-954D-8F4483E9356B}" srcOrd="3" destOrd="0" presId="urn:microsoft.com/office/officeart/2005/8/layout/hProcess4"/>
    <dgm:cxn modelId="{D2FEC434-A9E1-428B-8EFE-F9A039514F41}" type="presParOf" srcId="{CB8D2019-2792-4FC9-A141-B8E1BCFF5D81}" destId="{35EED972-91CF-402C-80F1-0DCB03E8F4E2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759CB9-9A99-42C1-B5B5-019AF200A89E}">
      <dsp:nvSpPr>
        <dsp:cNvPr id="0" name=""/>
        <dsp:cNvSpPr/>
      </dsp:nvSpPr>
      <dsp:spPr>
        <a:xfrm>
          <a:off x="2570" y="919351"/>
          <a:ext cx="1242970" cy="6758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/>
            <a:t>Public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/>
            <a:t>Private</a:t>
          </a:r>
          <a:endParaRPr lang="en-US" sz="1300" kern="1200" dirty="0"/>
        </a:p>
      </dsp:txBody>
      <dsp:txXfrm>
        <a:off x="18124" y="934905"/>
        <a:ext cx="1211862" cy="499954"/>
      </dsp:txXfrm>
    </dsp:sp>
    <dsp:sp modelId="{9555BAB9-6DF3-4D22-914F-585113139237}">
      <dsp:nvSpPr>
        <dsp:cNvPr id="0" name=""/>
        <dsp:cNvSpPr/>
      </dsp:nvSpPr>
      <dsp:spPr>
        <a:xfrm>
          <a:off x="703659" y="882859"/>
          <a:ext cx="1409211" cy="1409211"/>
        </a:xfrm>
        <a:prstGeom prst="leftCircularArrow">
          <a:avLst>
            <a:gd name="adj1" fmla="val 2905"/>
            <a:gd name="adj2" fmla="val 355439"/>
            <a:gd name="adj3" fmla="val 2616520"/>
            <a:gd name="adj4" fmla="val 9510059"/>
            <a:gd name="adj5" fmla="val 3389"/>
          </a:avLst>
        </a:prstGeom>
        <a:solidFill>
          <a:srgbClr val="C00000"/>
        </a:solidFill>
        <a:ln>
          <a:solidFill>
            <a:srgbClr val="C0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AC3445-91BF-41F4-9668-030ACB7F8998}">
      <dsp:nvSpPr>
        <dsp:cNvPr id="0" name=""/>
        <dsp:cNvSpPr/>
      </dsp:nvSpPr>
      <dsp:spPr>
        <a:xfrm>
          <a:off x="241519" y="1390070"/>
          <a:ext cx="1104862" cy="439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Resources</a:t>
          </a:r>
          <a:endParaRPr lang="en-US" sz="1300" kern="1200" dirty="0"/>
        </a:p>
      </dsp:txBody>
      <dsp:txXfrm>
        <a:off x="254388" y="1402939"/>
        <a:ext cx="1079124" cy="413629"/>
      </dsp:txXfrm>
    </dsp:sp>
    <dsp:sp modelId="{764BA8E7-59D4-4083-9D13-87D0A3E92DAA}">
      <dsp:nvSpPr>
        <dsp:cNvPr id="0" name=""/>
        <dsp:cNvSpPr/>
      </dsp:nvSpPr>
      <dsp:spPr>
        <a:xfrm>
          <a:off x="1578606" y="531888"/>
          <a:ext cx="1242970" cy="14478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Coordination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Prioritization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Innovation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Advocacy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Evaluation</a:t>
          </a:r>
          <a:endParaRPr lang="en-US" sz="1200" kern="1200" dirty="0"/>
        </a:p>
      </dsp:txBody>
      <dsp:txXfrm>
        <a:off x="1611924" y="875450"/>
        <a:ext cx="1176334" cy="1070925"/>
      </dsp:txXfrm>
    </dsp:sp>
    <dsp:sp modelId="{A760DDC9-90AF-4C9F-ABF9-9970F0E7D373}">
      <dsp:nvSpPr>
        <dsp:cNvPr id="0" name=""/>
        <dsp:cNvSpPr/>
      </dsp:nvSpPr>
      <dsp:spPr>
        <a:xfrm>
          <a:off x="2247021" y="12075"/>
          <a:ext cx="1649728" cy="1649728"/>
        </a:xfrm>
        <a:prstGeom prst="circularArrow">
          <a:avLst>
            <a:gd name="adj1" fmla="val 2482"/>
            <a:gd name="adj2" fmla="val 300636"/>
            <a:gd name="adj3" fmla="val 19892928"/>
            <a:gd name="adj4" fmla="val 12944585"/>
            <a:gd name="adj5" fmla="val 2895"/>
          </a:avLst>
        </a:prstGeom>
        <a:solidFill>
          <a:srgbClr val="007A3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4041E9-1240-4168-98D2-7E4F719F1C01}">
      <dsp:nvSpPr>
        <dsp:cNvPr id="0" name=""/>
        <dsp:cNvSpPr/>
      </dsp:nvSpPr>
      <dsp:spPr>
        <a:xfrm>
          <a:off x="1885956" y="381002"/>
          <a:ext cx="1104862" cy="439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smtClean="0"/>
            <a:t>Invest in Children</a:t>
          </a:r>
          <a:endParaRPr lang="en-US" sz="1300" b="1" kern="1200" dirty="0"/>
        </a:p>
      </dsp:txBody>
      <dsp:txXfrm>
        <a:off x="1898825" y="393871"/>
        <a:ext cx="1079124" cy="413629"/>
      </dsp:txXfrm>
    </dsp:sp>
    <dsp:sp modelId="{98855A62-9225-493C-81AC-03D101AA4297}">
      <dsp:nvSpPr>
        <dsp:cNvPr id="0" name=""/>
        <dsp:cNvSpPr/>
      </dsp:nvSpPr>
      <dsp:spPr>
        <a:xfrm>
          <a:off x="3154641" y="845014"/>
          <a:ext cx="1529089" cy="8245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 smtClean="0">
              <a:solidFill>
                <a:srgbClr val="C00000"/>
              </a:solidFill>
            </a:rPr>
            <a:t>Young children thrive and are ready for school.</a:t>
          </a:r>
          <a:endParaRPr lang="en-US" sz="1300" b="1" kern="1200" dirty="0">
            <a:solidFill>
              <a:srgbClr val="C00000"/>
            </a:solidFill>
          </a:endParaRPr>
        </a:p>
      </dsp:txBody>
      <dsp:txXfrm>
        <a:off x="3173617" y="863990"/>
        <a:ext cx="1491137" cy="609925"/>
      </dsp:txXfrm>
    </dsp:sp>
    <dsp:sp modelId="{4175B968-9B68-4DD0-954D-8F4483E9356B}">
      <dsp:nvSpPr>
        <dsp:cNvPr id="0" name=""/>
        <dsp:cNvSpPr/>
      </dsp:nvSpPr>
      <dsp:spPr>
        <a:xfrm>
          <a:off x="3486157" y="1523998"/>
          <a:ext cx="1104862" cy="439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Results</a:t>
          </a:r>
          <a:endParaRPr lang="en-US" sz="1300" kern="1200" dirty="0"/>
        </a:p>
      </dsp:txBody>
      <dsp:txXfrm>
        <a:off x="3499026" y="1536867"/>
        <a:ext cx="1079124" cy="4136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66BB-7393-4D98-8BD2-EE59AFE6FFC6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3FFE-F027-4378-9677-176DA7341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292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66BB-7393-4D98-8BD2-EE59AFE6FFC6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3FFE-F027-4378-9677-176DA7341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4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66BB-7393-4D98-8BD2-EE59AFE6FFC6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3FFE-F027-4378-9677-176DA7341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997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66BB-7393-4D98-8BD2-EE59AFE6FFC6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3FFE-F027-4378-9677-176DA7341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45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66BB-7393-4D98-8BD2-EE59AFE6FFC6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3FFE-F027-4378-9677-176DA7341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170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66BB-7393-4D98-8BD2-EE59AFE6FFC6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3FFE-F027-4378-9677-176DA7341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376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66BB-7393-4D98-8BD2-EE59AFE6FFC6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3FFE-F027-4378-9677-176DA7341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063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66BB-7393-4D98-8BD2-EE59AFE6FFC6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3FFE-F027-4378-9677-176DA7341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84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66BB-7393-4D98-8BD2-EE59AFE6FFC6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3FFE-F027-4378-9677-176DA7341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595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66BB-7393-4D98-8BD2-EE59AFE6FFC6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3FFE-F027-4378-9677-176DA7341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031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66BB-7393-4D98-8BD2-EE59AFE6FFC6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3FFE-F027-4378-9677-176DA7341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31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366BB-7393-4D98-8BD2-EE59AFE6FFC6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83FFE-F027-4378-9677-176DA7341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92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" y="0"/>
            <a:ext cx="9129387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57199" y="1600200"/>
            <a:ext cx="8229600" cy="1470025"/>
          </a:xfrm>
        </p:spPr>
        <p:txBody>
          <a:bodyPr/>
          <a:lstStyle/>
          <a:p>
            <a:r>
              <a:rPr lang="en-US" dirty="0" smtClean="0"/>
              <a:t>CHFS ANNUAL MEETING</a:t>
            </a:r>
            <a:br>
              <a:rPr lang="en-US" dirty="0" smtClean="0"/>
            </a:br>
            <a:r>
              <a:rPr lang="en-US" sz="1800" dirty="0" smtClean="0"/>
              <a:t>April 14, 2014</a:t>
            </a:r>
            <a:endParaRPr lang="en-US" sz="180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295400" y="3276600"/>
            <a:ext cx="6400800" cy="1600200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Baby Basics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John Ladd, MNO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Cuyahoga County Office of Early Childhood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Invest in Children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4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" y="0"/>
            <a:ext cx="9136695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71800" y="1256233"/>
            <a:ext cx="48942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Kozuka Mincho Pro R" pitchFamily="18" charset="-128"/>
                <a:ea typeface="Kozuka Mincho Pro R" pitchFamily="18" charset="-128"/>
                <a:cs typeface="Gisha" pitchFamily="34" charset="-79"/>
                <a:sym typeface="Wingdings"/>
              </a:rPr>
              <a:t> An Early Childhood </a:t>
            </a:r>
            <a:r>
              <a:rPr lang="en-US" sz="2800" dirty="0" smtClean="0">
                <a:latin typeface="Kozuka Mincho Pro R" pitchFamily="18" charset="-128"/>
                <a:ea typeface="Kozuka Mincho Pro R" pitchFamily="18" charset="-128"/>
                <a:cs typeface="Gisha" pitchFamily="34" charset="-79"/>
              </a:rPr>
              <a:t>System</a:t>
            </a:r>
            <a:endParaRPr lang="en-US" sz="2800" dirty="0">
              <a:latin typeface="Kozuka Mincho Pro R" pitchFamily="18" charset="-128"/>
              <a:ea typeface="Kozuka Mincho Pro R" pitchFamily="18" charset="-128"/>
              <a:cs typeface="Gisha" pitchFamily="34" charset="-79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114986484"/>
              </p:ext>
            </p:extLst>
          </p:nvPr>
        </p:nvGraphicFramePr>
        <p:xfrm>
          <a:off x="2228848" y="1981200"/>
          <a:ext cx="4686302" cy="251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09698" y="4572000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Organized under the Cuyahoga County Office of Early Childhood.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/>
          </a:p>
          <a:p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4384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3" y="0"/>
            <a:ext cx="9129387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29000" y="1219200"/>
            <a:ext cx="50143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Kozuka Mincho Pro R" pitchFamily="18" charset="-128"/>
                <a:ea typeface="Kozuka Mincho Pro R" pitchFamily="18" charset="-128"/>
                <a:cs typeface="Gisha" pitchFamily="34" charset="-79"/>
                <a:sym typeface="Wingdings"/>
              </a:rPr>
              <a:t> </a:t>
            </a:r>
            <a:r>
              <a:rPr lang="en-US" sz="3200" dirty="0" smtClean="0">
                <a:latin typeface="Kozuka Mincho Pro R" pitchFamily="18" charset="-128"/>
                <a:ea typeface="Kozuka Mincho Pro R" pitchFamily="18" charset="-128"/>
                <a:cs typeface="Gisha" pitchFamily="34" charset="-79"/>
              </a:rPr>
              <a:t>Why Invest in Children?</a:t>
            </a:r>
            <a:endParaRPr lang="en-US" sz="3200" dirty="0">
              <a:latin typeface="Kozuka Mincho Pro R" pitchFamily="18" charset="-128"/>
              <a:ea typeface="Kozuka Mincho Pro R" pitchFamily="18" charset="-128"/>
              <a:cs typeface="Gisha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5000" y="5479935"/>
            <a:ext cx="545560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smtClean="0"/>
              <a:t>Harvard University – Center on the Developing Child</a:t>
            </a:r>
            <a:endParaRPr lang="en-US" sz="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272700"/>
            <a:ext cx="5455606" cy="320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42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" y="0"/>
            <a:ext cx="9129387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990600" y="1676400"/>
            <a:ext cx="7772400" cy="3962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15,108 births in Cuyahoga County in 2012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10.4% Low Birth Weight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14.1% Preterm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13.2% Maternal Smoking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69.8% 1st Trimester Prenatal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16.7 Teen Birth Rate (15-17)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9.1 Infant Mortality Rate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42.9% Medicaid births</a:t>
            </a:r>
          </a:p>
          <a:p>
            <a:r>
              <a:rPr lang="en-US" sz="2000" dirty="0" smtClean="0"/>
              <a:t>All rates need improvement &amp; all are worse than Ohio rates, except maternal smoking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9" name="Rectangle 8"/>
          <p:cNvSpPr/>
          <p:nvPr/>
        </p:nvSpPr>
        <p:spPr>
          <a:xfrm>
            <a:off x="3886200" y="942808"/>
            <a:ext cx="39260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Kozuka Mincho Pro R" pitchFamily="18" charset="-128"/>
                <a:ea typeface="Kozuka Mincho Pro R" pitchFamily="18" charset="-128"/>
                <a:cs typeface="Gisha" pitchFamily="34" charset="-79"/>
                <a:sym typeface="Wingdings"/>
              </a:rPr>
              <a:t> </a:t>
            </a:r>
            <a:r>
              <a:rPr lang="en-US" sz="3200" dirty="0" smtClean="0">
                <a:latin typeface="Kozuka Mincho Pro R" pitchFamily="18" charset="-128"/>
                <a:ea typeface="Kozuka Mincho Pro R" pitchFamily="18" charset="-128"/>
                <a:cs typeface="Gisha" pitchFamily="34" charset="-79"/>
              </a:rPr>
              <a:t>Why Baby Basics?</a:t>
            </a:r>
            <a:endParaRPr lang="en-US" sz="3200" dirty="0">
              <a:latin typeface="Kozuka Mincho Pro R" pitchFamily="18" charset="-128"/>
              <a:ea typeface="Kozuka Mincho Pro R" pitchFamily="18" charset="-128"/>
              <a:cs typeface="Gisha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7039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3" y="16329"/>
            <a:ext cx="9129387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990600" y="1752600"/>
            <a:ext cx="4267198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WHAT TO EXPECT </a:t>
            </a:r>
            <a:br>
              <a:rPr lang="en-US" sz="3200" dirty="0" smtClean="0"/>
            </a:br>
            <a:r>
              <a:rPr lang="en-US" sz="3200" dirty="0" smtClean="0"/>
              <a:t>FOUNDATION</a:t>
            </a:r>
            <a:endParaRPr lang="en-US" sz="3200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981325"/>
            <a:ext cx="7772400" cy="28194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/>
              <a:t>Nonprofit foundation based </a:t>
            </a:r>
            <a:r>
              <a:rPr lang="en-US" sz="1800" dirty="0" smtClean="0"/>
              <a:t>in NYC</a:t>
            </a:r>
          </a:p>
          <a:p>
            <a:pPr>
              <a:lnSpc>
                <a:spcPct val="200000"/>
              </a:lnSpc>
            </a:pPr>
            <a:r>
              <a:rPr lang="en-US" sz="1800" dirty="0" smtClean="0"/>
              <a:t>Takes name from </a:t>
            </a:r>
            <a:r>
              <a:rPr lang="en-US" sz="1800" i="1" dirty="0" smtClean="0"/>
              <a:t>What to Expect When You’re Expecting</a:t>
            </a:r>
          </a:p>
          <a:p>
            <a:r>
              <a:rPr lang="en-US" sz="1800" dirty="0" smtClean="0"/>
              <a:t>Purpose is to create innovative programming that helps low income women get education &amp; support needed to have healthier babies.</a:t>
            </a:r>
          </a:p>
          <a:p>
            <a:pPr>
              <a:lnSpc>
                <a:spcPct val="200000"/>
              </a:lnSpc>
            </a:pPr>
            <a:r>
              <a:rPr lang="en-US" sz="1800" dirty="0" smtClean="0"/>
              <a:t>Baby Basics has reached over </a:t>
            </a:r>
            <a:r>
              <a:rPr lang="en-US" sz="1800" dirty="0" smtClean="0"/>
              <a:t>half-a-million </a:t>
            </a:r>
            <a:r>
              <a:rPr lang="en-US" sz="1800" dirty="0" smtClean="0"/>
              <a:t>mothers across US</a:t>
            </a: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057400"/>
            <a:ext cx="285750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33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" y="0"/>
            <a:ext cx="9129387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54864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BABY BASICS OBJECTIVES</a:t>
            </a:r>
            <a:endParaRPr lang="en-US" sz="3200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2895600"/>
            <a:ext cx="8305800" cy="289560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US" sz="2000" dirty="0" smtClean="0"/>
              <a:t>Provide easy-to-read prenatal materials </a:t>
            </a:r>
            <a:r>
              <a:rPr lang="en-US" sz="2000" dirty="0" smtClean="0"/>
              <a:t>for </a:t>
            </a:r>
            <a:r>
              <a:rPr lang="en-US" sz="2000" dirty="0" smtClean="0"/>
              <a:t>learning and family literacy.</a:t>
            </a:r>
          </a:p>
          <a:p>
            <a:pPr lvl="0"/>
            <a:r>
              <a:rPr lang="en-US" sz="2000" dirty="0" smtClean="0"/>
              <a:t>Empower underserved parents to be active participants and effectively navigate the healthcare system.</a:t>
            </a:r>
          </a:p>
          <a:p>
            <a:pPr lvl="0">
              <a:lnSpc>
                <a:spcPct val="110000"/>
              </a:lnSpc>
            </a:pPr>
            <a:r>
              <a:rPr lang="en-US" sz="2000" dirty="0" smtClean="0"/>
              <a:t>Teach healthcare providers to incorporate health literacy &amp; cultural competency into daily practice.</a:t>
            </a:r>
          </a:p>
          <a:p>
            <a:pPr lvl="0">
              <a:lnSpc>
                <a:spcPct val="120000"/>
              </a:lnSpc>
            </a:pPr>
            <a:r>
              <a:rPr lang="en-US" sz="2000" dirty="0" smtClean="0"/>
              <a:t>Build community initiatives so families receive consistent, comprehensive, integrated, prenatal care information.</a:t>
            </a:r>
          </a:p>
          <a:p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838200"/>
            <a:ext cx="2108381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33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" y="0"/>
            <a:ext cx="9129387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990600" y="1143000"/>
            <a:ext cx="77724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BABY BASICS MATERIALS</a:t>
            </a:r>
            <a:endParaRPr lang="en-US" sz="3200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057400"/>
            <a:ext cx="7772400" cy="3505200"/>
          </a:xfrm>
        </p:spPr>
        <p:txBody>
          <a:bodyPr>
            <a:normAutofit/>
          </a:bodyPr>
          <a:lstStyle/>
          <a:p>
            <a:pPr lvl="0"/>
            <a:r>
              <a:rPr lang="en-US" sz="2000" b="1" dirty="0" smtClean="0"/>
              <a:t>Baby Basics book</a:t>
            </a:r>
            <a:r>
              <a:rPr lang="en-US" sz="2000" dirty="0" smtClean="0"/>
              <a:t> addresses the economic, social, &amp; cultural issues that many pregnant women face containing evidence-based health information meeting ACOG standards  </a:t>
            </a:r>
          </a:p>
          <a:p>
            <a:pPr lvl="0"/>
            <a:r>
              <a:rPr lang="en-US" sz="2000" dirty="0" smtClean="0"/>
              <a:t>The </a:t>
            </a:r>
            <a:r>
              <a:rPr lang="en-US" sz="2000" b="1" dirty="0" smtClean="0"/>
              <a:t>Baby Basics planner</a:t>
            </a:r>
            <a:r>
              <a:rPr lang="en-US" sz="2000" dirty="0" smtClean="0"/>
              <a:t> helps pregnant women get organized providing space to record appointments, test results, provider’s instructions, </a:t>
            </a:r>
            <a:r>
              <a:rPr lang="en-US" sz="2000" dirty="0" smtClean="0"/>
              <a:t>and </a:t>
            </a:r>
            <a:r>
              <a:rPr lang="en-US" sz="2000" dirty="0" smtClean="0"/>
              <a:t>write questions</a:t>
            </a:r>
          </a:p>
          <a:p>
            <a:pPr lvl="0"/>
            <a:r>
              <a:rPr lang="en-US" sz="2000" b="1" dirty="0" smtClean="0"/>
              <a:t>Baby Basics posters</a:t>
            </a:r>
            <a:r>
              <a:rPr lang="en-US" sz="2000" dirty="0" smtClean="0"/>
              <a:t> &amp; supporting materials promote the program</a:t>
            </a:r>
          </a:p>
          <a:p>
            <a:pPr lvl="0"/>
            <a:r>
              <a:rPr lang="en-US" sz="2000" dirty="0" smtClean="0"/>
              <a:t>The </a:t>
            </a:r>
            <a:r>
              <a:rPr lang="en-US" sz="2000" b="1" dirty="0" smtClean="0"/>
              <a:t>Baby Basics Moms Club curriculum</a:t>
            </a:r>
            <a:r>
              <a:rPr lang="en-US" sz="2000" dirty="0" smtClean="0"/>
              <a:t> enables trained staff from health systems </a:t>
            </a:r>
            <a:r>
              <a:rPr lang="en-US" sz="2000" dirty="0" smtClean="0"/>
              <a:t>and </a:t>
            </a:r>
            <a:r>
              <a:rPr lang="en-US" sz="2000" dirty="0" smtClean="0"/>
              <a:t>community-based programs to facilitate group education classes for pregnant clients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0233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" y="0"/>
            <a:ext cx="9129387" cy="6858000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2209800"/>
            <a:ext cx="8001000" cy="33528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Cleveland Department of Health MomsFirst, Greater Cleveland Family Support Consortium, NEON, &amp; Neighborhood Family Practice began Baby Basics Cleveland program in 2008.  Sisters of  Charity provided funding.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smtClean="0"/>
              <a:t>Target population – women/teens at risk for poor birth outcomes &amp; women/teens incarcerated.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smtClean="0"/>
              <a:t>Goals – improve health care decisions/outcomes;  enhance communications; create community collaborations; strengthen evidence base.</a:t>
            </a:r>
            <a:endParaRPr lang="en-US" sz="18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00400" y="914400"/>
            <a:ext cx="53340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BABY BASICS IN CLEVELAND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0233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" y="0"/>
            <a:ext cx="9129387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762000" y="1600200"/>
            <a:ext cx="77724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BABY BASICS IN CLEVELAND</a:t>
            </a:r>
            <a:endParaRPr lang="en-US" sz="3200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85799" y="2895600"/>
            <a:ext cx="4495801" cy="2286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Books and planners provided</a:t>
            </a:r>
          </a:p>
          <a:p>
            <a:r>
              <a:rPr lang="en-US" sz="2000" dirty="0" smtClean="0"/>
              <a:t>Training conducted</a:t>
            </a:r>
          </a:p>
          <a:p>
            <a:r>
              <a:rPr lang="en-US" sz="2000" dirty="0" smtClean="0"/>
              <a:t>Used in all MomsFirst home visiting</a:t>
            </a:r>
          </a:p>
          <a:p>
            <a:r>
              <a:rPr lang="en-US" sz="2000" dirty="0" smtClean="0"/>
              <a:t>Used in 5 clinical sites</a:t>
            </a:r>
          </a:p>
          <a:p>
            <a:r>
              <a:rPr lang="en-US" sz="2000" dirty="0" smtClean="0"/>
              <a:t>Moms Clubs established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743200"/>
            <a:ext cx="2951733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33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" y="0"/>
            <a:ext cx="9129387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38200" y="1371600"/>
            <a:ext cx="77724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BABY BASICS CLEVELAND RESULTS</a:t>
            </a:r>
            <a:endParaRPr lang="en-US" sz="3200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85798" y="2438400"/>
            <a:ext cx="8077201" cy="3276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466</a:t>
            </a:r>
            <a:r>
              <a:rPr lang="en-US" sz="2000" dirty="0" smtClean="0"/>
              <a:t> clients showed significant improvements on health literacy self-efficacy scale, healthcare utilization scale, and perceived overall health.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78% clients looked at BB book 3 or more times when they had a question; 99% indicated very or somewhat helpful; </a:t>
            </a:r>
            <a:r>
              <a:rPr lang="en-US" sz="2000" b="1" dirty="0" smtClean="0">
                <a:solidFill>
                  <a:srgbClr val="C00000"/>
                </a:solidFill>
              </a:rPr>
              <a:t>93% reported they learned new information.</a:t>
            </a:r>
          </a:p>
          <a:p>
            <a:pPr marL="0" indent="0">
              <a:buNone/>
            </a:pPr>
            <a:endParaRPr lang="en-US" sz="2000" b="1" dirty="0" smtClean="0">
              <a:solidFill>
                <a:srgbClr val="C00000"/>
              </a:solidFill>
            </a:endParaRPr>
          </a:p>
          <a:p>
            <a:r>
              <a:rPr lang="en-US" sz="2000" dirty="0" smtClean="0"/>
              <a:t>After training, practitioners indicated </a:t>
            </a:r>
            <a:r>
              <a:rPr lang="en-US" sz="2000" b="1" dirty="0" smtClean="0">
                <a:solidFill>
                  <a:srgbClr val="C00000"/>
                </a:solidFill>
              </a:rPr>
              <a:t>greater confidence </a:t>
            </a:r>
            <a:r>
              <a:rPr lang="en-US" sz="2000" dirty="0" smtClean="0"/>
              <a:t>in communicating with patients and motivating behavior change.</a:t>
            </a:r>
          </a:p>
        </p:txBody>
      </p:sp>
    </p:spTree>
    <p:extLst>
      <p:ext uri="{BB962C8B-B14F-4D97-AF65-F5344CB8AC3E}">
        <p14:creationId xmlns:p14="http://schemas.microsoft.com/office/powerpoint/2010/main" val="360233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" y="0"/>
            <a:ext cx="9129387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1524000"/>
            <a:ext cx="52578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CUYAHOGA COUNTY ROLE</a:t>
            </a:r>
            <a:endParaRPr lang="en-US" sz="3200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90600" y="2743200"/>
            <a:ext cx="7772400" cy="2362200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/>
              <a:t>Invest in Children has agreed to investigate the feasibility of expansion county-wide and the structure/steps needed.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WTEF has provided funding to conduct planning</a:t>
            </a:r>
          </a:p>
          <a:p>
            <a:pPr marL="0" indent="0">
              <a:buNone/>
            </a:pPr>
            <a:r>
              <a:rPr lang="en-US" sz="2000" dirty="0" smtClean="0"/>
              <a:t> </a:t>
            </a:r>
          </a:p>
          <a:p>
            <a:r>
              <a:rPr lang="en-US" sz="2000" dirty="0" smtClean="0"/>
              <a:t>Consultant was selected to assist with process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Plan will be completed by end of 2014</a:t>
            </a: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914400"/>
            <a:ext cx="12954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33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" y="0"/>
            <a:ext cx="9129387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295400" y="1537547"/>
            <a:ext cx="4419598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PLANNING PROCESS</a:t>
            </a:r>
            <a:endParaRPr lang="en-US" sz="3200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80998" y="2514600"/>
            <a:ext cx="8382001" cy="2743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Interviews with local and national stakeholders</a:t>
            </a:r>
          </a:p>
          <a:p>
            <a:r>
              <a:rPr lang="en-US" sz="2000" dirty="0" smtClean="0"/>
              <a:t>Focus groups with users.</a:t>
            </a:r>
          </a:p>
          <a:p>
            <a:r>
              <a:rPr lang="en-US" sz="2000" dirty="0" smtClean="0"/>
              <a:t>Presentations to related initiatives to educate, obtain input, </a:t>
            </a:r>
            <a:r>
              <a:rPr lang="en-US" sz="2000" dirty="0" smtClean="0"/>
              <a:t>and </a:t>
            </a:r>
            <a:r>
              <a:rPr lang="en-US" sz="2000" dirty="0" smtClean="0"/>
              <a:t>identify methods to integrate and compliment efforts</a:t>
            </a:r>
          </a:p>
          <a:p>
            <a:r>
              <a:rPr lang="en-US" sz="2000" dirty="0" smtClean="0"/>
              <a:t>2 community planning meetings – first meeting</a:t>
            </a:r>
            <a:r>
              <a:rPr lang="en-US" sz="2000" b="1" dirty="0" smtClean="0"/>
              <a:t> April 17, 2014 at 2:30 p.m.</a:t>
            </a:r>
          </a:p>
          <a:p>
            <a:r>
              <a:rPr lang="en-US" sz="2000" dirty="0" smtClean="0"/>
              <a:t>3 Task Force meetings – first meeting </a:t>
            </a:r>
            <a:r>
              <a:rPr lang="en-US" sz="2000" b="1" dirty="0" smtClean="0"/>
              <a:t>June 19, 2014 at 2:30 p.m.</a:t>
            </a:r>
          </a:p>
          <a:p>
            <a:r>
              <a:rPr lang="en-US" sz="2000" dirty="0" smtClean="0"/>
              <a:t>Final plan by December, 2014.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609600"/>
            <a:ext cx="2650374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33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36" y="0"/>
            <a:ext cx="9169636" cy="6858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66800" y="914400"/>
            <a:ext cx="77724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ISSUES TO ADDRESS IN PLAN</a:t>
            </a:r>
            <a:endParaRPr lang="en-US" sz="3200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209800"/>
            <a:ext cx="7772400" cy="3505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Level of community commitment/investment in offering Baby Basics</a:t>
            </a:r>
          </a:p>
          <a:p>
            <a:r>
              <a:rPr lang="en-US" sz="2000" dirty="0" smtClean="0"/>
              <a:t>Target audience – pregnant moms &amp; </a:t>
            </a:r>
            <a:r>
              <a:rPr lang="en-US" sz="2000" dirty="0" smtClean="0"/>
              <a:t>agencies that serve them</a:t>
            </a:r>
            <a:endParaRPr lang="en-US" sz="2000" dirty="0" smtClean="0"/>
          </a:p>
          <a:p>
            <a:r>
              <a:rPr lang="en-US" sz="2000" dirty="0" smtClean="0"/>
              <a:t>Policies and procedures</a:t>
            </a:r>
          </a:p>
          <a:p>
            <a:r>
              <a:rPr lang="en-US" sz="2000" dirty="0" smtClean="0"/>
              <a:t>Roles and responsibilities</a:t>
            </a:r>
          </a:p>
          <a:p>
            <a:r>
              <a:rPr lang="en-US" sz="2000" dirty="0" smtClean="0"/>
              <a:t>Communications and training</a:t>
            </a:r>
          </a:p>
          <a:p>
            <a:r>
              <a:rPr lang="en-US" sz="2000" dirty="0" smtClean="0"/>
              <a:t>Data and evaluation</a:t>
            </a:r>
          </a:p>
          <a:p>
            <a:r>
              <a:rPr lang="en-US" sz="2000" dirty="0" smtClean="0"/>
              <a:t>Budget</a:t>
            </a:r>
          </a:p>
          <a:p>
            <a:r>
              <a:rPr lang="en-US" sz="2000" dirty="0" smtClean="0"/>
              <a:t>Location and sustainability</a:t>
            </a:r>
          </a:p>
          <a:p>
            <a:r>
              <a:rPr lang="en-US" sz="2000" dirty="0" smtClean="0"/>
              <a:t>Implementation schedule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276600"/>
            <a:ext cx="1752600" cy="193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00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36" y="0"/>
            <a:ext cx="916963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699" y="2765999"/>
            <a:ext cx="36632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Invest In Children</a:t>
            </a:r>
          </a:p>
          <a:p>
            <a:r>
              <a:rPr lang="en-US" dirty="0" smtClean="0"/>
              <a:t>Office of Early Childhood</a:t>
            </a:r>
          </a:p>
          <a:p>
            <a:r>
              <a:rPr lang="en-US" dirty="0" smtClean="0"/>
              <a:t>310 W. Lakeside Avenue, Suite 565</a:t>
            </a:r>
          </a:p>
          <a:p>
            <a:r>
              <a:rPr lang="en-US" dirty="0" smtClean="0"/>
              <a:t>Cleveland, OH  44113</a:t>
            </a:r>
          </a:p>
          <a:p>
            <a:r>
              <a:rPr lang="en-US" dirty="0" smtClean="0"/>
              <a:t>216-698-2215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97598" y="4520023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Jladd@cuyahogacounty.us</a:t>
            </a:r>
            <a:endParaRPr lang="en-US" u="sng" dirty="0"/>
          </a:p>
        </p:txBody>
      </p:sp>
      <p:sp>
        <p:nvSpPr>
          <p:cNvPr id="8" name="Rectangle 7"/>
          <p:cNvSpPr/>
          <p:nvPr/>
        </p:nvSpPr>
        <p:spPr>
          <a:xfrm>
            <a:off x="914400" y="2133600"/>
            <a:ext cx="2086303" cy="3505200"/>
          </a:xfrm>
          <a:prstGeom prst="rect">
            <a:avLst/>
          </a:prstGeom>
          <a:solidFill>
            <a:schemeClr val="bg2">
              <a:lumMod val="75000"/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14400" y="2321575"/>
            <a:ext cx="2010102" cy="326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Invest In Children</a:t>
            </a:r>
          </a:p>
          <a:p>
            <a:pPr algn="ctr"/>
            <a:r>
              <a:rPr lang="en-US" sz="1600" dirty="0" smtClean="0"/>
              <a:t>Lead Agencies</a:t>
            </a:r>
          </a:p>
          <a:p>
            <a:endParaRPr lang="en-US" dirty="0"/>
          </a:p>
          <a:p>
            <a:r>
              <a:rPr lang="en-US" sz="1200" b="1" dirty="0" smtClean="0">
                <a:solidFill>
                  <a:srgbClr val="FF6600"/>
                </a:solidFill>
                <a:sym typeface="Wingdings"/>
              </a:rPr>
              <a:t>  </a:t>
            </a:r>
            <a:r>
              <a:rPr lang="en-US" sz="1200" b="1" dirty="0" smtClean="0"/>
              <a:t>ADAMHS Board</a:t>
            </a:r>
          </a:p>
          <a:p>
            <a:endParaRPr lang="en-US" sz="1200" b="1" dirty="0" smtClean="0"/>
          </a:p>
          <a:p>
            <a:r>
              <a:rPr lang="en-US" sz="1200" b="1" dirty="0">
                <a:solidFill>
                  <a:srgbClr val="FF6600"/>
                </a:solidFill>
                <a:sym typeface="Wingdings"/>
              </a:rPr>
              <a:t> </a:t>
            </a:r>
            <a:r>
              <a:rPr lang="en-US" sz="1200" b="1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en-US" sz="1200" b="1" dirty="0" smtClean="0"/>
              <a:t>Cleveland Department of </a:t>
            </a:r>
          </a:p>
          <a:p>
            <a:r>
              <a:rPr lang="en-US" sz="1200" b="1" dirty="0" smtClean="0"/>
              <a:t>       Public Health</a:t>
            </a:r>
          </a:p>
          <a:p>
            <a:endParaRPr lang="en-US" sz="1200" b="1" dirty="0" smtClean="0"/>
          </a:p>
          <a:p>
            <a:r>
              <a:rPr lang="en-US" sz="1200" b="1" dirty="0">
                <a:solidFill>
                  <a:srgbClr val="FF6600"/>
                </a:solidFill>
                <a:sym typeface="Wingdings"/>
              </a:rPr>
              <a:t> </a:t>
            </a:r>
            <a:r>
              <a:rPr lang="en-US" sz="1200" b="1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en-US" sz="1200" b="1" dirty="0" smtClean="0"/>
              <a:t>Cuyahoga County Board </a:t>
            </a:r>
          </a:p>
          <a:p>
            <a:r>
              <a:rPr lang="en-US" sz="1200" b="1" dirty="0" smtClean="0"/>
              <a:t>       of Health</a:t>
            </a:r>
          </a:p>
          <a:p>
            <a:endParaRPr lang="en-US" sz="1200" b="1" dirty="0" smtClean="0"/>
          </a:p>
          <a:p>
            <a:r>
              <a:rPr lang="en-US" sz="1200" b="1" dirty="0">
                <a:solidFill>
                  <a:srgbClr val="FF6600"/>
                </a:solidFill>
                <a:sym typeface="Wingdings"/>
              </a:rPr>
              <a:t> </a:t>
            </a:r>
            <a:r>
              <a:rPr lang="en-US" sz="1200" b="1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en-US" sz="1200" b="1" dirty="0" smtClean="0"/>
              <a:t>Help Me Grow</a:t>
            </a:r>
          </a:p>
          <a:p>
            <a:endParaRPr lang="en-US" sz="1200" b="1" dirty="0" smtClean="0"/>
          </a:p>
          <a:p>
            <a:r>
              <a:rPr lang="en-US" sz="1200" b="1" dirty="0">
                <a:solidFill>
                  <a:srgbClr val="FF6600"/>
                </a:solidFill>
                <a:sym typeface="Wingdings"/>
              </a:rPr>
              <a:t> </a:t>
            </a:r>
            <a:r>
              <a:rPr lang="en-US" sz="1200" b="1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en-US" sz="1200" b="1" dirty="0" smtClean="0"/>
              <a:t>The Literacy Cooperative</a:t>
            </a:r>
          </a:p>
          <a:p>
            <a:endParaRPr lang="en-US" sz="1200" b="1" dirty="0" smtClean="0"/>
          </a:p>
          <a:p>
            <a:r>
              <a:rPr lang="en-US" sz="1200" b="1" dirty="0">
                <a:solidFill>
                  <a:srgbClr val="FF6600"/>
                </a:solidFill>
                <a:sym typeface="Wingdings"/>
              </a:rPr>
              <a:t> </a:t>
            </a:r>
            <a:r>
              <a:rPr lang="en-US" sz="1200" b="1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en-US" sz="1200" b="1" dirty="0" smtClean="0"/>
              <a:t>Starting Point</a:t>
            </a:r>
            <a:endParaRPr lang="en-US" sz="1200" b="1" dirty="0"/>
          </a:p>
        </p:txBody>
      </p:sp>
      <p:sp>
        <p:nvSpPr>
          <p:cNvPr id="2" name="Rectangle 1"/>
          <p:cNvSpPr/>
          <p:nvPr/>
        </p:nvSpPr>
        <p:spPr>
          <a:xfrm>
            <a:off x="3815699" y="186553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Please join our efforts – </a:t>
            </a:r>
            <a:r>
              <a:rPr lang="en-US" b="1" dirty="0"/>
              <a:t>sign up to receive more information</a:t>
            </a:r>
          </a:p>
        </p:txBody>
      </p:sp>
    </p:spTree>
    <p:extLst>
      <p:ext uri="{BB962C8B-B14F-4D97-AF65-F5344CB8AC3E}">
        <p14:creationId xmlns:p14="http://schemas.microsoft.com/office/powerpoint/2010/main" val="237887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1478</TotalTime>
  <Words>642</Words>
  <Application>Microsoft Office PowerPoint</Application>
  <PresentationFormat>On-screen Show (4:3)</PresentationFormat>
  <Paragraphs>113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CHFS ANNUAL MEETING April 14, 2014</vt:lpstr>
      <vt:lpstr>PowerPoint Presentation</vt:lpstr>
      <vt:lpstr>PowerPoint Presentation</vt:lpstr>
      <vt:lpstr>PowerPoint Presentation</vt:lpstr>
      <vt:lpstr>THE WHAT TO EXPECT  FOUNDATION</vt:lpstr>
      <vt:lpstr>BABY BASICS OBJECTIVES</vt:lpstr>
      <vt:lpstr>BABY BASICS MATERIALS</vt:lpstr>
      <vt:lpstr>BABY BASICS IN CLEVELAND</vt:lpstr>
      <vt:lpstr>BABY BASICS IN CLEVELAND</vt:lpstr>
      <vt:lpstr>BABY BASICS CLEVELAND RESULTS</vt:lpstr>
      <vt:lpstr>CUYAHOGA COUNTY ROLE</vt:lpstr>
      <vt:lpstr>PLANNING PROCESS</vt:lpstr>
      <vt:lpstr>ISSUES TO ADDRESS IN PLAN</vt:lpstr>
      <vt:lpstr>PowerPoint Presentation</vt:lpstr>
    </vt:vector>
  </TitlesOfParts>
  <Company>Cuyahoga County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Ladd</dc:creator>
  <cp:lastModifiedBy>John Ladd</cp:lastModifiedBy>
  <cp:revision>111</cp:revision>
  <cp:lastPrinted>2014-03-18T18:38:34Z</cp:lastPrinted>
  <dcterms:created xsi:type="dcterms:W3CDTF">2013-12-18T18:27:11Z</dcterms:created>
  <dcterms:modified xsi:type="dcterms:W3CDTF">2014-04-04T14:29:57Z</dcterms:modified>
</cp:coreProperties>
</file>