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3" r:id="rId11"/>
    <p:sldId id="264" r:id="rId12"/>
    <p:sldId id="265" r:id="rId13"/>
    <p:sldId id="266" r:id="rId14"/>
    <p:sldId id="273" r:id="rId15"/>
    <p:sldId id="269" r:id="rId16"/>
    <p:sldId id="270" r:id="rId17"/>
    <p:sldId id="275" r:id="rId18"/>
    <p:sldId id="272" r:id="rId19"/>
    <p:sldId id="274" r:id="rId20"/>
    <p:sldId id="277" r:id="rId21"/>
    <p:sldId id="278" r:id="rId22"/>
    <p:sldId id="271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18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A8FF-D0B8-4864-961E-05CEDDAB232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CDA30D-66CF-4F84-A20F-24BDC2730D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A8FF-D0B8-4864-961E-05CEDDAB232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A30D-66CF-4F84-A20F-24BDC2730D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5CDA30D-66CF-4F84-A20F-24BDC2730DE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A8FF-D0B8-4864-961E-05CEDDAB232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A8FF-D0B8-4864-961E-05CEDDAB232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5CDA30D-66CF-4F84-A20F-24BDC2730D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A8FF-D0B8-4864-961E-05CEDDAB232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CDA30D-66CF-4F84-A20F-24BDC2730DE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098A8FF-D0B8-4864-961E-05CEDDAB232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A30D-66CF-4F84-A20F-24BDC2730D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A8FF-D0B8-4864-961E-05CEDDAB232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5CDA30D-66CF-4F84-A20F-24BDC2730DE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A8FF-D0B8-4864-961E-05CEDDAB232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5CDA30D-66CF-4F84-A20F-24BDC2730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A8FF-D0B8-4864-961E-05CEDDAB232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CDA30D-66CF-4F84-A20F-24BDC2730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CDA30D-66CF-4F84-A20F-24BDC2730DE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A8FF-D0B8-4864-961E-05CEDDAB232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5CDA30D-66CF-4F84-A20F-24BDC2730DE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098A8FF-D0B8-4864-961E-05CEDDAB232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098A8FF-D0B8-4864-961E-05CEDDAB232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CDA30D-66CF-4F84-A20F-24BDC2730DE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Linda Miller, RN, OCN</a:t>
            </a:r>
          </a:p>
          <a:p>
            <a:r>
              <a:rPr lang="en-US" dirty="0" err="1" smtClean="0"/>
              <a:t>MetroHealth</a:t>
            </a:r>
            <a:r>
              <a:rPr lang="en-US" dirty="0" smtClean="0"/>
              <a:t> Cancer Care Center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People with 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5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 of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Nausea</a:t>
            </a:r>
          </a:p>
          <a:p>
            <a:pPr lvl="1"/>
            <a:r>
              <a:rPr lang="en-US" dirty="0" smtClean="0"/>
              <a:t>Anti-nausea medications can prevent vomiting</a:t>
            </a:r>
          </a:p>
          <a:p>
            <a:pPr lvl="1"/>
            <a:r>
              <a:rPr lang="en-US" dirty="0" smtClean="0"/>
              <a:t>Nausea triggers</a:t>
            </a:r>
          </a:p>
          <a:p>
            <a:pPr lvl="2"/>
            <a:r>
              <a:rPr lang="en-US" dirty="0" smtClean="0"/>
              <a:t>Perfumes and odors</a:t>
            </a:r>
          </a:p>
          <a:p>
            <a:pPr lvl="2"/>
            <a:r>
              <a:rPr lang="en-US" dirty="0" smtClean="0"/>
              <a:t>Fried foods, spicy foods, fatty foods, overly sweet foods</a:t>
            </a:r>
          </a:p>
          <a:p>
            <a:pPr lvl="2"/>
            <a:r>
              <a:rPr lang="en-US" dirty="0" smtClean="0"/>
              <a:t>Dehydration</a:t>
            </a:r>
          </a:p>
          <a:p>
            <a:pPr lvl="1"/>
            <a:r>
              <a:rPr lang="en-US" dirty="0" smtClean="0"/>
              <a:t>Increased risk of nausea</a:t>
            </a:r>
          </a:p>
          <a:p>
            <a:pPr lvl="2"/>
            <a:r>
              <a:rPr lang="en-US" dirty="0" smtClean="0"/>
              <a:t>Women</a:t>
            </a:r>
          </a:p>
          <a:p>
            <a:pPr lvl="2"/>
            <a:r>
              <a:rPr lang="en-US" dirty="0" smtClean="0"/>
              <a:t>Younger patients</a:t>
            </a:r>
          </a:p>
          <a:p>
            <a:pPr lvl="2"/>
            <a:r>
              <a:rPr lang="en-US" dirty="0" smtClean="0"/>
              <a:t>Women with history of morning sickness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1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people avoid nausea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 small frequent meals (nausea occurs on an empty stomach)</a:t>
            </a:r>
          </a:p>
          <a:p>
            <a:r>
              <a:rPr lang="en-US" dirty="0" smtClean="0"/>
              <a:t>Avoid strong odors</a:t>
            </a:r>
          </a:p>
          <a:p>
            <a:r>
              <a:rPr lang="en-US" dirty="0" smtClean="0"/>
              <a:t>Assure availability of anti-nausea medication, encourage to take as prescribed</a:t>
            </a:r>
          </a:p>
          <a:p>
            <a:r>
              <a:rPr lang="en-US" dirty="0" smtClean="0"/>
              <a:t>Provide dry crackers/dry toast</a:t>
            </a:r>
          </a:p>
          <a:p>
            <a:r>
              <a:rPr lang="en-US" dirty="0" smtClean="0"/>
              <a:t>Avoid spicy, greasy, fatty foods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4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people with diarrhea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Imodium</a:t>
            </a:r>
          </a:p>
          <a:p>
            <a:r>
              <a:rPr lang="en-US" dirty="0" smtClean="0"/>
              <a:t>BRAT diet – bananas, rice, applesauce, dry toast</a:t>
            </a:r>
          </a:p>
          <a:p>
            <a:r>
              <a:rPr lang="en-US" dirty="0" smtClean="0"/>
              <a:t>Avoid high fiber, high fat, greasy, spicy foods</a:t>
            </a:r>
          </a:p>
          <a:p>
            <a:r>
              <a:rPr lang="en-US" dirty="0" smtClean="0"/>
              <a:t>Avoid caffeine, milk, alcohol</a:t>
            </a:r>
          </a:p>
          <a:p>
            <a:r>
              <a:rPr lang="en-US" dirty="0" smtClean="0"/>
              <a:t>Increase fluids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with fever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low blood counts, usually 7 to 10 days after chemo</a:t>
            </a:r>
          </a:p>
          <a:p>
            <a:r>
              <a:rPr lang="en-US" dirty="0" smtClean="0"/>
              <a:t>Observe for temperature increase</a:t>
            </a:r>
          </a:p>
          <a:p>
            <a:pPr lvl="1"/>
            <a:r>
              <a:rPr lang="en-US" dirty="0" smtClean="0"/>
              <a:t>First sign of infection</a:t>
            </a:r>
          </a:p>
          <a:p>
            <a:r>
              <a:rPr lang="en-US" dirty="0" smtClean="0"/>
              <a:t>If fever of 100.4°F or 38°C (have thermometer available)</a:t>
            </a:r>
          </a:p>
          <a:p>
            <a:pPr lvl="1"/>
            <a:r>
              <a:rPr lang="en-US" dirty="0" smtClean="0"/>
              <a:t>To ER or call oncologist on duty</a:t>
            </a:r>
          </a:p>
        </p:txBody>
      </p:sp>
    </p:spTree>
    <p:extLst>
      <p:ext uri="{BB962C8B-B14F-4D97-AF65-F5344CB8AC3E}">
        <p14:creationId xmlns:p14="http://schemas.microsoft.com/office/powerpoint/2010/main" val="381269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 precautions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Chemotherapy patients can reside in general population shelter, but away from ill people</a:t>
            </a:r>
          </a:p>
          <a:p>
            <a:pPr lvl="1"/>
            <a:r>
              <a:rPr lang="en-US" dirty="0" smtClean="0"/>
              <a:t>Dependent on instructions from physician</a:t>
            </a:r>
          </a:p>
          <a:p>
            <a:pPr lvl="1"/>
            <a:r>
              <a:rPr lang="en-US" dirty="0" smtClean="0"/>
              <a:t>Provide isolation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37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Especially for people receiving radiation therapy</a:t>
            </a:r>
          </a:p>
          <a:p>
            <a:pPr lvl="1"/>
            <a:r>
              <a:rPr lang="en-US" dirty="0" smtClean="0"/>
              <a:t>Redness of skin</a:t>
            </a:r>
          </a:p>
          <a:p>
            <a:pPr lvl="1"/>
            <a:r>
              <a:rPr lang="en-US" dirty="0" smtClean="0"/>
              <a:t>Provide </a:t>
            </a:r>
            <a:r>
              <a:rPr lang="en-US" dirty="0" err="1"/>
              <a:t>E</a:t>
            </a:r>
            <a:r>
              <a:rPr lang="en-US" dirty="0" err="1" smtClean="0"/>
              <a:t>ucerin</a:t>
            </a:r>
            <a:r>
              <a:rPr lang="en-US" dirty="0" smtClean="0"/>
              <a:t>, </a:t>
            </a:r>
            <a:r>
              <a:rPr lang="en-US" dirty="0" err="1" smtClean="0"/>
              <a:t>Aquaphor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with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Treat with medication</a:t>
            </a:r>
          </a:p>
          <a:p>
            <a:pPr lvl="1"/>
            <a:r>
              <a:rPr lang="en-US" dirty="0" smtClean="0"/>
              <a:t>Opioids</a:t>
            </a:r>
          </a:p>
          <a:p>
            <a:pPr lvl="2"/>
            <a:r>
              <a:rPr lang="en-US" dirty="0" smtClean="0"/>
              <a:t>Keep in secure place!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6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Less frequent side effects related to attack on the “good cells”</a:t>
            </a:r>
          </a:p>
          <a:p>
            <a:r>
              <a:rPr lang="en-US" dirty="0" smtClean="0"/>
              <a:t>Alopecia</a:t>
            </a:r>
          </a:p>
          <a:p>
            <a:pPr lvl="1"/>
            <a:r>
              <a:rPr lang="en-US" dirty="0" smtClean="0"/>
              <a:t>May use head covering, even at night</a:t>
            </a:r>
          </a:p>
          <a:p>
            <a:r>
              <a:rPr lang="en-US" dirty="0" smtClean="0"/>
              <a:t>Numbness in fingers</a:t>
            </a:r>
          </a:p>
          <a:p>
            <a:pPr lvl="1"/>
            <a:r>
              <a:rPr lang="en-US" dirty="0" smtClean="0"/>
              <a:t>Difficulty feeling, holding things</a:t>
            </a:r>
          </a:p>
          <a:p>
            <a:r>
              <a:rPr lang="en-US" dirty="0" smtClean="0"/>
              <a:t>Stomatitis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shelter resident identifies as a person being treated for cancer, ask about</a:t>
            </a:r>
          </a:p>
          <a:p>
            <a:pPr lvl="1"/>
            <a:r>
              <a:rPr lang="en-US" dirty="0" smtClean="0"/>
              <a:t>Pain medicine</a:t>
            </a:r>
          </a:p>
          <a:p>
            <a:pPr lvl="1"/>
            <a:r>
              <a:rPr lang="en-US" dirty="0" smtClean="0"/>
              <a:t>Anti-nausea medicine</a:t>
            </a:r>
          </a:p>
          <a:p>
            <a:pPr lvl="1"/>
            <a:r>
              <a:rPr lang="en-US" dirty="0" smtClean="0"/>
              <a:t>Oral chemotherapy</a:t>
            </a:r>
          </a:p>
          <a:p>
            <a:pPr lvl="1"/>
            <a:r>
              <a:rPr lang="en-US" dirty="0" smtClean="0"/>
              <a:t>Personal supplies: ostomy bags, etc.</a:t>
            </a:r>
          </a:p>
          <a:p>
            <a:pPr lvl="1"/>
            <a:r>
              <a:rPr lang="en-US" dirty="0" smtClean="0"/>
              <a:t>Time and place of next treatment</a:t>
            </a:r>
          </a:p>
        </p:txBody>
      </p:sp>
    </p:spTree>
    <p:extLst>
      <p:ext uri="{BB962C8B-B14F-4D97-AF65-F5344CB8AC3E}">
        <p14:creationId xmlns:p14="http://schemas.microsoft.com/office/powerpoint/2010/main" val="42522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Rest area</a:t>
            </a:r>
          </a:p>
          <a:p>
            <a:r>
              <a:rPr lang="en-US" dirty="0" smtClean="0"/>
              <a:t>Nutritious foods</a:t>
            </a:r>
          </a:p>
          <a:p>
            <a:r>
              <a:rPr lang="en-US" dirty="0" smtClean="0"/>
              <a:t>Fluids (water, juice, Gatorade, popsicles, Jell-O)</a:t>
            </a:r>
          </a:p>
          <a:p>
            <a:r>
              <a:rPr lang="en-US" dirty="0" smtClean="0"/>
              <a:t>Imodium</a:t>
            </a:r>
          </a:p>
          <a:p>
            <a:r>
              <a:rPr lang="en-US" dirty="0"/>
              <a:t>T</a:t>
            </a:r>
            <a:r>
              <a:rPr lang="en-US" dirty="0" smtClean="0"/>
              <a:t>hermometer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1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American Cancer Society estimates for 2014</a:t>
            </a:r>
          </a:p>
          <a:p>
            <a:r>
              <a:rPr lang="en-US" dirty="0" smtClean="0"/>
              <a:t>In US 1,665,540 new cases </a:t>
            </a:r>
          </a:p>
          <a:p>
            <a:r>
              <a:rPr lang="en-US" dirty="0" smtClean="0"/>
              <a:t>In US 585,720 deaths</a:t>
            </a:r>
          </a:p>
          <a:p>
            <a:r>
              <a:rPr lang="en-US" dirty="0" smtClean="0"/>
              <a:t>In Ohio 67,000 new cases </a:t>
            </a:r>
          </a:p>
          <a:p>
            <a:r>
              <a:rPr lang="en-US" dirty="0" smtClean="0"/>
              <a:t>Cancer is the 2</a:t>
            </a:r>
            <a:r>
              <a:rPr lang="en-US" baseline="30000" dirty="0" smtClean="0"/>
              <a:t>nd</a:t>
            </a:r>
            <a:r>
              <a:rPr lang="en-US" dirty="0" smtClean="0"/>
              <a:t> most common cause of death in the US, responsible for 1 in 4 deaths</a:t>
            </a:r>
          </a:p>
        </p:txBody>
      </p:sp>
    </p:spTree>
    <p:extLst>
      <p:ext uri="{BB962C8B-B14F-4D97-AF65-F5344CB8AC3E}">
        <p14:creationId xmlns:p14="http://schemas.microsoft.com/office/powerpoint/2010/main" val="354992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life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t"/>
            <a:r>
              <a:rPr lang="en-US" dirty="0" smtClean="0"/>
              <a:t>Understanding </a:t>
            </a:r>
            <a:r>
              <a:rPr lang="en-US" dirty="0"/>
              <a:t>prognosis</a:t>
            </a:r>
          </a:p>
          <a:p>
            <a:pPr lvl="1" fontAlgn="t"/>
            <a:r>
              <a:rPr lang="en-US" dirty="0" smtClean="0"/>
              <a:t>patients </a:t>
            </a:r>
            <a:r>
              <a:rPr lang="en-US" dirty="0"/>
              <a:t>continue to "hope" - </a:t>
            </a:r>
            <a:r>
              <a:rPr lang="en-US" dirty="0" smtClean="0"/>
              <a:t>requesting </a:t>
            </a:r>
            <a:r>
              <a:rPr lang="en-US" dirty="0"/>
              <a:t>more </a:t>
            </a:r>
            <a:r>
              <a:rPr lang="en-US" dirty="0" smtClean="0"/>
              <a:t>treatments</a:t>
            </a:r>
          </a:p>
          <a:p>
            <a:pPr fontAlgn="t"/>
            <a:r>
              <a:rPr lang="en-US" dirty="0"/>
              <a:t>Ask person (and listen to the answers) what care or treatment </a:t>
            </a:r>
            <a:r>
              <a:rPr lang="en-US" dirty="0" smtClean="0"/>
              <a:t>will be needed </a:t>
            </a:r>
            <a:r>
              <a:rPr lang="en-US" dirty="0" smtClean="0"/>
              <a:t>in the </a:t>
            </a:r>
            <a:r>
              <a:rPr lang="en-US" dirty="0"/>
              <a:t>shelter and how best to </a:t>
            </a:r>
            <a:r>
              <a:rPr lang="en-US" dirty="0" smtClean="0"/>
              <a:t>provide the care</a:t>
            </a:r>
          </a:p>
          <a:p>
            <a:pPr lvl="1" fontAlgn="t"/>
            <a:r>
              <a:rPr lang="en-US" dirty="0" smtClean="0"/>
              <a:t>Ask if caregiver is with person</a:t>
            </a:r>
          </a:p>
          <a:p>
            <a:pPr lvl="1" fontAlgn="t"/>
            <a:r>
              <a:rPr lang="en-US" dirty="0" smtClean="0"/>
              <a:t>Ask about others providing care</a:t>
            </a:r>
          </a:p>
          <a:p>
            <a:pPr lvl="1" fontAlgn="t"/>
            <a:r>
              <a:rPr lang="en-US" dirty="0" smtClean="0"/>
              <a:t>Ask about advanced directives</a:t>
            </a:r>
          </a:p>
          <a:p>
            <a:pPr marL="274320" lvl="1" indent="0" fontAlgn="t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8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life concerns – symptom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t"/>
            <a:r>
              <a:rPr lang="en-US" dirty="0" smtClean="0"/>
              <a:t>Pain – adequate pain control</a:t>
            </a:r>
            <a:endParaRPr lang="en-US" dirty="0"/>
          </a:p>
          <a:p>
            <a:pPr fontAlgn="t"/>
            <a:r>
              <a:rPr lang="en-US" dirty="0" smtClean="0"/>
              <a:t>Secretions – control and/or managing secretions</a:t>
            </a:r>
            <a:endParaRPr lang="en-US" dirty="0"/>
          </a:p>
          <a:p>
            <a:pPr fontAlgn="t"/>
            <a:r>
              <a:rPr lang="en-US" dirty="0" smtClean="0"/>
              <a:t>Constipation – adequate hydration, stool softeners</a:t>
            </a:r>
            <a:endParaRPr lang="en-US" dirty="0"/>
          </a:p>
          <a:p>
            <a:pPr fontAlgn="t"/>
            <a:r>
              <a:rPr lang="en-US" dirty="0" smtClean="0"/>
              <a:t>Anxiety – medication, comforting environment, caregivers</a:t>
            </a:r>
            <a:endParaRPr lang="en-US" dirty="0"/>
          </a:p>
          <a:p>
            <a:pPr fontAlgn="t"/>
            <a:r>
              <a:rPr lang="en-US" dirty="0" smtClean="0"/>
              <a:t>Dyspnea (difficulty breathing) – positioning, oxygen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46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POD related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 CDC – no live vaccines</a:t>
            </a:r>
          </a:p>
          <a:p>
            <a:pPr lvl="1"/>
            <a:r>
              <a:rPr lang="en-US" dirty="0" smtClean="0"/>
              <a:t>Herpes Zoster (shingles)</a:t>
            </a:r>
          </a:p>
          <a:p>
            <a:pPr lvl="1"/>
            <a:r>
              <a:rPr lang="en-US" dirty="0" smtClean="0"/>
              <a:t>Flu mist (nasal spray)</a:t>
            </a:r>
          </a:p>
          <a:p>
            <a:pPr lvl="1"/>
            <a:r>
              <a:rPr lang="en-US" dirty="0" smtClean="0"/>
              <a:t>Measles, mumps and rubella (MMR)</a:t>
            </a:r>
          </a:p>
          <a:p>
            <a:pPr lvl="1"/>
            <a:r>
              <a:rPr lang="en-US" dirty="0" smtClean="0"/>
              <a:t>Smallpox</a:t>
            </a:r>
          </a:p>
          <a:p>
            <a:pPr lvl="1"/>
            <a:r>
              <a:rPr lang="en-US" dirty="0" smtClean="0"/>
              <a:t>Yellow fever</a:t>
            </a:r>
          </a:p>
          <a:p>
            <a:pPr lvl="1"/>
            <a:r>
              <a:rPr lang="en-US" dirty="0" smtClean="0"/>
              <a:t>Chicken pox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4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2030 expect 2.3 million new cases annually in US</a:t>
            </a:r>
          </a:p>
          <a:p>
            <a:r>
              <a:rPr lang="en-US" dirty="0" smtClean="0"/>
              <a:t>By 2030 cancer will be leading cause of death</a:t>
            </a:r>
          </a:p>
          <a:p>
            <a:r>
              <a:rPr lang="en-US" dirty="0" smtClean="0"/>
              <a:t>People living at least 5 years after cancer diagnosis</a:t>
            </a:r>
          </a:p>
          <a:p>
            <a:pPr lvl="1"/>
            <a:r>
              <a:rPr lang="en-US" dirty="0" smtClean="0"/>
              <a:t>1970s 50%</a:t>
            </a:r>
          </a:p>
          <a:p>
            <a:pPr lvl="1"/>
            <a:r>
              <a:rPr lang="en-US" dirty="0" smtClean="0"/>
              <a:t>Currently 66%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4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Modes of treatment</a:t>
            </a:r>
          </a:p>
          <a:p>
            <a:r>
              <a:rPr lang="en-US" dirty="0" smtClean="0"/>
              <a:t>Surgery</a:t>
            </a:r>
          </a:p>
          <a:p>
            <a:r>
              <a:rPr lang="en-US" dirty="0" smtClean="0"/>
              <a:t>Radiation</a:t>
            </a:r>
          </a:p>
          <a:p>
            <a:r>
              <a:rPr lang="en-US" dirty="0" smtClean="0"/>
              <a:t>Chemotherapy</a:t>
            </a:r>
          </a:p>
          <a:p>
            <a:pPr marL="0" indent="0">
              <a:buNone/>
            </a:pPr>
            <a:r>
              <a:rPr lang="en-US" dirty="0" smtClean="0"/>
              <a:t>Treatment with single mode or multiple modes</a:t>
            </a:r>
          </a:p>
          <a:p>
            <a:r>
              <a:rPr lang="en-US" dirty="0" smtClean="0"/>
              <a:t>Example of multi-modal: Breast cancer (radiation to reduce tumor prior to surgery, chemotherapy after surgery)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48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Usually given in outpatient setting </a:t>
            </a:r>
          </a:p>
          <a:p>
            <a:r>
              <a:rPr lang="en-US" dirty="0" smtClean="0"/>
              <a:t>Prevents cancer cells from metastasizing</a:t>
            </a:r>
          </a:p>
          <a:p>
            <a:r>
              <a:rPr lang="en-US" dirty="0" smtClean="0"/>
              <a:t>Systemic therapy</a:t>
            </a:r>
          </a:p>
          <a:p>
            <a:pPr lvl="1"/>
            <a:r>
              <a:rPr lang="en-US" dirty="0" smtClean="0"/>
              <a:t>Given intravenously</a:t>
            </a:r>
          </a:p>
          <a:p>
            <a:r>
              <a:rPr lang="en-US" dirty="0" smtClean="0"/>
              <a:t>Destroys good and bad cells</a:t>
            </a:r>
          </a:p>
          <a:p>
            <a:r>
              <a:rPr lang="en-US" dirty="0" smtClean="0"/>
              <a:t>Treatments on set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2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Local treatment directed at specific area</a:t>
            </a:r>
          </a:p>
          <a:p>
            <a:r>
              <a:rPr lang="en-US" dirty="0" smtClean="0"/>
              <a:t>Treatments scheduled daily, but treatment extends for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7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chemotherapy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Increasing number of patients receiving oral chemotherapy</a:t>
            </a:r>
          </a:p>
          <a:p>
            <a:r>
              <a:rPr lang="en-US" dirty="0" smtClean="0"/>
              <a:t>PRECAUTIONS NEEDED:</a:t>
            </a:r>
          </a:p>
          <a:p>
            <a:pPr lvl="1"/>
            <a:r>
              <a:rPr lang="en-US" dirty="0" smtClean="0"/>
              <a:t>Handled with proper protection including chemo gloves</a:t>
            </a:r>
          </a:p>
          <a:p>
            <a:pPr lvl="1"/>
            <a:r>
              <a:rPr lang="en-US" dirty="0" smtClean="0"/>
              <a:t>Keep away from others in secure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8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 of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Fatigue</a:t>
            </a:r>
          </a:p>
          <a:p>
            <a:r>
              <a:rPr lang="en-US" dirty="0" smtClean="0"/>
              <a:t>Nausea/vomiting</a:t>
            </a:r>
          </a:p>
          <a:p>
            <a:r>
              <a:rPr lang="en-US" dirty="0" smtClean="0"/>
              <a:t>Diarrhea</a:t>
            </a:r>
          </a:p>
          <a:p>
            <a:r>
              <a:rPr lang="en-US" dirty="0" smtClean="0"/>
              <a:t>Fever</a:t>
            </a:r>
          </a:p>
          <a:p>
            <a:r>
              <a:rPr lang="en-US" dirty="0" smtClean="0"/>
              <a:t>Skin</a:t>
            </a:r>
          </a:p>
          <a:p>
            <a:r>
              <a:rPr lang="en-US" dirty="0" smtClean="0"/>
              <a:t>Pain</a:t>
            </a:r>
          </a:p>
          <a:p>
            <a:r>
              <a:rPr lang="en-US" dirty="0" smtClean="0"/>
              <a:t>Other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3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Side effects of cancer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Fatigue</a:t>
            </a:r>
          </a:p>
          <a:p>
            <a:pPr lvl="1"/>
            <a:r>
              <a:rPr lang="en-US" dirty="0" smtClean="0"/>
              <a:t>Most common side effect</a:t>
            </a:r>
          </a:p>
          <a:p>
            <a:pPr lvl="1"/>
            <a:r>
              <a:rPr lang="en-US" dirty="0" smtClean="0"/>
              <a:t>Due to decreased red blood cells leading to lower oxygen levels</a:t>
            </a:r>
          </a:p>
          <a:p>
            <a:pPr lvl="1"/>
            <a:r>
              <a:rPr lang="en-US" dirty="0" smtClean="0"/>
              <a:t>Inability to perform basic tasks</a:t>
            </a:r>
          </a:p>
          <a:p>
            <a:pPr lvl="1"/>
            <a:r>
              <a:rPr lang="en-US" dirty="0" smtClean="0"/>
              <a:t>No over-exertion, conserve energy</a:t>
            </a:r>
          </a:p>
          <a:p>
            <a:pPr lvl="1"/>
            <a:r>
              <a:rPr lang="en-US" dirty="0" smtClean="0"/>
              <a:t>Accommodations</a:t>
            </a:r>
          </a:p>
          <a:p>
            <a:pPr lvl="2"/>
            <a:r>
              <a:rPr lang="en-US" dirty="0" smtClean="0"/>
              <a:t>Frequent rest periods</a:t>
            </a:r>
          </a:p>
          <a:p>
            <a:pPr lvl="2"/>
            <a:r>
              <a:rPr lang="en-US" dirty="0" smtClean="0"/>
              <a:t>Nutritious foods, plenty liquids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139</TotalTime>
  <Words>681</Words>
  <Application>Microsoft Office PowerPoint</Application>
  <PresentationFormat>On-screen Show (4:3)</PresentationFormat>
  <Paragraphs>139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People with cancer</vt:lpstr>
      <vt:lpstr>Statistics</vt:lpstr>
      <vt:lpstr>Statistics</vt:lpstr>
      <vt:lpstr>Cancer treatments</vt:lpstr>
      <vt:lpstr>Chemotherapy</vt:lpstr>
      <vt:lpstr>Radiation therapy</vt:lpstr>
      <vt:lpstr>Oral chemotherapy</vt:lpstr>
      <vt:lpstr>Side effects of therapy</vt:lpstr>
      <vt:lpstr>Side effects of cancer treatment</vt:lpstr>
      <vt:lpstr>Side effects of therapy</vt:lpstr>
      <vt:lpstr>Helping people avoid nausea</vt:lpstr>
      <vt:lpstr>Helping people with diarrhea</vt:lpstr>
      <vt:lpstr>People with fever</vt:lpstr>
      <vt:lpstr>Infection precautions</vt:lpstr>
      <vt:lpstr>Skin problems</vt:lpstr>
      <vt:lpstr>People with pain</vt:lpstr>
      <vt:lpstr>Other side effects</vt:lpstr>
      <vt:lpstr>Questions to ask</vt:lpstr>
      <vt:lpstr>Have available</vt:lpstr>
      <vt:lpstr>End of life concerns</vt:lpstr>
      <vt:lpstr>End of life concerns – symptom control</vt:lpstr>
      <vt:lpstr>POD related information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with cancer</dc:title>
  <dc:creator>Karen</dc:creator>
  <cp:lastModifiedBy>Karen</cp:lastModifiedBy>
  <cp:revision>21</cp:revision>
  <dcterms:created xsi:type="dcterms:W3CDTF">2014-04-08T12:39:48Z</dcterms:created>
  <dcterms:modified xsi:type="dcterms:W3CDTF">2014-04-14T12:40:28Z</dcterms:modified>
</cp:coreProperties>
</file>